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257" r:id="rId2"/>
    <p:sldId id="262" r:id="rId3"/>
    <p:sldId id="263" r:id="rId4"/>
    <p:sldId id="272" r:id="rId5"/>
    <p:sldId id="264" r:id="rId6"/>
    <p:sldId id="265" r:id="rId7"/>
    <p:sldId id="273" r:id="rId8"/>
    <p:sldId id="266" r:id="rId9"/>
    <p:sldId id="267" r:id="rId10"/>
    <p:sldId id="269" r:id="rId11"/>
    <p:sldId id="274" r:id="rId12"/>
    <p:sldId id="275" r:id="rId13"/>
    <p:sldId id="270" r:id="rId14"/>
    <p:sldId id="271" r:id="rId15"/>
    <p:sldId id="276" r:id="rId16"/>
    <p:sldId id="277" r:id="rId17"/>
    <p:sldId id="278" r:id="rId18"/>
    <p:sldId id="279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2/15/2018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2/15/2018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2/15/2018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2/15/2018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2/15/2018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2/15/2018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2/15/2018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Judit Bar-Ilan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Altmetrics and Social Impact</a:t>
            </a:r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90EC8CD-5938-44AB-A780-55792ACD8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3471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Terminology</a:t>
            </a:r>
          </a:p>
          <a:p>
            <a:r>
              <a:rPr lang="en-US" b="1" dirty="0"/>
              <a:t>research object: </a:t>
            </a:r>
            <a:r>
              <a:rPr lang="en-US" dirty="0"/>
              <a:t>a scholarly object, for which an event can be recorded</a:t>
            </a:r>
          </a:p>
          <a:p>
            <a:r>
              <a:rPr lang="en-US" b="1" dirty="0"/>
              <a:t>event</a:t>
            </a:r>
            <a:r>
              <a:rPr lang="en-US" i="1" dirty="0"/>
              <a:t>: </a:t>
            </a:r>
            <a:r>
              <a:rPr lang="en-US" dirty="0"/>
              <a:t>a recorded activity or action which relates to the research object (e.g. a tweet, like, read, comment)</a:t>
            </a:r>
          </a:p>
          <a:p>
            <a:r>
              <a:rPr lang="en-US" b="1" dirty="0"/>
              <a:t>act: </a:t>
            </a:r>
            <a:r>
              <a:rPr lang="en-US" dirty="0"/>
              <a:t>by researchers, publishers, the public and other stakeholders leading to an event</a:t>
            </a:r>
          </a:p>
          <a:p>
            <a:r>
              <a:rPr lang="en-US" b="1" dirty="0"/>
              <a:t>consumer</a:t>
            </a:r>
            <a:r>
              <a:rPr lang="en-US" i="1" dirty="0"/>
              <a:t>: </a:t>
            </a:r>
            <a:r>
              <a:rPr lang="en-US" dirty="0"/>
              <a:t>a party that collects and uses events to research objects</a:t>
            </a:r>
          </a:p>
          <a:p>
            <a:pPr lvl="1"/>
            <a:r>
              <a:rPr lang="en-US" i="1" dirty="0"/>
              <a:t>aggregator: </a:t>
            </a:r>
            <a:r>
              <a:rPr lang="en-US" dirty="0"/>
              <a:t>a type of consumer who collects and provides events to research objects with a specific methodology;</a:t>
            </a:r>
          </a:p>
          <a:p>
            <a:pPr lvl="1"/>
            <a:r>
              <a:rPr lang="en-US" i="1" dirty="0"/>
              <a:t>end user </a:t>
            </a:r>
            <a:r>
              <a:rPr lang="en-US" dirty="0"/>
              <a:t>or </a:t>
            </a:r>
            <a:r>
              <a:rPr lang="en-US" i="1" dirty="0"/>
              <a:t>audience: </a:t>
            </a:r>
            <a:r>
              <a:rPr lang="en-US" dirty="0"/>
              <a:t>a type of consumer who uses and applies events in a specific context and intention.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6EA95A9-F396-45DC-AD9D-1C27DC8AC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r>
              <a:rPr lang="en-US" sz="3600" dirty="0"/>
              <a:t>An altmetric framework – </a:t>
            </a:r>
            <a:r>
              <a:rPr lang="en-US" sz="3600" dirty="0" err="1"/>
              <a:t>Haustein</a:t>
            </a:r>
            <a:r>
              <a:rPr lang="en-US" sz="3600" dirty="0"/>
              <a:t> et al., 2016</a:t>
            </a:r>
          </a:p>
        </p:txBody>
      </p:sp>
    </p:spTree>
    <p:extLst>
      <p:ext uri="{BB962C8B-B14F-4D97-AF65-F5344CB8AC3E}">
        <p14:creationId xmlns:p14="http://schemas.microsoft.com/office/powerpoint/2010/main" val="240864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26E673EF-1DEB-4724-A858-284DF1C95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9033" y="1825625"/>
            <a:ext cx="558476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Access</a:t>
            </a:r>
          </a:p>
          <a:p>
            <a:pPr lvl="1"/>
            <a:r>
              <a:rPr lang="en-US" dirty="0"/>
              <a:t>Viewing metadata (document)</a:t>
            </a:r>
          </a:p>
          <a:p>
            <a:pPr lvl="1"/>
            <a:r>
              <a:rPr lang="en-US" dirty="0"/>
              <a:t>Downloading a CV (agent)</a:t>
            </a:r>
          </a:p>
          <a:p>
            <a:pPr marL="0" indent="0">
              <a:buNone/>
            </a:pPr>
            <a:r>
              <a:rPr lang="en-US" dirty="0"/>
              <a:t>Appraise</a:t>
            </a:r>
          </a:p>
          <a:p>
            <a:pPr lvl="1"/>
            <a:r>
              <a:rPr lang="en-US" dirty="0"/>
              <a:t>comment, share, mention</a:t>
            </a:r>
          </a:p>
          <a:p>
            <a:pPr marL="0" indent="0">
              <a:buNone/>
            </a:pPr>
            <a:r>
              <a:rPr lang="en-US" dirty="0"/>
              <a:t>Apply</a:t>
            </a:r>
          </a:p>
          <a:p>
            <a:pPr lvl="1"/>
            <a:r>
              <a:rPr lang="en-US" dirty="0"/>
              <a:t>Cite in subsequent article</a:t>
            </a:r>
          </a:p>
          <a:p>
            <a:pPr lvl="1"/>
            <a:r>
              <a:rPr lang="en-US" dirty="0"/>
              <a:t>Use software or dataset</a:t>
            </a:r>
          </a:p>
          <a:p>
            <a:pPr lvl="1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17C17442-1352-4051-9C06-B5D88BD17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engagement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C23837E-C3D8-47B1-8EE6-F8D913D68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666" y="1824990"/>
            <a:ext cx="4027585" cy="378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92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DA35DBB8-8C53-47F8-8744-41952A642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different grouping – </a:t>
            </a:r>
            <a:r>
              <a:rPr lang="en-US" dirty="0" err="1"/>
              <a:t>Lagotto</a:t>
            </a:r>
            <a:r>
              <a:rPr lang="en-US" dirty="0"/>
              <a:t> (</a:t>
            </a:r>
            <a:r>
              <a:rPr lang="en-US" dirty="0" err="1"/>
              <a:t>PLoS</a:t>
            </a:r>
            <a:r>
              <a:rPr lang="en-US" dirty="0"/>
              <a:t> ALM)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156A5E0-76FF-4FB9-B7AC-5653B7CCD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315" y="2199409"/>
            <a:ext cx="10172503" cy="420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5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45B0F10-C925-473C-A5D3-FC00FBA33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55375"/>
          </a:xfrm>
        </p:spPr>
        <p:txBody>
          <a:bodyPr/>
          <a:lstStyle/>
          <a:p>
            <a:r>
              <a:rPr lang="en-US" dirty="0"/>
              <a:t>Fast</a:t>
            </a:r>
          </a:p>
          <a:p>
            <a:pPr lvl="1"/>
            <a:r>
              <a:rPr lang="en-US" dirty="0"/>
              <a:t>Indicates early interest in research results</a:t>
            </a:r>
          </a:p>
          <a:p>
            <a:r>
              <a:rPr lang="en-US" dirty="0"/>
              <a:t>Involves more than authors who cite publications</a:t>
            </a:r>
          </a:p>
          <a:p>
            <a:pPr lvl="1"/>
            <a:r>
              <a:rPr lang="en-US" dirty="0"/>
              <a:t>Students, the wider public</a:t>
            </a:r>
          </a:p>
          <a:p>
            <a:r>
              <a:rPr lang="en-US" dirty="0"/>
              <a:t>Measures social impact</a:t>
            </a:r>
          </a:p>
          <a:p>
            <a:r>
              <a:rPr lang="en-US" dirty="0"/>
              <a:t>Complements existing metrics</a:t>
            </a:r>
          </a:p>
          <a:p>
            <a:r>
              <a:rPr lang="en-US" dirty="0"/>
              <a:t>Can ease information overload “no one can read everything”, by pointing to items of interest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AD1C6012-96B8-4C81-80E4-39584A533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</p:spTree>
    <p:extLst>
      <p:ext uri="{BB962C8B-B14F-4D97-AF65-F5344CB8AC3E}">
        <p14:creationId xmlns:p14="http://schemas.microsoft.com/office/powerpoint/2010/main" val="391305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29C450F-95C1-4866-B52E-A628AF97F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9542"/>
            <a:ext cx="10515600" cy="4647421"/>
          </a:xfrm>
        </p:spPr>
        <p:txBody>
          <a:bodyPr/>
          <a:lstStyle/>
          <a:p>
            <a:r>
              <a:rPr lang="en-US" dirty="0"/>
              <a:t>There are many shortcomings of altmetrics</a:t>
            </a:r>
          </a:p>
          <a:p>
            <a:r>
              <a:rPr lang="en-US" dirty="0"/>
              <a:t>It is your job to come up with a list of problems, you may relate to a specific indicator or altmetrics in general.</a:t>
            </a:r>
          </a:p>
          <a:p>
            <a:r>
              <a:rPr lang="en-US" dirty="0"/>
              <a:t>Can you think of ways to overcome the shortcomings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23B1B91-4EA4-4BB9-AA2B-370C8E6E9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</p:txBody>
      </p:sp>
    </p:spTree>
    <p:extLst>
      <p:ext uri="{BB962C8B-B14F-4D97-AF65-F5344CB8AC3E}">
        <p14:creationId xmlns:p14="http://schemas.microsoft.com/office/powerpoint/2010/main" val="317725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twitter accounts are bots, so you could easily manipulate and game the scores</a:t>
            </a:r>
          </a:p>
          <a:p>
            <a:r>
              <a:rPr lang="en-GB" dirty="0" smtClean="0"/>
              <a:t>It is based around technology and a particular relationship between scientist/ researcher and those technologies</a:t>
            </a:r>
          </a:p>
          <a:p>
            <a:r>
              <a:rPr lang="en-GB" dirty="0" smtClean="0"/>
              <a:t>There are national use patterns so China doesn’t allow Twitter and there’s a strong English language focus</a:t>
            </a:r>
          </a:p>
          <a:p>
            <a:r>
              <a:rPr lang="en-GB" dirty="0" smtClean="0"/>
              <a:t>No differentiation/ identification of audience, so it might be general publics but it might also be academics; at least citation scores are specific (peer citation)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of </a:t>
            </a:r>
            <a:r>
              <a:rPr lang="en-GB" dirty="0" err="1" smtClean="0"/>
              <a:t>altmetrics</a:t>
            </a:r>
            <a:r>
              <a:rPr lang="en-GB" dirty="0"/>
              <a:t> </a:t>
            </a:r>
            <a:r>
              <a:rPr lang="en-GB" dirty="0" smtClean="0"/>
              <a:t>(1)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7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it cover all the stakeholders and could it be an impact measure?</a:t>
            </a:r>
          </a:p>
          <a:p>
            <a:r>
              <a:rPr lang="en-GB" dirty="0" smtClean="0"/>
              <a:t>The grey market for diffusion of knowledge are missed – with pirate versions of articles not being counted</a:t>
            </a:r>
          </a:p>
          <a:p>
            <a:r>
              <a:rPr lang="en-GB" dirty="0" smtClean="0"/>
              <a:t>The problem of dancing to someone else’s tune: these are not measures that come from the ‘community’</a:t>
            </a:r>
          </a:p>
          <a:p>
            <a:r>
              <a:rPr lang="en-GB" dirty="0" smtClean="0"/>
              <a:t>Coerces academics to participate in commercial sites (RG/ Academia.edu potentially against their will (‘conscientious objectors’)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Disadvantages of </a:t>
            </a:r>
            <a:r>
              <a:rPr lang="en-GB" dirty="0" err="1"/>
              <a:t>altmetrics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/>
              <a:t>2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There is a problem that they count the new things much more than they count the old things</a:t>
            </a:r>
          </a:p>
          <a:p>
            <a:r>
              <a:rPr lang="en-GB" dirty="0" smtClean="0"/>
              <a:t>A risk of increasing gaps </a:t>
            </a:r>
          </a:p>
          <a:p>
            <a:pPr lvl="1"/>
            <a:r>
              <a:rPr lang="en-GB" dirty="0" smtClean="0"/>
              <a:t>between popular fields of science and others, </a:t>
            </a:r>
          </a:p>
          <a:p>
            <a:pPr lvl="1"/>
            <a:r>
              <a:rPr lang="en-GB" dirty="0" smtClean="0"/>
              <a:t>promoting English language/ orthodox research </a:t>
            </a:r>
          </a:p>
          <a:p>
            <a:pPr lvl="1"/>
            <a:r>
              <a:rPr lang="en-GB" dirty="0" smtClean="0"/>
              <a:t>also the risks of creating hypes/ bubbles and </a:t>
            </a:r>
          </a:p>
          <a:p>
            <a:pPr lvl="1"/>
            <a:r>
              <a:rPr lang="en-GB" dirty="0" smtClean="0"/>
              <a:t>exacerbating the ‘Matthew Principle’</a:t>
            </a:r>
          </a:p>
          <a:p>
            <a:r>
              <a:rPr lang="en-GB" dirty="0" smtClean="0"/>
              <a:t>What do research evaluators do with these numbers? We don’t know and the potential for false precision is slightly scary</a:t>
            </a:r>
          </a:p>
          <a:p>
            <a:r>
              <a:rPr lang="en-GB" dirty="0" smtClean="0"/>
              <a:t>You can also Tweet your disadvantages to me via the #SSHImpact18 tag…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Disadvantages of </a:t>
            </a:r>
            <a:r>
              <a:rPr lang="en-GB" dirty="0" err="1"/>
              <a:t>altmetrics</a:t>
            </a:r>
            <a:r>
              <a:rPr lang="en-GB" dirty="0"/>
              <a:t> </a:t>
            </a:r>
            <a:r>
              <a:rPr lang="en-GB" dirty="0" smtClean="0"/>
              <a:t>(3)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79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maybe encouraging a move away from things that we as academics have long found useful for our research</a:t>
            </a:r>
          </a:p>
          <a:p>
            <a:r>
              <a:rPr lang="en-GB" dirty="0" smtClean="0"/>
              <a:t>There are almost no quality controls on the production of the data, they show visibility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altmetrics</a:t>
            </a:r>
            <a:r>
              <a:rPr lang="en-GB" dirty="0" smtClean="0"/>
              <a:t> do not capture the uses of the data by users, so it relies on tagging to objects, not circulating ideas</a:t>
            </a:r>
          </a:p>
          <a:p>
            <a:r>
              <a:rPr lang="en-GB" dirty="0" smtClean="0"/>
              <a:t>It’s experiment and there is a tendency to treat it as it if it all established and proven, telling us more that perhaps it does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Disadvantages of </a:t>
            </a:r>
            <a:r>
              <a:rPr lang="en-GB" dirty="0" err="1"/>
              <a:t>altmetrics</a:t>
            </a:r>
            <a:r>
              <a:rPr lang="en-GB" dirty="0"/>
              <a:t> </a:t>
            </a:r>
            <a:r>
              <a:rPr lang="en-GB" dirty="0" smtClean="0"/>
              <a:t>(4)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51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Stimulates the exhibitionism of people and also the </a:t>
            </a:r>
            <a:r>
              <a:rPr lang="en-GB" dirty="0" err="1" smtClean="0"/>
              <a:t>graphomania</a:t>
            </a:r>
            <a:r>
              <a:rPr lang="en-GB" dirty="0" smtClean="0"/>
              <a:t> and </a:t>
            </a:r>
            <a:r>
              <a:rPr lang="en-GB" dirty="0" err="1" smtClean="0"/>
              <a:t>logorhea</a:t>
            </a:r>
            <a:r>
              <a:rPr lang="en-GB" dirty="0" smtClean="0"/>
              <a:t> – good to share ideas &amp; exchange opinions but overlooks databases like ERIH+</a:t>
            </a:r>
          </a:p>
          <a:p>
            <a:r>
              <a:rPr lang="en-GB" dirty="0" smtClean="0"/>
              <a:t>“</a:t>
            </a:r>
            <a:r>
              <a:rPr lang="en-GB" dirty="0" err="1" smtClean="0"/>
              <a:t>Altmetrics</a:t>
            </a:r>
            <a:r>
              <a:rPr lang="en-GB" dirty="0" smtClean="0"/>
              <a:t> is just another way to get the white guys to shout loudly” (from Twitter discussion…)</a:t>
            </a:r>
          </a:p>
          <a:p>
            <a:r>
              <a:rPr lang="en-GB" dirty="0" smtClean="0"/>
              <a:t>Humanities scholars publish by themselves whilst STEM publish in big teams so there is an attribution problem</a:t>
            </a:r>
          </a:p>
          <a:p>
            <a:r>
              <a:rPr lang="en-GB" dirty="0" smtClean="0"/>
              <a:t>It’s not clear what is useful about what </a:t>
            </a:r>
            <a:r>
              <a:rPr lang="en-GB" dirty="0" err="1" smtClean="0"/>
              <a:t>altmetrics</a:t>
            </a:r>
            <a:r>
              <a:rPr lang="en-GB" dirty="0" smtClean="0"/>
              <a:t> measure from an evaluation perspective</a:t>
            </a:r>
          </a:p>
          <a:p>
            <a:r>
              <a:rPr lang="en-GB" dirty="0" smtClean="0"/>
              <a:t>11 in favour, </a:t>
            </a:r>
            <a:r>
              <a:rPr lang="en-GB" smtClean="0"/>
              <a:t>11 against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Disadvantages of </a:t>
            </a:r>
            <a:r>
              <a:rPr lang="en-GB" dirty="0" err="1"/>
              <a:t>altmetrics</a:t>
            </a:r>
            <a:r>
              <a:rPr lang="en-GB" dirty="0"/>
              <a:t> </a:t>
            </a:r>
            <a:r>
              <a:rPr lang="en-GB" dirty="0" smtClean="0"/>
              <a:t>(5)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26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04B22EE1-0CAA-4F70-ABA0-D96F23AE9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741"/>
            <a:ext cx="10797330" cy="46082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Term coined in 2010, short for “Alternative Metrics”</a:t>
            </a:r>
          </a:p>
          <a:p>
            <a:pPr lvl="1"/>
            <a:r>
              <a:rPr lang="en-US" dirty="0"/>
              <a:t>Not intended to replace but to supplement traditional metrics</a:t>
            </a:r>
          </a:p>
          <a:p>
            <a:pPr lvl="1"/>
            <a:r>
              <a:rPr lang="en-US" dirty="0"/>
              <a:t>Does not concentrate only on journal publications</a:t>
            </a:r>
          </a:p>
          <a:p>
            <a:endParaRPr lang="en-US" dirty="0"/>
          </a:p>
          <a:p>
            <a:r>
              <a:rPr lang="en-US" dirty="0"/>
              <a:t>Definitions</a:t>
            </a:r>
          </a:p>
          <a:p>
            <a:pPr lvl="1"/>
            <a:r>
              <a:rPr lang="en-US" dirty="0"/>
              <a:t>Altmetrics: “</a:t>
            </a:r>
            <a:r>
              <a:rPr lang="en-US" i="1" dirty="0"/>
              <a:t>an approach to </a:t>
            </a:r>
            <a:r>
              <a:rPr lang="en-US" b="1" i="1" dirty="0"/>
              <a:t>uncover previously invisible traces of scholarly impact</a:t>
            </a:r>
            <a:r>
              <a:rPr lang="en-US" i="1" dirty="0"/>
              <a:t> by observing activity in online tools and systems</a:t>
            </a:r>
            <a:r>
              <a:rPr lang="en-US" dirty="0"/>
              <a:t>” (</a:t>
            </a:r>
            <a:r>
              <a:rPr lang="en-US" dirty="0" err="1"/>
              <a:t>Priem</a:t>
            </a:r>
            <a:r>
              <a:rPr lang="en-US" dirty="0"/>
              <a:t>, 2014)</a:t>
            </a:r>
          </a:p>
          <a:p>
            <a:pPr lvl="1"/>
            <a:r>
              <a:rPr lang="en-US" i="1" dirty="0"/>
              <a:t>“</a:t>
            </a:r>
            <a:r>
              <a:rPr lang="en-US" b="1" i="1" dirty="0"/>
              <a:t>Events on social and mainstream media platforms related to scholarly content or scholars</a:t>
            </a:r>
            <a:r>
              <a:rPr lang="en-US" i="1" dirty="0"/>
              <a:t>, which can be easily harvested (i.e., through APIs), and are not the same as the more ‘traditional’ concept of citations</a:t>
            </a:r>
            <a:r>
              <a:rPr lang="en-US" dirty="0"/>
              <a:t>.” (</a:t>
            </a:r>
            <a:r>
              <a:rPr lang="en-US" dirty="0" err="1"/>
              <a:t>Haustein</a:t>
            </a:r>
            <a:r>
              <a:rPr lang="en-US" dirty="0"/>
              <a:t> et al, 2016)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F2D7CB9E-D316-4E31-9AA4-B343B8CA8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Altmetrics</a:t>
            </a:r>
          </a:p>
        </p:txBody>
      </p:sp>
    </p:spTree>
    <p:extLst>
      <p:ext uri="{BB962C8B-B14F-4D97-AF65-F5344CB8AC3E}">
        <p14:creationId xmlns:p14="http://schemas.microsoft.com/office/powerpoint/2010/main" val="97829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7E6946BE-01D0-440C-A95F-8E9C093F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297"/>
            <a:ext cx="10515600" cy="4351338"/>
          </a:xfrm>
        </p:spPr>
        <p:txBody>
          <a:bodyPr/>
          <a:lstStyle/>
          <a:p>
            <a:r>
              <a:rPr lang="en-US" dirty="0"/>
              <a:t>Highly relevant for SSH</a:t>
            </a:r>
          </a:p>
          <a:p>
            <a:pPr lvl="1"/>
            <a:r>
              <a:rPr lang="en-US" dirty="0"/>
              <a:t>Bibliometric databases (WoS &amp; Scopus) have poor coverage of SSH, especially of Humanities</a:t>
            </a:r>
          </a:p>
          <a:p>
            <a:pPr lvl="2"/>
            <a:r>
              <a:rPr lang="en-US" dirty="0"/>
              <a:t>Books and book chapters are mostly not covered</a:t>
            </a:r>
          </a:p>
          <a:p>
            <a:pPr lvl="2"/>
            <a:r>
              <a:rPr lang="en-US" dirty="0"/>
              <a:t>Very poor coverage of non-English language publications</a:t>
            </a:r>
          </a:p>
          <a:p>
            <a:pPr lvl="2"/>
            <a:r>
              <a:rPr lang="en-US" dirty="0"/>
              <a:t>Grey literature (reports, policy documents, publications by the government, NGOs, etc.) not covered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FA38802B-473A-4ADF-B854-4EF45D94F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“previously invisible traces of scholarly impact “</a:t>
            </a:r>
          </a:p>
        </p:txBody>
      </p:sp>
    </p:spTree>
    <p:extLst>
      <p:ext uri="{BB962C8B-B14F-4D97-AF65-F5344CB8AC3E}">
        <p14:creationId xmlns:p14="http://schemas.microsoft.com/office/powerpoint/2010/main" val="426051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658079B-3F69-449A-A2D2-855D224A6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851"/>
            <a:ext cx="10515600" cy="46921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live in the “Evaluation Society” </a:t>
            </a:r>
            <a:r>
              <a:rPr lang="en-US" dirty="0" err="1"/>
              <a:t>Dahler</a:t>
            </a:r>
            <a:r>
              <a:rPr lang="en-US" dirty="0"/>
              <a:t>-Larsen</a:t>
            </a:r>
          </a:p>
          <a:p>
            <a:r>
              <a:rPr lang="en-US" dirty="0"/>
              <a:t>Emphasis on the Journal Impact Factor</a:t>
            </a:r>
          </a:p>
          <a:p>
            <a:pPr lvl="1"/>
            <a:r>
              <a:rPr lang="en-US" dirty="0"/>
              <a:t>DORA Declaration, The Leiden Manifesto (Hicks et al.), The Metric Tide (</a:t>
            </a:r>
            <a:r>
              <a:rPr lang="en-US" dirty="0" err="1"/>
              <a:t>Wildson</a:t>
            </a:r>
            <a:r>
              <a:rPr lang="en-US" dirty="0"/>
              <a:t> et al.)</a:t>
            </a:r>
          </a:p>
          <a:p>
            <a:r>
              <a:rPr lang="en-US" dirty="0"/>
              <a:t>University rankings</a:t>
            </a:r>
          </a:p>
          <a:p>
            <a:pPr lvl="1"/>
            <a:r>
              <a:rPr lang="en-US" dirty="0"/>
              <a:t>AWRU, THE, QS, …</a:t>
            </a:r>
          </a:p>
          <a:p>
            <a:pPr lvl="1"/>
            <a:r>
              <a:rPr lang="en-US" dirty="0"/>
              <a:t>Recently introduced subject rankings</a:t>
            </a:r>
          </a:p>
          <a:p>
            <a:r>
              <a:rPr lang="en-US" dirty="0"/>
              <a:t>Even in the Evaluation Society</a:t>
            </a:r>
          </a:p>
          <a:p>
            <a:pPr lvl="1"/>
            <a:r>
              <a:rPr lang="en-US" dirty="0"/>
              <a:t>“Not everything that counts can be counted, and not everything that can be counted counts” (attributed to Albert Einstein)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F8C6546-2269-4740-8B24-729647EB9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335315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28D51EC-6EBA-42ED-801D-F0F7759E4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016"/>
            <a:ext cx="10515600" cy="54780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Online reference managers</a:t>
            </a:r>
          </a:p>
          <a:p>
            <a:pPr marL="457200" lvl="1" indent="0">
              <a:buNone/>
            </a:pPr>
            <a:r>
              <a:rPr lang="en-US" b="1" dirty="0"/>
              <a:t>Mendeley</a:t>
            </a:r>
            <a:r>
              <a:rPr lang="en-US" dirty="0"/>
              <a:t>, </a:t>
            </a:r>
            <a:r>
              <a:rPr lang="en-US" dirty="0" err="1"/>
              <a:t>CiteULike</a:t>
            </a:r>
            <a:r>
              <a:rPr lang="en-US" dirty="0"/>
              <a:t>, Zotero</a:t>
            </a:r>
          </a:p>
          <a:p>
            <a:pPr marL="914400" lvl="2" indent="0">
              <a:buNone/>
            </a:pPr>
            <a:r>
              <a:rPr lang="en-US" dirty="0"/>
              <a:t>Measure: readers – number of users who downloaded the publication to their Mendeley library</a:t>
            </a:r>
          </a:p>
          <a:p>
            <a:pPr marL="0" indent="0">
              <a:buNone/>
            </a:pPr>
            <a:r>
              <a:rPr lang="en-US" dirty="0"/>
              <a:t>Twitter</a:t>
            </a:r>
          </a:p>
          <a:p>
            <a:pPr marL="457200" lvl="1" indent="0">
              <a:buNone/>
            </a:pPr>
            <a:r>
              <a:rPr lang="en-US" dirty="0"/>
              <a:t>By collecting Tweets with scholarly IDs: DOI, PubMed ID, arXiv ID, etc.</a:t>
            </a:r>
          </a:p>
          <a:p>
            <a:pPr marL="914400" lvl="2" indent="0">
              <a:buNone/>
            </a:pPr>
            <a:r>
              <a:rPr lang="en-US" dirty="0"/>
              <a:t>Usually not by title and/or author</a:t>
            </a:r>
          </a:p>
          <a:p>
            <a:pPr marL="914400" lvl="2" indent="0">
              <a:buNone/>
            </a:pPr>
            <a:r>
              <a:rPr lang="en-US" dirty="0"/>
              <a:t>Measure: Number tweets &amp; retweets</a:t>
            </a:r>
          </a:p>
          <a:p>
            <a:pPr marL="1371600" lvl="3" indent="0">
              <a:buNone/>
            </a:pPr>
            <a:r>
              <a:rPr lang="en-US" dirty="0"/>
              <a:t>Characteristics of Twitters like followers, following; tweets by hashtag – currently not tracked</a:t>
            </a:r>
          </a:p>
          <a:p>
            <a:pPr marL="0" indent="0">
              <a:buNone/>
            </a:pPr>
            <a:r>
              <a:rPr lang="en-US" dirty="0"/>
              <a:t>Facebook</a:t>
            </a:r>
          </a:p>
          <a:p>
            <a:pPr marL="457200" lvl="1" indent="0">
              <a:buNone/>
            </a:pPr>
            <a:r>
              <a:rPr lang="en-US" dirty="0"/>
              <a:t>Open groups and pages mentioning scholarly output</a:t>
            </a:r>
          </a:p>
          <a:p>
            <a:pPr marL="914400" lvl="2" indent="0">
              <a:buNone/>
            </a:pPr>
            <a:r>
              <a:rPr lang="en-US" dirty="0"/>
              <a:t>Data collection strategy similar to Twitter</a:t>
            </a:r>
          </a:p>
          <a:p>
            <a:pPr marL="1371600" lvl="3" indent="0">
              <a:buNone/>
            </a:pPr>
            <a:r>
              <a:rPr lang="en-US" dirty="0"/>
              <a:t>Measures: Number posts, likes, comments and </a:t>
            </a:r>
            <a:r>
              <a:rPr lang="en-US" dirty="0" smtClean="0"/>
              <a:t>shares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B12795A-D0E7-443B-A224-5E91ADAD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890"/>
          </a:xfrm>
        </p:spPr>
        <p:txBody>
          <a:bodyPr>
            <a:normAutofit/>
          </a:bodyPr>
          <a:lstStyle/>
          <a:p>
            <a:r>
              <a:rPr lang="en-US" sz="3600" dirty="0"/>
              <a:t>What platforms can be tracked for Altmetrics?</a:t>
            </a:r>
          </a:p>
        </p:txBody>
      </p:sp>
    </p:spTree>
    <p:extLst>
      <p:ext uri="{BB962C8B-B14F-4D97-AF65-F5344CB8AC3E}">
        <p14:creationId xmlns:p14="http://schemas.microsoft.com/office/powerpoint/2010/main" val="396855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88E18458-6C7C-4F3A-87A7-AA156D85D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684"/>
            <a:ext cx="10515600" cy="5243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Measure Counts of publications mentioned in</a:t>
            </a:r>
          </a:p>
          <a:p>
            <a:r>
              <a:rPr lang="en-US" dirty="0"/>
              <a:t>News Media</a:t>
            </a:r>
          </a:p>
          <a:p>
            <a:pPr lvl="1"/>
            <a:r>
              <a:rPr lang="en-US" dirty="0"/>
              <a:t>Science sections of well known online news sites (</a:t>
            </a:r>
            <a:r>
              <a:rPr lang="en-US" dirty="0" err="1"/>
              <a:t>e.g</a:t>
            </a:r>
            <a:r>
              <a:rPr lang="en-US" dirty="0"/>
              <a:t> AP, American Heart Association, BBC News, CNN, Guardian, Newsweek)</a:t>
            </a:r>
          </a:p>
          <a:p>
            <a:pPr lvl="1"/>
            <a:r>
              <a:rPr lang="en-US" dirty="0"/>
              <a:t>See </a:t>
            </a:r>
            <a:r>
              <a:rPr lang="en-US" dirty="0" err="1"/>
              <a:t>Altmetric’s</a:t>
            </a:r>
            <a:r>
              <a:rPr lang="en-US" dirty="0"/>
              <a:t> list: </a:t>
            </a:r>
            <a:r>
              <a:rPr lang="en-US" sz="1900" dirty="0"/>
              <a:t>https://www.altmetric.com/about-our-data/our-sources/news/</a:t>
            </a:r>
          </a:p>
          <a:p>
            <a:r>
              <a:rPr lang="en-US" dirty="0"/>
              <a:t>Wikipedia</a:t>
            </a:r>
          </a:p>
          <a:p>
            <a:pPr lvl="1"/>
            <a:r>
              <a:rPr lang="en-US" dirty="0"/>
              <a:t>References (usually only from the English Wikipedia) to scholarly publications</a:t>
            </a:r>
          </a:p>
          <a:p>
            <a:r>
              <a:rPr lang="en-US" dirty="0"/>
              <a:t>Blogs</a:t>
            </a:r>
          </a:p>
          <a:p>
            <a:pPr lvl="1"/>
            <a:r>
              <a:rPr lang="en-US" dirty="0"/>
              <a:t>Science blogs: individual blogs on science, blogs listed on aggregator sites, like researchblogging.org</a:t>
            </a:r>
          </a:p>
          <a:p>
            <a:r>
              <a:rPr lang="en-US" dirty="0"/>
              <a:t>Policy documents</a:t>
            </a:r>
          </a:p>
          <a:p>
            <a:pPr lvl="1"/>
            <a:r>
              <a:rPr lang="en-US" dirty="0"/>
              <a:t>Source list curated by the </a:t>
            </a:r>
            <a:r>
              <a:rPr lang="en-US" dirty="0" err="1"/>
              <a:t>aggergator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9CCAC2A8-74E3-40FE-8BC6-4621F42E5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72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platforms can be tracked (cont.)?</a:t>
            </a:r>
          </a:p>
        </p:txBody>
      </p:sp>
    </p:spTree>
    <p:extLst>
      <p:ext uri="{BB962C8B-B14F-4D97-AF65-F5344CB8AC3E}">
        <p14:creationId xmlns:p14="http://schemas.microsoft.com/office/powerpoint/2010/main" val="162722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7CB21F65-E368-4743-B7B6-066D4449E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peer review sites (e.g. F1000 Research, </a:t>
            </a:r>
            <a:r>
              <a:rPr lang="en-US" dirty="0" err="1"/>
              <a:t>Pubpeer</a:t>
            </a:r>
            <a:r>
              <a:rPr lang="en-US" dirty="0"/>
              <a:t>)</a:t>
            </a:r>
          </a:p>
          <a:p>
            <a:r>
              <a:rPr lang="en-US" dirty="0"/>
              <a:t>Reddit - social news aggregation, web content rating, and discussion website</a:t>
            </a:r>
          </a:p>
          <a:p>
            <a:r>
              <a:rPr lang="en-US" dirty="0"/>
              <a:t>Data repositories - </a:t>
            </a:r>
            <a:r>
              <a:rPr lang="en-US" dirty="0" err="1"/>
              <a:t>DataCite</a:t>
            </a:r>
            <a:endParaRPr lang="en-US" dirty="0"/>
          </a:p>
          <a:p>
            <a:r>
              <a:rPr lang="en-US" dirty="0"/>
              <a:t>Software repositories (</a:t>
            </a:r>
            <a:r>
              <a:rPr lang="en-US" dirty="0" err="1"/>
              <a:t>e.g</a:t>
            </a:r>
            <a:r>
              <a:rPr lang="en-US" dirty="0"/>
              <a:t> GitHub) – usage</a:t>
            </a:r>
          </a:p>
          <a:p>
            <a:r>
              <a:rPr lang="en-US" dirty="0" err="1"/>
              <a:t>Youtube</a:t>
            </a:r>
            <a:endParaRPr lang="en-US" dirty="0"/>
          </a:p>
          <a:p>
            <a:r>
              <a:rPr lang="en-US" dirty="0"/>
              <a:t>Academic social media platforms</a:t>
            </a:r>
          </a:p>
          <a:p>
            <a:pPr lvl="1"/>
            <a:r>
              <a:rPr lang="en-US" dirty="0"/>
              <a:t>ResearchGate, Academia.edu</a:t>
            </a:r>
          </a:p>
          <a:p>
            <a:pPr lvl="1"/>
            <a:r>
              <a:rPr lang="en-US" dirty="0"/>
              <a:t>Measures: readers and citations, comments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FEF25A45-DB9E-42B5-831F-20E6AAD20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platforms can be tracked (cont.)?</a:t>
            </a:r>
          </a:p>
        </p:txBody>
      </p:sp>
    </p:spTree>
    <p:extLst>
      <p:ext uri="{BB962C8B-B14F-4D97-AF65-F5344CB8AC3E}">
        <p14:creationId xmlns:p14="http://schemas.microsoft.com/office/powerpoint/2010/main" val="356913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8056026-4EBB-44F1-86B2-4BC7F9758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5736"/>
            <a:ext cx="10515600" cy="50612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Aggregators track most of the above-mentioned sources and create composite scores, by combining and weighing altmetric signals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5C35A5C6-3BC7-47FE-97AA-1A8B9A971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178"/>
            <a:ext cx="10515600" cy="877633"/>
          </a:xfrm>
        </p:spPr>
        <p:txBody>
          <a:bodyPr>
            <a:normAutofit fontScale="90000"/>
          </a:bodyPr>
          <a:lstStyle/>
          <a:p>
            <a:r>
              <a:rPr lang="en-US" dirty="0"/>
              <a:t>Altmetric aggregators and ResearchGate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ECC03C8-A317-41EA-BC49-76EDFF3B0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832" y="3092945"/>
            <a:ext cx="1795722" cy="16946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16ACAFF-DEB8-4490-A78D-69FEFF5F4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4554" y="3182005"/>
            <a:ext cx="3847236" cy="16023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43B2997-2891-4C90-AB92-8C552B0BC0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5566" y="2380689"/>
            <a:ext cx="2724150" cy="3648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9689A9A-E0C3-4BD2-AF83-F86F597E95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655" y="4873450"/>
            <a:ext cx="7096125" cy="1781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72E0184-A067-4F4B-B748-CCF0D98B4512}"/>
              </a:ext>
            </a:extLst>
          </p:cNvPr>
          <p:cNvSpPr txBox="1"/>
          <p:nvPr/>
        </p:nvSpPr>
        <p:spPr>
          <a:xfrm>
            <a:off x="1174458" y="2647515"/>
            <a:ext cx="4806891" cy="369332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a:rPr>
              <a:t>Altmetric donut and attention score</a:t>
            </a:r>
          </a:p>
        </p:txBody>
      </p:sp>
    </p:spTree>
    <p:extLst>
      <p:ext uri="{BB962C8B-B14F-4D97-AF65-F5344CB8AC3E}">
        <p14:creationId xmlns:p14="http://schemas.microsoft.com/office/powerpoint/2010/main" val="155180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C72FB4E2-91F8-4C29-BFA0-D8C582C70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Highest coverage: Mendeley</a:t>
            </a:r>
          </a:p>
          <a:p>
            <a:pPr lvl="1"/>
            <a:r>
              <a:rPr lang="en-US" dirty="0"/>
              <a:t>Usually 80-90% of publications of a journal appear in Mendeley with readership counts</a:t>
            </a:r>
          </a:p>
          <a:p>
            <a:pPr lvl="1"/>
            <a:r>
              <a:rPr lang="en-US" dirty="0"/>
              <a:t>~0.5 correlation with citation counts</a:t>
            </a:r>
          </a:p>
          <a:p>
            <a:r>
              <a:rPr lang="en-US" dirty="0"/>
              <a:t>Followed by Twitter</a:t>
            </a:r>
          </a:p>
          <a:p>
            <a:pPr lvl="1"/>
            <a:r>
              <a:rPr lang="en-US" dirty="0"/>
              <a:t>Around 15-25% coverage</a:t>
            </a:r>
          </a:p>
          <a:p>
            <a:r>
              <a:rPr lang="en-US" dirty="0"/>
              <a:t>Other altmetric data sources</a:t>
            </a:r>
          </a:p>
          <a:p>
            <a:pPr lvl="1"/>
            <a:r>
              <a:rPr lang="en-US" dirty="0"/>
              <a:t>Negligible coverage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CC315DA4-7737-430D-84F8-777B6A4E1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 by altmetric sources</a:t>
            </a:r>
          </a:p>
        </p:txBody>
      </p:sp>
    </p:spTree>
    <p:extLst>
      <p:ext uri="{BB962C8B-B14F-4D97-AF65-F5344CB8AC3E}">
        <p14:creationId xmlns:p14="http://schemas.microsoft.com/office/powerpoint/2010/main" val="83334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1226</Words>
  <Application>Microsoft Office PowerPoint</Application>
  <PresentationFormat>Widescreen</PresentationFormat>
  <Paragraphs>131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Century Gothic</vt:lpstr>
      <vt:lpstr>Times New Roman</vt:lpstr>
      <vt:lpstr>Wingdings</vt:lpstr>
      <vt:lpstr>Presentation level design</vt:lpstr>
      <vt:lpstr>Altmetrics and Social Impact</vt:lpstr>
      <vt:lpstr>Altmetrics</vt:lpstr>
      <vt:lpstr>“previously invisible traces of scholarly impact “</vt:lpstr>
      <vt:lpstr>Evaluation</vt:lpstr>
      <vt:lpstr>What platforms can be tracked for Altmetrics?</vt:lpstr>
      <vt:lpstr>What platforms can be tracked (cont.)?</vt:lpstr>
      <vt:lpstr>What platforms can be tracked (cont.)?</vt:lpstr>
      <vt:lpstr>Altmetric aggregators and ResearchGate</vt:lpstr>
      <vt:lpstr>Coverage by altmetric sources</vt:lpstr>
      <vt:lpstr>An altmetric framework – Haustein et al., 2016</vt:lpstr>
      <vt:lpstr>Levels of engagement</vt:lpstr>
      <vt:lpstr>A different grouping – Lagotto (PLoS ALM)</vt:lpstr>
      <vt:lpstr>Advantages</vt:lpstr>
      <vt:lpstr>Disadvantages</vt:lpstr>
      <vt:lpstr>Disadvantages of altmetrics (1)</vt:lpstr>
      <vt:lpstr>Disadvantages of altmetrics (2)</vt:lpstr>
      <vt:lpstr>Disadvantages of altmetrics (3)</vt:lpstr>
      <vt:lpstr>Disadvantages of altmetrics (4)</vt:lpstr>
      <vt:lpstr>Disadvantages of altmetrics (5)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2018-02-01T09:40:32Z</dcterms:created>
  <dcterms:modified xsi:type="dcterms:W3CDTF">2018-02-15T09:32:40Z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