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0" r:id="rId2"/>
    <p:sldId id="291" r:id="rId3"/>
    <p:sldId id="265" r:id="rId4"/>
    <p:sldId id="288" r:id="rId5"/>
    <p:sldId id="289" r:id="rId6"/>
    <p:sldId id="262" r:id="rId7"/>
    <p:sldId id="264" r:id="rId8"/>
    <p:sldId id="263" r:id="rId9"/>
    <p:sldId id="267" r:id="rId10"/>
    <p:sldId id="268" r:id="rId11"/>
    <p:sldId id="266" r:id="rId12"/>
    <p:sldId id="293" r:id="rId13"/>
    <p:sldId id="292" r:id="rId14"/>
    <p:sldId id="294" r:id="rId15"/>
    <p:sldId id="272" r:id="rId16"/>
    <p:sldId id="273" r:id="rId17"/>
    <p:sldId id="27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orient="horz" pos="459">
          <p15:clr>
            <a:srgbClr val="A4A3A4"/>
          </p15:clr>
        </p15:guide>
        <p15:guide id="3" pos="5556">
          <p15:clr>
            <a:srgbClr val="A4A3A4"/>
          </p15:clr>
        </p15:guide>
        <p15:guide id="4" pos="3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3" autoAdjust="0"/>
    <p:restoredTop sz="86436" autoAdjust="0"/>
  </p:normalViewPr>
  <p:slideViewPr>
    <p:cSldViewPr showGuides="1">
      <p:cViewPr varScale="1">
        <p:scale>
          <a:sx n="78" d="100"/>
          <a:sy n="78" d="100"/>
        </p:scale>
        <p:origin x="1764" y="84"/>
      </p:cViewPr>
      <p:guideLst>
        <p:guide orient="horz" pos="4156"/>
        <p:guide orient="horz" pos="459"/>
        <p:guide pos="5556"/>
        <p:guide pos="3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0" d="100"/>
          <a:sy n="80" d="100"/>
        </p:scale>
        <p:origin x="-313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latin typeface="Verdana" pitchFamily="34" charset="0"/>
              <a:ea typeface="Verdana" pitchFamily="34" charset="0"/>
              <a:cs typeface="Verdana" pitchFamily="34" charset="0"/>
            </a:endParaRPr>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3317A7-55EB-485A-9722-3A7DDD6A5192}" type="datetimeFigureOut">
              <a:rPr lang="nb-NO" smtClean="0">
                <a:latin typeface="Verdana" pitchFamily="34" charset="0"/>
                <a:ea typeface="Verdana" pitchFamily="34" charset="0"/>
                <a:cs typeface="Verdana" pitchFamily="34" charset="0"/>
              </a:rPr>
              <a:t>14.02.2018</a:t>
            </a:fld>
            <a:endParaRPr lang="nb-NO">
              <a:latin typeface="Verdana" pitchFamily="34" charset="0"/>
              <a:ea typeface="Verdana" pitchFamily="34" charset="0"/>
              <a:cs typeface="Verdana" pitchFamily="34" charset="0"/>
            </a:endParaRPr>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latin typeface="Verdana" pitchFamily="34" charset="0"/>
              <a:ea typeface="Verdana" pitchFamily="34" charset="0"/>
              <a:cs typeface="Verdana" pitchFamily="34" charset="0"/>
            </a:endParaRPr>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8B3C8B-C6E5-4EDA-A58B-7F08BE9222A2}" type="slidenum">
              <a:rPr lang="nb-NO" smtClean="0">
                <a:latin typeface="Verdana" pitchFamily="34" charset="0"/>
                <a:ea typeface="Verdana" pitchFamily="34" charset="0"/>
                <a:cs typeface="Verdana" pitchFamily="34" charset="0"/>
              </a:rPr>
              <a:t>‹#›</a:t>
            </a:fld>
            <a:endParaRPr lang="nb-NO">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9407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70F795-02E0-4376-80B5-881456D0B2CB}" type="datetimeFigureOut">
              <a:rPr lang="nb-NO" smtClean="0"/>
              <a:t>14.02.2018</a:t>
            </a:fld>
            <a:endParaRPr lang="nb-NO"/>
          </a:p>
        </p:txBody>
      </p:sp>
      <p:sp>
        <p:nvSpPr>
          <p:cNvPr id="4" name="Plassholder for lysbilde 3"/>
          <p:cNvSpPr>
            <a:spLocks noGrp="1" noRot="1" noChangeAspect="1"/>
          </p:cNvSpPr>
          <p:nvPr>
            <p:ph type="sldImg" idx="2"/>
          </p:nvPr>
        </p:nvSpPr>
        <p:spPr>
          <a:xfrm>
            <a:off x="369888" y="703263"/>
            <a:ext cx="4024312" cy="30194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543854" y="3947093"/>
            <a:ext cx="5517105" cy="5235047"/>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865421-E33B-4056-B233-004009554231}" type="slidenum">
              <a:rPr lang="nb-NO" smtClean="0"/>
              <a:t>‹#›</a:t>
            </a:fld>
            <a:endParaRPr lang="nb-NO"/>
          </a:p>
        </p:txBody>
      </p:sp>
    </p:spTree>
    <p:extLst>
      <p:ext uri="{BB962C8B-B14F-4D97-AF65-F5344CB8AC3E}">
        <p14:creationId xmlns:p14="http://schemas.microsoft.com/office/powerpoint/2010/main" val="44100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itchFamily="34" charset="0"/>
        <a:ea typeface="Verdana" pitchFamily="34" charset="0"/>
        <a:cs typeface="Verdana" pitchFamily="34" charset="0"/>
      </a:defRPr>
    </a:lvl2pPr>
    <a:lvl3pPr marL="914400" algn="l" defTabSz="914400" rtl="0" eaLnBrk="1" latinLnBrk="0" hangingPunct="1">
      <a:defRPr sz="1200" kern="1200">
        <a:solidFill>
          <a:schemeClr val="tx1"/>
        </a:solidFill>
        <a:latin typeface="Verdana" pitchFamily="34" charset="0"/>
        <a:ea typeface="Verdana" pitchFamily="34" charset="0"/>
        <a:cs typeface="Verdana" pitchFamily="34" charset="0"/>
      </a:defRPr>
    </a:lvl3pPr>
    <a:lvl4pPr marL="1371600" algn="l" defTabSz="914400" rtl="0" eaLnBrk="1" latinLnBrk="0" hangingPunct="1">
      <a:defRPr sz="1200" kern="1200">
        <a:solidFill>
          <a:schemeClr val="tx1"/>
        </a:solidFill>
        <a:latin typeface="Verdana" pitchFamily="34" charset="0"/>
        <a:ea typeface="Verdana" pitchFamily="34" charset="0"/>
        <a:cs typeface="Verdana" pitchFamily="34" charset="0"/>
      </a:defRPr>
    </a:lvl4pPr>
    <a:lvl5pPr marL="1828800" algn="l" defTabSz="914400" rtl="0" eaLnBrk="1" latinLnBrk="0" hangingPunct="1">
      <a:defRPr sz="12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9888" y="703263"/>
            <a:ext cx="4024312" cy="30194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9</a:t>
            </a:fld>
            <a:endParaRPr lang="nb-NO"/>
          </a:p>
        </p:txBody>
      </p:sp>
    </p:spTree>
    <p:extLst>
      <p:ext uri="{BB962C8B-B14F-4D97-AF65-F5344CB8AC3E}">
        <p14:creationId xmlns:p14="http://schemas.microsoft.com/office/powerpoint/2010/main" val="236045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D865421-E33B-4056-B233-004009554231}" type="slidenum">
              <a:rPr lang="nb-NO" smtClean="0"/>
              <a:t>24</a:t>
            </a:fld>
            <a:endParaRPr lang="nb-NO"/>
          </a:p>
        </p:txBody>
      </p:sp>
    </p:spTree>
    <p:extLst>
      <p:ext uri="{BB962C8B-B14F-4D97-AF65-F5344CB8AC3E}">
        <p14:creationId xmlns:p14="http://schemas.microsoft.com/office/powerpoint/2010/main" val="330034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D865421-E33B-4056-B233-004009554231}" type="slidenum">
              <a:rPr lang="nb-NO" smtClean="0"/>
              <a:t>25</a:t>
            </a:fld>
            <a:endParaRPr lang="nb-NO"/>
          </a:p>
        </p:txBody>
      </p:sp>
    </p:spTree>
    <p:extLst>
      <p:ext uri="{BB962C8B-B14F-4D97-AF65-F5344CB8AC3E}">
        <p14:creationId xmlns:p14="http://schemas.microsoft.com/office/powerpoint/2010/main" val="143539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26</a:t>
            </a:fld>
            <a:endParaRPr lang="nb-NO"/>
          </a:p>
        </p:txBody>
      </p:sp>
    </p:spTree>
    <p:extLst>
      <p:ext uri="{BB962C8B-B14F-4D97-AF65-F5344CB8AC3E}">
        <p14:creationId xmlns:p14="http://schemas.microsoft.com/office/powerpoint/2010/main" val="1103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r>
              <a:rPr lang="en-US" sz="1500" dirty="0"/>
              <a:t>A camera mounted beside a road used to monitor compliance with speed limits </a:t>
            </a:r>
            <a:endParaRPr lang="nb-NO" sz="1500"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27</a:t>
            </a:fld>
            <a:endParaRPr lang="nb-NO"/>
          </a:p>
        </p:txBody>
      </p:sp>
    </p:spTree>
    <p:extLst>
      <p:ext uri="{BB962C8B-B14F-4D97-AF65-F5344CB8AC3E}">
        <p14:creationId xmlns:p14="http://schemas.microsoft.com/office/powerpoint/2010/main" val="73680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r>
              <a:rPr lang="en-GB" sz="1500" noProof="0" dirty="0"/>
              <a:t>The 6 cases I</a:t>
            </a:r>
            <a:r>
              <a:rPr lang="en-GB" sz="1500" baseline="0" noProof="0" dirty="0"/>
              <a:t> presented </a:t>
            </a:r>
            <a:r>
              <a:rPr lang="en-GB" sz="1500" noProof="0" dirty="0"/>
              <a:t>vary along many dimensions..</a:t>
            </a:r>
          </a:p>
          <a:p>
            <a:endParaRPr lang="en-GB" sz="1500" noProof="0" dirty="0"/>
          </a:p>
          <a:p>
            <a:r>
              <a:rPr lang="en-GB" sz="1500" noProof="0" dirty="0"/>
              <a:t>First of all…</a:t>
            </a:r>
          </a:p>
          <a:p>
            <a:endParaRPr lang="en-GB" sz="15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500" baseline="0" noProof="0" dirty="0"/>
              <a:t>the six impact cases touch upon several of the aspects mentioned in the impact definition presented earlier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5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500" baseline="0" noProof="0" dirty="0"/>
              <a:t>but also in this regard there are variation between the cases… witch leads us to the group work session…</a:t>
            </a:r>
          </a:p>
          <a:p>
            <a:endParaRPr lang="en-GB" noProof="0" dirty="0"/>
          </a:p>
          <a:p>
            <a:endParaRPr lang="en-GB" noProof="0" dirty="0"/>
          </a:p>
          <a:p>
            <a:endParaRPr lang="en-GB" noProof="0"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28</a:t>
            </a:fld>
            <a:endParaRPr lang="nb-NO"/>
          </a:p>
        </p:txBody>
      </p:sp>
    </p:spTree>
    <p:extLst>
      <p:ext uri="{BB962C8B-B14F-4D97-AF65-F5344CB8AC3E}">
        <p14:creationId xmlns:p14="http://schemas.microsoft.com/office/powerpoint/2010/main" val="3315115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r>
              <a:rPr lang="en-GB" sz="1500" noProof="0" dirty="0"/>
              <a:t>You may divide</a:t>
            </a:r>
            <a:r>
              <a:rPr lang="en-GB" sz="1500" baseline="0" noProof="0" dirty="0"/>
              <a:t> into three separate groups, each group discussing two of the cases I just presented</a:t>
            </a:r>
          </a:p>
          <a:p>
            <a:endParaRPr lang="en-GB" sz="1500" baseline="0" noProof="0" dirty="0"/>
          </a:p>
          <a:p>
            <a:r>
              <a:rPr lang="en-GB" sz="1500" baseline="0" noProof="0" dirty="0"/>
              <a:t>the questions we would like you to discuss are the following…</a:t>
            </a:r>
          </a:p>
          <a:p>
            <a:endParaRPr lang="en-GB" sz="1500" baseline="0" noProof="0" dirty="0"/>
          </a:p>
          <a:p>
            <a:r>
              <a:rPr lang="en-GB" sz="1500" baseline="0" noProof="0" dirty="0"/>
              <a:t>You have approximately 30 minutes for the group discussion. </a:t>
            </a:r>
          </a:p>
          <a:p>
            <a:endParaRPr lang="en-GB" sz="1500" baseline="0" noProof="0" dirty="0"/>
          </a:p>
          <a:p>
            <a:r>
              <a:rPr lang="en-GB" sz="1500" baseline="0" noProof="0" dirty="0"/>
              <a:t>Afterwards we wish that all groups give a short presentation of their work  before we end this session with a plenary discussion</a:t>
            </a:r>
          </a:p>
          <a:p>
            <a:endParaRPr lang="en-GB" baseline="0" noProof="0" dirty="0"/>
          </a:p>
          <a:p>
            <a:endParaRPr lang="en-GB" noProof="0"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29</a:t>
            </a:fld>
            <a:endParaRPr lang="nb-NO"/>
          </a:p>
        </p:txBody>
      </p:sp>
    </p:spTree>
    <p:extLst>
      <p:ext uri="{BB962C8B-B14F-4D97-AF65-F5344CB8AC3E}">
        <p14:creationId xmlns:p14="http://schemas.microsoft.com/office/powerpoint/2010/main" val="246112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13</a:t>
            </a:fld>
            <a:endParaRPr lang="nb-NO"/>
          </a:p>
        </p:txBody>
      </p:sp>
    </p:spTree>
    <p:extLst>
      <p:ext uri="{BB962C8B-B14F-4D97-AF65-F5344CB8AC3E}">
        <p14:creationId xmlns:p14="http://schemas.microsoft.com/office/powerpoint/2010/main" val="288395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9888" y="703263"/>
            <a:ext cx="4024312" cy="3019425"/>
          </a:xfrm>
        </p:spPr>
      </p:sp>
      <p:sp>
        <p:nvSpPr>
          <p:cNvPr id="3" name="Plassholder for notater 2"/>
          <p:cNvSpPr>
            <a:spLocks noGrp="1"/>
          </p:cNvSpPr>
          <p:nvPr>
            <p:ph type="body" idx="1"/>
          </p:nvPr>
        </p:nvSpPr>
        <p:spPr/>
        <p:txBody>
          <a:bodyPr/>
          <a:lstStyle/>
          <a:p>
            <a:r>
              <a:rPr lang="nb-NO" dirty="0" err="1"/>
              <a:t>Impact</a:t>
            </a:r>
            <a:r>
              <a:rPr lang="nb-NO" dirty="0"/>
              <a:t> </a:t>
            </a:r>
            <a:r>
              <a:rPr lang="nb-NO" dirty="0" err="1"/>
              <a:t>wrong</a:t>
            </a:r>
            <a:r>
              <a:rPr lang="nb-NO" dirty="0"/>
              <a:t> </a:t>
            </a:r>
            <a:r>
              <a:rPr lang="nb-NO" dirty="0" err="1"/>
              <a:t>word</a:t>
            </a:r>
            <a:r>
              <a:rPr lang="nb-NO" dirty="0"/>
              <a:t>? </a:t>
            </a:r>
            <a:r>
              <a:rPr lang="nb-NO" dirty="0" err="1"/>
              <a:t>Implies</a:t>
            </a:r>
            <a:r>
              <a:rPr lang="nb-NO" dirty="0"/>
              <a:t> a</a:t>
            </a:r>
            <a:r>
              <a:rPr lang="nb-NO" baseline="0" dirty="0"/>
              <a:t> linear </a:t>
            </a:r>
            <a:r>
              <a:rPr lang="nb-NO" baseline="0" dirty="0" err="1"/>
              <a:t>relationship</a:t>
            </a:r>
            <a:r>
              <a:rPr lang="nb-NO" baseline="0" dirty="0"/>
              <a:t>? </a:t>
            </a:r>
          </a:p>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15</a:t>
            </a:fld>
            <a:endParaRPr lang="nb-NO"/>
          </a:p>
        </p:txBody>
      </p:sp>
    </p:spTree>
    <p:extLst>
      <p:ext uri="{BB962C8B-B14F-4D97-AF65-F5344CB8AC3E}">
        <p14:creationId xmlns:p14="http://schemas.microsoft.com/office/powerpoint/2010/main" val="61568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18</a:t>
            </a:fld>
            <a:endParaRPr lang="nb-NO"/>
          </a:p>
        </p:txBody>
      </p:sp>
    </p:spTree>
    <p:extLst>
      <p:ext uri="{BB962C8B-B14F-4D97-AF65-F5344CB8AC3E}">
        <p14:creationId xmlns:p14="http://schemas.microsoft.com/office/powerpoint/2010/main" val="374575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a:t>The institutions taking part in</a:t>
            </a:r>
            <a:r>
              <a:rPr lang="en-US" sz="1500" baseline="0" dirty="0"/>
              <a:t> the evaluations of humanities and social sciences in Norway were</a:t>
            </a:r>
            <a:r>
              <a:rPr lang="en-US" sz="1500" dirty="0"/>
              <a:t> invited to document impact of their research beyond academia, according to the</a:t>
            </a:r>
            <a:r>
              <a:rPr lang="en-US" sz="1500" baseline="0" dirty="0"/>
              <a:t> </a:t>
            </a:r>
            <a:r>
              <a:rPr lang="en-US" sz="1500" b="0" i="0" u="none" strike="noStrike" kern="1200" baseline="0" dirty="0">
                <a:solidFill>
                  <a:schemeClr val="tx1"/>
                </a:solidFill>
                <a:latin typeface="Verdana" pitchFamily="34" charset="0"/>
                <a:ea typeface="Verdana" pitchFamily="34" charset="0"/>
                <a:cs typeface="Verdana" pitchFamily="34" charset="0"/>
              </a:rPr>
              <a:t>2014 Research Excellence Framework (REF) </a:t>
            </a:r>
            <a:r>
              <a:rPr lang="en-US" sz="1500" baseline="0" dirty="0"/>
              <a:t>definition of impact.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50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baseline="0" dirty="0"/>
              <a:t>Impact was in the REF defined as…</a:t>
            </a:r>
          </a:p>
          <a:p>
            <a:pPr lvl="1"/>
            <a:endParaRPr lang="en-US" sz="1750" dirty="0"/>
          </a:p>
          <a:p>
            <a:pPr lvl="1"/>
            <a:endParaRPr lang="en-US" sz="1750" dirty="0"/>
          </a:p>
          <a:p>
            <a:pPr lvl="1"/>
            <a:r>
              <a:rPr lang="en-US" sz="1750" dirty="0"/>
              <a:t> </a:t>
            </a:r>
            <a:r>
              <a:rPr lang="en-US" sz="2000" dirty="0"/>
              <a:t> </a:t>
            </a:r>
            <a:endParaRPr lang="nb-NO" sz="2000" dirty="0"/>
          </a:p>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19</a:t>
            </a:fld>
            <a:endParaRPr lang="nb-NO"/>
          </a:p>
        </p:txBody>
      </p:sp>
    </p:spTree>
    <p:extLst>
      <p:ext uri="{BB962C8B-B14F-4D97-AF65-F5344CB8AC3E}">
        <p14:creationId xmlns:p14="http://schemas.microsoft.com/office/powerpoint/2010/main" val="83505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r>
              <a:rPr lang="en-GB" sz="1500" noProof="0" dirty="0"/>
              <a:t>To the evaluations</a:t>
            </a:r>
            <a:r>
              <a:rPr lang="en-GB" sz="1500" baseline="0" noProof="0" dirty="0"/>
              <a:t> of humanities </a:t>
            </a:r>
            <a:r>
              <a:rPr lang="en-GB" sz="1500" noProof="0" dirty="0"/>
              <a:t>and</a:t>
            </a:r>
            <a:r>
              <a:rPr lang="en-GB" sz="1500" baseline="0" noProof="0" dirty="0"/>
              <a:t> social sciences (also called HUMEVAL and SAMEVAL) we received 413 impact cases all together. </a:t>
            </a:r>
          </a:p>
          <a:p>
            <a:endParaRPr lang="en-GB" sz="1500" baseline="0" noProof="0" dirty="0"/>
          </a:p>
          <a:p>
            <a:r>
              <a:rPr lang="en-GB" sz="1500" baseline="0" noProof="0" dirty="0"/>
              <a:t>168 cases were submitted to HUMEVAL divided between 8 panels and 245 cases were submitted to SAMEVAL divided between 6 panels </a:t>
            </a:r>
            <a:endParaRPr lang="en-GB" sz="1500" noProof="0"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20</a:t>
            </a:fld>
            <a:endParaRPr lang="nb-NO"/>
          </a:p>
        </p:txBody>
      </p:sp>
    </p:spTree>
    <p:extLst>
      <p:ext uri="{BB962C8B-B14F-4D97-AF65-F5344CB8AC3E}">
        <p14:creationId xmlns:p14="http://schemas.microsoft.com/office/powerpoint/2010/main" val="164299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r>
              <a:rPr lang="en-GB" sz="1500" noProof="0" dirty="0"/>
              <a:t>Of the 413</a:t>
            </a:r>
            <a:r>
              <a:rPr lang="en-GB" sz="1500" baseline="0" noProof="0" dirty="0"/>
              <a:t> cases submitted we have selected 6 different examples that will be used during the group work session today.  </a:t>
            </a:r>
          </a:p>
          <a:p>
            <a:endParaRPr lang="en-GB" sz="1500" baseline="0" noProof="0" dirty="0"/>
          </a:p>
          <a:p>
            <a:r>
              <a:rPr lang="en-GB" sz="1500" baseline="0" noProof="0" dirty="0"/>
              <a:t>The 6 cases represent 6 different disciplines or panels and 5 different institutions. </a:t>
            </a:r>
          </a:p>
          <a:p>
            <a:endParaRPr lang="en-GB" sz="1500" baseline="0" noProof="0" dirty="0"/>
          </a:p>
          <a:p>
            <a:r>
              <a:rPr lang="en-GB" sz="1500" baseline="0" noProof="0" dirty="0"/>
              <a:t>Three of the cases are taken from HUMEVAL and three from SAMEVAL. </a:t>
            </a:r>
          </a:p>
          <a:p>
            <a:endParaRPr lang="en-GB" sz="1500" baseline="0" noProof="0" dirty="0"/>
          </a:p>
          <a:p>
            <a:r>
              <a:rPr lang="en-GB" sz="1500" baseline="0" noProof="0" dirty="0"/>
              <a:t>I will give you a short introduction to all the six cases before pointing out some of the differences between them.  </a:t>
            </a:r>
            <a:endParaRPr lang="en-GB" sz="1500" noProof="0"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21</a:t>
            </a:fld>
            <a:endParaRPr lang="nb-NO"/>
          </a:p>
        </p:txBody>
      </p:sp>
    </p:spTree>
    <p:extLst>
      <p:ext uri="{BB962C8B-B14F-4D97-AF65-F5344CB8AC3E}">
        <p14:creationId xmlns:p14="http://schemas.microsoft.com/office/powerpoint/2010/main" val="53066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endParaRPr lang="nb-NO" sz="1500"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22</a:t>
            </a:fld>
            <a:endParaRPr lang="nb-NO"/>
          </a:p>
        </p:txBody>
      </p:sp>
    </p:spTree>
    <p:extLst>
      <p:ext uri="{BB962C8B-B14F-4D97-AF65-F5344CB8AC3E}">
        <p14:creationId xmlns:p14="http://schemas.microsoft.com/office/powerpoint/2010/main" val="197624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647700"/>
            <a:ext cx="3708400" cy="2781300"/>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500" dirty="0"/>
              <a:t>Hardanger</a:t>
            </a:r>
            <a:r>
              <a:rPr lang="nb-NO" sz="1500" baseline="0" dirty="0"/>
              <a:t> </a:t>
            </a:r>
            <a:r>
              <a:rPr lang="en-US" sz="1500" dirty="0"/>
              <a:t>a</a:t>
            </a:r>
            <a:r>
              <a:rPr lang="en-US" sz="1500" baseline="0" dirty="0"/>
              <a:t> district in the western part of Norway  and </a:t>
            </a:r>
            <a:r>
              <a:rPr lang="en-US" sz="1500" b="0" dirty="0" err="1"/>
              <a:t>Hardangervidda</a:t>
            </a:r>
            <a:r>
              <a:rPr lang="en-US" sz="1500" b="0" dirty="0"/>
              <a:t> a </a:t>
            </a:r>
            <a:r>
              <a:rPr lang="en-US" sz="1500" dirty="0"/>
              <a:t>mountain plateau </a:t>
            </a:r>
            <a:r>
              <a:rPr lang="nb-NO" sz="1500" dirty="0"/>
              <a:t>in Norway</a:t>
            </a:r>
          </a:p>
        </p:txBody>
      </p:sp>
      <p:sp>
        <p:nvSpPr>
          <p:cNvPr id="4" name="Plassholder for lysbildenummer 3"/>
          <p:cNvSpPr>
            <a:spLocks noGrp="1"/>
          </p:cNvSpPr>
          <p:nvPr>
            <p:ph type="sldNum" sz="quarter" idx="10"/>
          </p:nvPr>
        </p:nvSpPr>
        <p:spPr/>
        <p:txBody>
          <a:bodyPr/>
          <a:lstStyle/>
          <a:p>
            <a:fld id="{6D865421-E33B-4056-B233-004009554231}" type="slidenum">
              <a:rPr lang="nb-NO" smtClean="0"/>
              <a:t>23</a:t>
            </a:fld>
            <a:endParaRPr lang="nb-NO"/>
          </a:p>
        </p:txBody>
      </p:sp>
    </p:spTree>
    <p:extLst>
      <p:ext uri="{BB962C8B-B14F-4D97-AF65-F5344CB8AC3E}">
        <p14:creationId xmlns:p14="http://schemas.microsoft.com/office/powerpoint/2010/main" val="4274370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20" name="Picture 2" descr="FR_logo_Eng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056" y="981869"/>
            <a:ext cx="1755775" cy="3238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userDrawn="1"/>
        </p:nvSpPr>
        <p:spPr bwMode="auto">
          <a:xfrm>
            <a:off x="0" y="4149725"/>
            <a:ext cx="1476375" cy="179388"/>
          </a:xfrm>
          <a:prstGeom prst="rect">
            <a:avLst/>
          </a:prstGeom>
          <a:solidFill>
            <a:schemeClr val="bg1"/>
          </a:solidFill>
          <a:ln>
            <a:noFill/>
          </a:ln>
          <a:effectLst/>
          <a:extLst>
            <a:ext uri="{91240B29-F687-4F45-9708-019B960494DF}">
              <a14:hiddenLine xmlns:a14="http://schemas.microsoft.com/office/drawing/2010/main" w="28575" algn="ctr">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endParaRPr lang="nb-NO"/>
          </a:p>
        </p:txBody>
      </p:sp>
      <p:sp>
        <p:nvSpPr>
          <p:cNvPr id="23" name="Rectangle 4"/>
          <p:cNvSpPr>
            <a:spLocks noChangeArrowheads="1"/>
          </p:cNvSpPr>
          <p:nvPr userDrawn="1"/>
        </p:nvSpPr>
        <p:spPr bwMode="auto">
          <a:xfrm>
            <a:off x="0" y="1484313"/>
            <a:ext cx="9144000" cy="2093912"/>
          </a:xfrm>
          <a:prstGeom prst="rect">
            <a:avLst/>
          </a:prstGeom>
          <a:solidFill>
            <a:srgbClr val="00B0CA"/>
          </a:solidFill>
          <a:ln>
            <a:noFill/>
          </a:ln>
          <a:effectLst/>
          <a:extLst/>
        </p:spPr>
        <p:txBody>
          <a:bodyPr lIns="36000" tIns="36000" rIns="36000" bIns="36000" anchor="ctr">
            <a:spAutoFit/>
          </a:bodyPr>
          <a:lstStyle/>
          <a:p>
            <a:endParaRPr lang="nb-NO"/>
          </a:p>
        </p:txBody>
      </p:sp>
      <p:sp>
        <p:nvSpPr>
          <p:cNvPr id="24" name="Freeform 7"/>
          <p:cNvSpPr>
            <a:spLocks/>
          </p:cNvSpPr>
          <p:nvPr userDrawn="1"/>
        </p:nvSpPr>
        <p:spPr bwMode="auto">
          <a:xfrm>
            <a:off x="-4763" y="3605213"/>
            <a:ext cx="9148763" cy="723900"/>
          </a:xfrm>
          <a:custGeom>
            <a:avLst/>
            <a:gdLst>
              <a:gd name="T0" fmla="*/ 5763 w 5763"/>
              <a:gd name="T1" fmla="*/ 456 h 456"/>
              <a:gd name="T2" fmla="*/ 794 w 5763"/>
              <a:gd name="T3" fmla="*/ 456 h 456"/>
              <a:gd name="T4" fmla="*/ 794 w 5763"/>
              <a:gd name="T5" fmla="*/ 345 h 456"/>
              <a:gd name="T6" fmla="*/ 0 w 5763"/>
              <a:gd name="T7" fmla="*/ 345 h 456"/>
              <a:gd name="T8" fmla="*/ 0 w 5763"/>
              <a:gd name="T9" fmla="*/ 0 h 456"/>
              <a:gd name="T10" fmla="*/ 5763 w 5763"/>
              <a:gd name="T11" fmla="*/ 0 h 456"/>
              <a:gd name="T12" fmla="*/ 5763 w 5763"/>
              <a:gd name="T13" fmla="*/ 456 h 456"/>
            </a:gdLst>
            <a:ahLst/>
            <a:cxnLst>
              <a:cxn ang="0">
                <a:pos x="T0" y="T1"/>
              </a:cxn>
              <a:cxn ang="0">
                <a:pos x="T2" y="T3"/>
              </a:cxn>
              <a:cxn ang="0">
                <a:pos x="T4" y="T5"/>
              </a:cxn>
              <a:cxn ang="0">
                <a:pos x="T6" y="T7"/>
              </a:cxn>
              <a:cxn ang="0">
                <a:pos x="T8" y="T9"/>
              </a:cxn>
              <a:cxn ang="0">
                <a:pos x="T10" y="T11"/>
              </a:cxn>
              <a:cxn ang="0">
                <a:pos x="T12" y="T13"/>
              </a:cxn>
            </a:cxnLst>
            <a:rect l="0" t="0" r="r" b="b"/>
            <a:pathLst>
              <a:path w="5763" h="456">
                <a:moveTo>
                  <a:pt x="5763" y="456"/>
                </a:moveTo>
                <a:lnTo>
                  <a:pt x="794" y="456"/>
                </a:lnTo>
                <a:lnTo>
                  <a:pt x="794" y="345"/>
                </a:lnTo>
                <a:lnTo>
                  <a:pt x="0" y="345"/>
                </a:lnTo>
                <a:lnTo>
                  <a:pt x="0" y="0"/>
                </a:lnTo>
                <a:lnTo>
                  <a:pt x="5763" y="0"/>
                </a:lnTo>
                <a:lnTo>
                  <a:pt x="5763" y="456"/>
                </a:lnTo>
                <a:close/>
              </a:path>
            </a:pathLst>
          </a:custGeom>
          <a:solidFill>
            <a:srgbClr val="00B0CA"/>
          </a:solidFill>
          <a:ln>
            <a:noFill/>
          </a:ln>
          <a:effectLst/>
          <a:extLst/>
        </p:spPr>
        <p:txBody>
          <a:bodyPr lIns="36000" tIns="36000" rIns="36000" bIns="36000" anchor="ctr">
            <a:spAutoFit/>
          </a:bodyPr>
          <a:lstStyle/>
          <a:p>
            <a:endParaRPr lang="nb-NO"/>
          </a:p>
        </p:txBody>
      </p:sp>
      <p:grpSp>
        <p:nvGrpSpPr>
          <p:cNvPr id="25" name="Gruppe 24"/>
          <p:cNvGrpSpPr/>
          <p:nvPr userDrawn="1"/>
        </p:nvGrpSpPr>
        <p:grpSpPr>
          <a:xfrm>
            <a:off x="0" y="4149725"/>
            <a:ext cx="1258888" cy="180975"/>
            <a:chOff x="0" y="4149725"/>
            <a:chExt cx="1258888" cy="180975"/>
          </a:xfrm>
        </p:grpSpPr>
        <p:sp>
          <p:nvSpPr>
            <p:cNvPr id="26" name="Rectangle 9"/>
            <p:cNvSpPr>
              <a:spLocks noChangeArrowheads="1"/>
            </p:cNvSpPr>
            <p:nvPr userDrawn="1"/>
          </p:nvSpPr>
          <p:spPr bwMode="auto">
            <a:xfrm flipH="1">
              <a:off x="1077913" y="4149725"/>
              <a:ext cx="180975" cy="180975"/>
            </a:xfrm>
            <a:prstGeom prst="rect">
              <a:avLst/>
            </a:prstGeom>
            <a:solidFill>
              <a:srgbClr val="00B0CA">
                <a:alpha val="89999"/>
              </a:srgbClr>
            </a:solidFill>
            <a:ln>
              <a:noFill/>
            </a:ln>
            <a:effectLst/>
            <a:extLst/>
          </p:spPr>
          <p:txBody>
            <a:bodyPr lIns="36000" tIns="36000" rIns="36000" bIns="36000" anchor="ctr">
              <a:spAutoFit/>
            </a:bodyPr>
            <a:lstStyle/>
            <a:p>
              <a:endParaRPr lang="nb-NO"/>
            </a:p>
          </p:txBody>
        </p:sp>
        <p:sp>
          <p:nvSpPr>
            <p:cNvPr id="27" name="Rectangle 10"/>
            <p:cNvSpPr>
              <a:spLocks noChangeArrowheads="1"/>
            </p:cNvSpPr>
            <p:nvPr userDrawn="1"/>
          </p:nvSpPr>
          <p:spPr bwMode="auto">
            <a:xfrm flipH="1">
              <a:off x="898525" y="4149725"/>
              <a:ext cx="180975" cy="180975"/>
            </a:xfrm>
            <a:prstGeom prst="rect">
              <a:avLst/>
            </a:prstGeom>
            <a:solidFill>
              <a:srgbClr val="00B0CA">
                <a:alpha val="80000"/>
              </a:srgbClr>
            </a:solidFill>
            <a:ln>
              <a:noFill/>
            </a:ln>
            <a:effectLst/>
            <a:extLst/>
          </p:spPr>
          <p:txBody>
            <a:bodyPr lIns="36000" tIns="36000" rIns="36000" bIns="36000" anchor="ctr">
              <a:spAutoFit/>
            </a:bodyPr>
            <a:lstStyle/>
            <a:p>
              <a:endParaRPr lang="nb-NO"/>
            </a:p>
          </p:txBody>
        </p:sp>
        <p:sp>
          <p:nvSpPr>
            <p:cNvPr id="28" name="Rectangle 11"/>
            <p:cNvSpPr>
              <a:spLocks noChangeArrowheads="1"/>
            </p:cNvSpPr>
            <p:nvPr userDrawn="1"/>
          </p:nvSpPr>
          <p:spPr bwMode="auto">
            <a:xfrm flipH="1">
              <a:off x="719138" y="4149725"/>
              <a:ext cx="180975" cy="180975"/>
            </a:xfrm>
            <a:prstGeom prst="rect">
              <a:avLst/>
            </a:prstGeom>
            <a:solidFill>
              <a:srgbClr val="00B0CA">
                <a:alpha val="70000"/>
              </a:srgbClr>
            </a:solidFill>
            <a:ln>
              <a:noFill/>
            </a:ln>
            <a:effectLst/>
            <a:extLst/>
          </p:spPr>
          <p:txBody>
            <a:bodyPr lIns="36000" tIns="36000" rIns="36000" bIns="36000" anchor="ctr">
              <a:spAutoFit/>
            </a:bodyPr>
            <a:lstStyle/>
            <a:p>
              <a:endParaRPr lang="nb-NO"/>
            </a:p>
          </p:txBody>
        </p:sp>
        <p:sp>
          <p:nvSpPr>
            <p:cNvPr id="29" name="Rectangle 12"/>
            <p:cNvSpPr>
              <a:spLocks noChangeArrowheads="1"/>
            </p:cNvSpPr>
            <p:nvPr userDrawn="1"/>
          </p:nvSpPr>
          <p:spPr bwMode="auto">
            <a:xfrm flipH="1">
              <a:off x="538163" y="4149725"/>
              <a:ext cx="182563" cy="180975"/>
            </a:xfrm>
            <a:prstGeom prst="rect">
              <a:avLst/>
            </a:prstGeom>
            <a:solidFill>
              <a:srgbClr val="00B0CA">
                <a:alpha val="50000"/>
              </a:srgbClr>
            </a:solidFill>
            <a:ln>
              <a:noFill/>
            </a:ln>
            <a:effectLst/>
            <a:extLst/>
          </p:spPr>
          <p:txBody>
            <a:bodyPr lIns="36000" tIns="36000" rIns="36000" bIns="36000" anchor="ctr">
              <a:spAutoFit/>
            </a:bodyPr>
            <a:lstStyle/>
            <a:p>
              <a:endParaRPr lang="nb-NO"/>
            </a:p>
          </p:txBody>
        </p:sp>
        <p:sp>
          <p:nvSpPr>
            <p:cNvPr id="30" name="Rectangle 13"/>
            <p:cNvSpPr>
              <a:spLocks noChangeArrowheads="1"/>
            </p:cNvSpPr>
            <p:nvPr userDrawn="1"/>
          </p:nvSpPr>
          <p:spPr bwMode="auto">
            <a:xfrm flipH="1">
              <a:off x="358775" y="4149725"/>
              <a:ext cx="180975" cy="180975"/>
            </a:xfrm>
            <a:prstGeom prst="rect">
              <a:avLst/>
            </a:prstGeom>
            <a:solidFill>
              <a:srgbClr val="00B0CA">
                <a:alpha val="39999"/>
              </a:srgbClr>
            </a:solidFill>
            <a:ln>
              <a:noFill/>
            </a:ln>
            <a:effectLst/>
            <a:extLst/>
          </p:spPr>
          <p:txBody>
            <a:bodyPr lIns="36000" tIns="36000" rIns="36000" bIns="36000" anchor="ctr">
              <a:spAutoFit/>
            </a:bodyPr>
            <a:lstStyle/>
            <a:p>
              <a:endParaRPr lang="nb-NO"/>
            </a:p>
          </p:txBody>
        </p:sp>
        <p:sp>
          <p:nvSpPr>
            <p:cNvPr id="31" name="Rectangle 14"/>
            <p:cNvSpPr>
              <a:spLocks noChangeArrowheads="1"/>
            </p:cNvSpPr>
            <p:nvPr userDrawn="1"/>
          </p:nvSpPr>
          <p:spPr bwMode="auto">
            <a:xfrm flipH="1">
              <a:off x="179388" y="4149725"/>
              <a:ext cx="180975" cy="180975"/>
            </a:xfrm>
            <a:prstGeom prst="rect">
              <a:avLst/>
            </a:prstGeom>
            <a:solidFill>
              <a:srgbClr val="00B0CA">
                <a:alpha val="30000"/>
              </a:srgbClr>
            </a:solidFill>
            <a:ln>
              <a:noFill/>
            </a:ln>
            <a:effectLst/>
            <a:extLst/>
          </p:spPr>
          <p:txBody>
            <a:bodyPr lIns="36000" tIns="36000" rIns="36000" bIns="36000" anchor="ctr">
              <a:spAutoFit/>
            </a:bodyPr>
            <a:lstStyle/>
            <a:p>
              <a:endParaRPr lang="nb-NO"/>
            </a:p>
          </p:txBody>
        </p:sp>
        <p:sp>
          <p:nvSpPr>
            <p:cNvPr id="32" name="Rectangle 15"/>
            <p:cNvSpPr>
              <a:spLocks noChangeArrowheads="1"/>
            </p:cNvSpPr>
            <p:nvPr userDrawn="1"/>
          </p:nvSpPr>
          <p:spPr bwMode="auto">
            <a:xfrm flipH="1">
              <a:off x="0" y="4149725"/>
              <a:ext cx="180975" cy="180975"/>
            </a:xfrm>
            <a:prstGeom prst="rect">
              <a:avLst/>
            </a:prstGeom>
            <a:solidFill>
              <a:srgbClr val="00B0CA">
                <a:alpha val="20000"/>
              </a:srgbClr>
            </a:solidFill>
            <a:ln>
              <a:noFill/>
            </a:ln>
            <a:effectLst/>
            <a:extLst/>
          </p:spPr>
          <p:txBody>
            <a:bodyPr lIns="36000" tIns="36000" rIns="36000" bIns="36000" anchor="ctr">
              <a:spAutoFit/>
            </a:bodyPr>
            <a:lstStyle/>
            <a:p>
              <a:endParaRPr lang="nb-NO"/>
            </a:p>
          </p:txBody>
        </p:sp>
      </p:grpSp>
      <p:sp>
        <p:nvSpPr>
          <p:cNvPr id="4" name="Plassholder for dato 3"/>
          <p:cNvSpPr>
            <a:spLocks noGrp="1"/>
          </p:cNvSpPr>
          <p:nvPr>
            <p:ph type="dt" sz="half" idx="10"/>
          </p:nvPr>
        </p:nvSpPr>
        <p:spPr>
          <a:xfrm>
            <a:off x="-4763" y="6492875"/>
            <a:ext cx="2133600" cy="365125"/>
          </a:xfrm>
        </p:spPr>
        <p:txBody>
          <a:bodyPr anchor="b"/>
          <a:lstStyle>
            <a:lvl1pPr>
              <a:defRPr sz="1000">
                <a:solidFill>
                  <a:schemeClr val="bg1">
                    <a:lumMod val="85000"/>
                  </a:schemeClr>
                </a:solidFill>
                <a:latin typeface="Verdana" pitchFamily="34" charset="0"/>
                <a:ea typeface="Verdana" pitchFamily="34" charset="0"/>
                <a:cs typeface="Verdana" pitchFamily="34" charset="0"/>
              </a:defRPr>
            </a:lvl1pPr>
          </a:lstStyle>
          <a:p>
            <a:fld id="{BA716E1B-53AA-4414-ACB0-2A5DFFF9993B}" type="datetimeFigureOut">
              <a:rPr lang="nb-NO" smtClean="0"/>
              <a:pPr/>
              <a:t>14.02.2018</a:t>
            </a:fld>
            <a:endParaRPr lang="nb-NO"/>
          </a:p>
        </p:txBody>
      </p:sp>
      <p:sp>
        <p:nvSpPr>
          <p:cNvPr id="5" name="Plassholder for bunntekst 4"/>
          <p:cNvSpPr>
            <a:spLocks noGrp="1"/>
          </p:cNvSpPr>
          <p:nvPr>
            <p:ph type="ftr" sz="quarter" idx="11"/>
          </p:nvPr>
        </p:nvSpPr>
        <p:spPr>
          <a:xfrm>
            <a:off x="2159732" y="6492817"/>
            <a:ext cx="5004556" cy="365125"/>
          </a:xfrm>
        </p:spPr>
        <p:txBody>
          <a:bodyPr anchor="b"/>
          <a:lstStyle>
            <a:lvl1pPr>
              <a:defRPr sz="1000">
                <a:solidFill>
                  <a:schemeClr val="bg1">
                    <a:lumMod val="85000"/>
                  </a:schemeClr>
                </a:solidFill>
                <a:latin typeface="Verdana" pitchFamily="34" charset="0"/>
                <a:ea typeface="Verdana" pitchFamily="34" charset="0"/>
                <a:cs typeface="Verdana" pitchFamily="34" charset="0"/>
              </a:defRPr>
            </a:lvl1pPr>
          </a:lstStyle>
          <a:p>
            <a:endParaRPr lang="nb-NO"/>
          </a:p>
        </p:txBody>
      </p:sp>
      <p:sp>
        <p:nvSpPr>
          <p:cNvPr id="6" name="Plassholder for lysbildenummer 5"/>
          <p:cNvSpPr>
            <a:spLocks noGrp="1"/>
          </p:cNvSpPr>
          <p:nvPr>
            <p:ph type="sldNum" sz="quarter" idx="12"/>
          </p:nvPr>
        </p:nvSpPr>
        <p:spPr>
          <a:xfrm>
            <a:off x="7164288" y="6492875"/>
            <a:ext cx="1979712" cy="365125"/>
          </a:xfrm>
        </p:spPr>
        <p:txBody>
          <a:bodyPr anchor="b"/>
          <a:lstStyle>
            <a:lvl1pPr>
              <a:defRPr sz="1000">
                <a:solidFill>
                  <a:schemeClr val="bg1">
                    <a:lumMod val="85000"/>
                  </a:schemeClr>
                </a:solidFill>
                <a:latin typeface="Verdana" pitchFamily="34" charset="0"/>
                <a:ea typeface="Verdana" pitchFamily="34" charset="0"/>
                <a:cs typeface="Verdana" pitchFamily="34" charset="0"/>
              </a:defRPr>
            </a:lvl1pPr>
          </a:lstStyle>
          <a:p>
            <a:fld id="{48B3504C-860D-48D4-B409-223BBD917174}" type="slidenum">
              <a:rPr lang="nb-NO" smtClean="0"/>
              <a:pPr/>
              <a:t>‹#›</a:t>
            </a:fld>
            <a:endParaRPr lang="nb-NO"/>
          </a:p>
        </p:txBody>
      </p:sp>
      <p:sp>
        <p:nvSpPr>
          <p:cNvPr id="7" name="Tittel 6"/>
          <p:cNvSpPr>
            <a:spLocks noGrp="1"/>
          </p:cNvSpPr>
          <p:nvPr>
            <p:ph type="title"/>
          </p:nvPr>
        </p:nvSpPr>
        <p:spPr>
          <a:xfrm>
            <a:off x="468312" y="2204864"/>
            <a:ext cx="8351838" cy="1260140"/>
          </a:xfrm>
        </p:spPr>
        <p:txBody>
          <a:bodyPr anchor="b">
            <a:normAutofit/>
          </a:bodyPr>
          <a:lstStyle>
            <a:lvl1pPr algn="r">
              <a:defRPr sz="2800" b="0">
                <a:solidFill>
                  <a:schemeClr val="bg1"/>
                </a:solidFill>
              </a:defRPr>
            </a:lvl1pPr>
          </a:lstStyle>
          <a:p>
            <a:r>
              <a:rPr lang="nb-NO" noProof="0"/>
              <a:t>Klikk for å redigere tittelstil</a:t>
            </a:r>
            <a:endParaRPr lang="en-GB" noProof="0" dirty="0"/>
          </a:p>
        </p:txBody>
      </p:sp>
      <p:sp>
        <p:nvSpPr>
          <p:cNvPr id="33" name="Rectangle 16"/>
          <p:cNvSpPr>
            <a:spLocks noGrp="1" noChangeArrowheads="1"/>
          </p:cNvSpPr>
          <p:nvPr>
            <p:ph type="subTitle" idx="1"/>
          </p:nvPr>
        </p:nvSpPr>
        <p:spPr>
          <a:xfrm>
            <a:off x="1692275" y="3721100"/>
            <a:ext cx="7127875" cy="571500"/>
          </a:xfrm>
        </p:spPr>
        <p:txBody>
          <a:bodyPr lIns="36000"/>
          <a:lstStyle>
            <a:lvl1pPr marL="0" indent="0" algn="r">
              <a:spcBef>
                <a:spcPct val="0"/>
              </a:spcBef>
              <a:buFont typeface="Wingdings" pitchFamily="2" charset="2"/>
              <a:buNone/>
              <a:defRPr sz="1800">
                <a:solidFill>
                  <a:schemeClr val="bg1"/>
                </a:solidFill>
              </a:defRPr>
            </a:lvl1pPr>
          </a:lstStyle>
          <a:p>
            <a:pPr lvl="0"/>
            <a:r>
              <a:rPr lang="nb-NO" noProof="0"/>
              <a:t>Klikk for å redigere undertittelstil i malen</a:t>
            </a:r>
            <a:endParaRPr lang="en-GB" noProof="0" dirty="0"/>
          </a:p>
        </p:txBody>
      </p:sp>
    </p:spTree>
    <p:extLst>
      <p:ext uri="{BB962C8B-B14F-4D97-AF65-F5344CB8AC3E}">
        <p14:creationId xmlns:p14="http://schemas.microsoft.com/office/powerpoint/2010/main" val="335953322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A716E1B-53AA-4414-ACB0-2A5DFFF9993B}" type="datetimeFigureOut">
              <a:rPr lang="nb-NO" smtClean="0"/>
              <a:t>14.02.2018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B3504C-860D-48D4-B409-223BBD917174}" type="slidenum">
              <a:rPr lang="nb-NO" smtClean="0"/>
              <a:t>‹#›</a:t>
            </a:fld>
            <a:endParaRPr lang="nb-NO"/>
          </a:p>
        </p:txBody>
      </p:sp>
      <p:sp>
        <p:nvSpPr>
          <p:cNvPr id="7" name="Tittel 6"/>
          <p:cNvSpPr>
            <a:spLocks noGrp="1"/>
          </p:cNvSpPr>
          <p:nvPr>
            <p:ph type="title"/>
          </p:nvPr>
        </p:nvSpPr>
        <p:spPr>
          <a:xfrm>
            <a:off x="468312" y="728662"/>
            <a:ext cx="8351838" cy="1079501"/>
          </a:xfrm>
        </p:spPr>
        <p:txBody>
          <a:bodyPr/>
          <a:lstStyle/>
          <a:p>
            <a:r>
              <a:rPr lang="nb-NO" noProof="0"/>
              <a:t>Klikk for å redigere tittelstil</a:t>
            </a:r>
            <a:endParaRPr lang="en-GB" noProof="0" dirty="0"/>
          </a:p>
        </p:txBody>
      </p:sp>
      <p:sp>
        <p:nvSpPr>
          <p:cNvPr id="9" name="Plassholder for innhold 8"/>
          <p:cNvSpPr>
            <a:spLocks noGrp="1"/>
          </p:cNvSpPr>
          <p:nvPr>
            <p:ph sz="quarter" idx="13"/>
          </p:nvPr>
        </p:nvSpPr>
        <p:spPr>
          <a:xfrm>
            <a:off x="503238" y="1837346"/>
            <a:ext cx="8316912" cy="4760304"/>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dirty="0"/>
          </a:p>
        </p:txBody>
      </p:sp>
    </p:spTree>
    <p:extLst>
      <p:ext uri="{BB962C8B-B14F-4D97-AF65-F5344CB8AC3E}">
        <p14:creationId xmlns:p14="http://schemas.microsoft.com/office/powerpoint/2010/main" val="370567686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8351837" cy="1079501"/>
          </a:xfrm>
          <a:prstGeom prst="rect">
            <a:avLst/>
          </a:prstGeom>
        </p:spPr>
        <p:txBody>
          <a:bodyPr lIns="36000"/>
          <a:lstStyle>
            <a:lvl1pPr algn="l">
              <a:defRPr/>
            </a:lvl1pPr>
          </a:lstStyle>
          <a:p>
            <a:r>
              <a:rPr lang="nb-NO" noProof="0"/>
              <a:t>Klikk for å redigere tittelstil</a:t>
            </a:r>
            <a:endParaRPr lang="en-GB" noProof="0" dirty="0"/>
          </a:p>
        </p:txBody>
      </p:sp>
      <p:sp>
        <p:nvSpPr>
          <p:cNvPr id="3" name="Plassholder for dato 2"/>
          <p:cNvSpPr>
            <a:spLocks noGrp="1"/>
          </p:cNvSpPr>
          <p:nvPr>
            <p:ph type="dt" sz="half" idx="10"/>
          </p:nvPr>
        </p:nvSpPr>
        <p:spPr/>
        <p:txBody>
          <a:bodyPr/>
          <a:lstStyle/>
          <a:p>
            <a:fld id="{BA716E1B-53AA-4414-ACB0-2A5DFFF9993B}" type="datetimeFigureOut">
              <a:rPr lang="nb-NO" smtClean="0"/>
              <a:t>14.02.2018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32577522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A716E1B-53AA-4414-ACB0-2A5DFFF9993B}" type="datetimeFigureOut">
              <a:rPr lang="nb-NO" smtClean="0"/>
              <a:t>14.02.2018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17498749"/>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8351837" cy="1079501"/>
          </a:xfrm>
          <a:prstGeom prst="rect">
            <a:avLst/>
          </a:prstGeom>
        </p:spPr>
        <p:txBody>
          <a:bodyPr/>
          <a:lstStyle>
            <a:lvl1pPr algn="l">
              <a:defRPr/>
            </a:lvl1pPr>
          </a:lstStyle>
          <a:p>
            <a:r>
              <a:rPr lang="nb-NO" noProof="0"/>
              <a:t>Klikk for å redigere tittelstil</a:t>
            </a:r>
            <a:endParaRPr lang="en-GB" noProof="0"/>
          </a:p>
        </p:txBody>
      </p:sp>
      <p:sp>
        <p:nvSpPr>
          <p:cNvPr id="3" name="Plassholder for innhold 2"/>
          <p:cNvSpPr>
            <a:spLocks noGrp="1"/>
          </p:cNvSpPr>
          <p:nvPr>
            <p:ph sz="half" idx="1"/>
          </p:nvPr>
        </p:nvSpPr>
        <p:spPr>
          <a:xfrm>
            <a:off x="503238" y="1844675"/>
            <a:ext cx="3992561" cy="4752974"/>
          </a:xfrm>
          <a:prstGeom prst="rect">
            <a:avLst/>
          </a:prstGeom>
        </p:spPr>
        <p:txBody>
          <a:bodyPr/>
          <a:lstStyle>
            <a:lvl1pPr marL="342900" indent="-342900">
              <a:buClr>
                <a:srgbClr val="00B0CA"/>
              </a:buClr>
              <a:buFont typeface="Wingdings" pitchFamily="2" charset="2"/>
              <a:buChar char="§"/>
              <a:defRPr sz="2400"/>
            </a:lvl1pPr>
            <a:lvl2pPr marL="742950" indent="-285750">
              <a:buClr>
                <a:srgbClr val="00B0CA"/>
              </a:buClr>
              <a:buFont typeface="Wingdings" pitchFamily="2" charset="2"/>
              <a:buChar char="§"/>
              <a:defRPr sz="2000"/>
            </a:lvl2pPr>
            <a:lvl3pPr marL="1143000" indent="-228600">
              <a:buClr>
                <a:srgbClr val="00B0CA"/>
              </a:buClr>
              <a:buFont typeface="Wingdings" pitchFamily="2" charset="2"/>
              <a:buChar char="§"/>
              <a:defRPr sz="2000"/>
            </a:lvl3pPr>
            <a:lvl4pPr marL="1600200" indent="-228600">
              <a:buClr>
                <a:srgbClr val="00B0CA"/>
              </a:buClr>
              <a:buFont typeface="Wingdings" pitchFamily="2" charset="2"/>
              <a:buChar char="§"/>
              <a:defRPr sz="2000"/>
            </a:lvl4pPr>
            <a:lvl5pPr marL="2057400" indent="-228600">
              <a:buClr>
                <a:srgbClr val="00B0CA"/>
              </a:buClr>
              <a:buFont typeface="Wingdings" pitchFamily="2" charset="2"/>
              <a:buChar char="§"/>
              <a:defRPr sz="2000"/>
            </a:lvl5pPr>
            <a:lvl6pPr>
              <a:defRPr sz="1800"/>
            </a:lvl6pPr>
            <a:lvl7pPr>
              <a:defRPr sz="1800"/>
            </a:lvl7pPr>
            <a:lvl8pPr>
              <a:defRPr sz="1800"/>
            </a:lvl8pPr>
            <a:lvl9pPr>
              <a:defRPr sz="18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a:p>
        </p:txBody>
      </p:sp>
      <p:sp>
        <p:nvSpPr>
          <p:cNvPr id="4" name="Plassholder for innhold 3"/>
          <p:cNvSpPr>
            <a:spLocks noGrp="1"/>
          </p:cNvSpPr>
          <p:nvPr>
            <p:ph sz="half" idx="2"/>
          </p:nvPr>
        </p:nvSpPr>
        <p:spPr>
          <a:xfrm>
            <a:off x="4648200" y="1844674"/>
            <a:ext cx="4171950" cy="4752975"/>
          </a:xfrm>
          <a:prstGeom prst="rect">
            <a:avLst/>
          </a:prstGeom>
        </p:spPr>
        <p:txBody>
          <a:bodyPr/>
          <a:lstStyle>
            <a:lvl1pPr marL="342900" indent="-342900" algn="l" defTabSz="914400" rtl="0" eaLnBrk="1" latinLnBrk="0" hangingPunct="1">
              <a:spcBef>
                <a:spcPct val="20000"/>
              </a:spcBef>
              <a:buClr>
                <a:srgbClr val="00B0CA"/>
              </a:buClr>
              <a:buFont typeface="Wingdings" pitchFamily="2" charset="2"/>
              <a:buChar char="§"/>
              <a:defRPr lang="nb-NO" sz="2400" kern="1200" dirty="0" smtClean="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dirty="0"/>
          </a:p>
        </p:txBody>
      </p:sp>
      <p:sp>
        <p:nvSpPr>
          <p:cNvPr id="5" name="Plassholder for dato 4"/>
          <p:cNvSpPr>
            <a:spLocks noGrp="1"/>
          </p:cNvSpPr>
          <p:nvPr>
            <p:ph type="dt" sz="half" idx="10"/>
          </p:nvPr>
        </p:nvSpPr>
        <p:spPr/>
        <p:txBody>
          <a:bodyPr/>
          <a:lstStyle/>
          <a:p>
            <a:fld id="{BA716E1B-53AA-4414-ACB0-2A5DFFF9993B}" type="datetimeFigureOut">
              <a:rPr lang="nb-NO" smtClean="0"/>
              <a:t>14.02.2018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62526194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8351837" cy="1079501"/>
          </a:xfrm>
          <a:prstGeom prst="rect">
            <a:avLst/>
          </a:prstGeom>
        </p:spPr>
        <p:txBody>
          <a:bodyPr/>
          <a:lstStyle>
            <a:lvl1pPr algn="l">
              <a:defRPr/>
            </a:lvl1pPr>
          </a:lstStyle>
          <a:p>
            <a:r>
              <a:rPr lang="nb-NO" noProof="0"/>
              <a:t>Klikk for å redigere tittelstil</a:t>
            </a:r>
            <a:endParaRPr lang="en-GB" noProof="0" dirty="0"/>
          </a:p>
        </p:txBody>
      </p:sp>
      <p:sp>
        <p:nvSpPr>
          <p:cNvPr id="3" name="Plassholder for tekst 2"/>
          <p:cNvSpPr>
            <a:spLocks noGrp="1"/>
          </p:cNvSpPr>
          <p:nvPr>
            <p:ph type="body" idx="1"/>
          </p:nvPr>
        </p:nvSpPr>
        <p:spPr>
          <a:xfrm>
            <a:off x="468313" y="1808163"/>
            <a:ext cx="4075113"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Klikk for å redigere tekststiler i malen</a:t>
            </a:r>
          </a:p>
        </p:txBody>
      </p:sp>
      <p:sp>
        <p:nvSpPr>
          <p:cNvPr id="4" name="Plassholder for innhold 3"/>
          <p:cNvSpPr>
            <a:spLocks noGrp="1"/>
          </p:cNvSpPr>
          <p:nvPr>
            <p:ph sz="half" idx="2"/>
          </p:nvPr>
        </p:nvSpPr>
        <p:spPr>
          <a:xfrm>
            <a:off x="503238" y="2600908"/>
            <a:ext cx="4040188" cy="3996741"/>
          </a:xfrm>
          <a:prstGeom prst="rect">
            <a:avLst/>
          </a:prstGeom>
        </p:spPr>
        <p:txBody>
          <a:bodyPr/>
          <a:lstStyle>
            <a:lvl1pPr marL="342900" indent="-342900">
              <a:buClr>
                <a:srgbClr val="00B0CA"/>
              </a:buClr>
              <a:buFont typeface="Wingdings" pitchFamily="2" charset="2"/>
              <a:buChar char="§"/>
              <a:defRPr sz="2200"/>
            </a:lvl1pPr>
            <a:lvl2pPr marL="742950" indent="-285750">
              <a:buClr>
                <a:srgbClr val="00B0CA"/>
              </a:buClr>
              <a:buFont typeface="Wingdings" pitchFamily="2" charset="2"/>
              <a:buChar char="§"/>
              <a:defRPr sz="2000"/>
            </a:lvl2pPr>
            <a:lvl3pPr marL="1143000" indent="-228600">
              <a:buClr>
                <a:srgbClr val="00B0CA"/>
              </a:buClr>
              <a:buFont typeface="Wingdings" pitchFamily="2" charset="2"/>
              <a:buChar char="§"/>
              <a:defRPr sz="2000"/>
            </a:lvl3pPr>
            <a:lvl4pPr marL="1600200" indent="-228600">
              <a:buClr>
                <a:srgbClr val="00B0CA"/>
              </a:buClr>
              <a:buFont typeface="Wingdings" pitchFamily="2" charset="2"/>
              <a:buChar char="§"/>
              <a:defRPr sz="2000"/>
            </a:lvl4pPr>
            <a:lvl5pPr marL="2057400" indent="-228600">
              <a:buClr>
                <a:srgbClr val="00B0CA"/>
              </a:buClr>
              <a:buFont typeface="Wingdings" pitchFamily="2" charset="2"/>
              <a:buChar char="§"/>
              <a:defRPr sz="2000"/>
            </a:lvl5pPr>
            <a:lvl6pPr>
              <a:defRPr sz="1600"/>
            </a:lvl6pPr>
            <a:lvl7pPr>
              <a:defRPr sz="1600"/>
            </a:lvl7pPr>
            <a:lvl8pPr>
              <a:defRPr sz="1600"/>
            </a:lvl8pPr>
            <a:lvl9pPr>
              <a:defRPr sz="16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dirty="0"/>
          </a:p>
        </p:txBody>
      </p:sp>
      <p:sp>
        <p:nvSpPr>
          <p:cNvPr id="5" name="Plassholder for tekst 4"/>
          <p:cNvSpPr>
            <a:spLocks noGrp="1"/>
          </p:cNvSpPr>
          <p:nvPr>
            <p:ph type="body" sz="quarter" idx="3"/>
          </p:nvPr>
        </p:nvSpPr>
        <p:spPr>
          <a:xfrm>
            <a:off x="4691063" y="1808163"/>
            <a:ext cx="4041775"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Klikk for å redigere tekststiler i malen</a:t>
            </a:r>
          </a:p>
        </p:txBody>
      </p:sp>
      <p:sp>
        <p:nvSpPr>
          <p:cNvPr id="6" name="Plassholder for innhold 5"/>
          <p:cNvSpPr>
            <a:spLocks noGrp="1"/>
          </p:cNvSpPr>
          <p:nvPr>
            <p:ph sz="quarter" idx="4"/>
          </p:nvPr>
        </p:nvSpPr>
        <p:spPr>
          <a:xfrm>
            <a:off x="4691063" y="2600908"/>
            <a:ext cx="4041775" cy="39967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36000" bIns="72000" numCol="1" anchor="t" anchorCtr="0" compatLnSpc="1">
            <a:prstTxWarp prst="textNoShape">
              <a:avLst/>
            </a:prstTxWarp>
          </a:bodyPr>
          <a:lstStyle>
            <a:lvl1pPr>
              <a:defRPr lang="nb-NO" sz="2200" dirty="0" smtClean="0"/>
            </a:lvl1pPr>
            <a:lvl2pPr>
              <a:defRPr lang="nb-NO" dirty="0" smtClean="0"/>
            </a:lvl2pPr>
            <a:lvl3pPr>
              <a:defRPr lang="nb-NO" dirty="0" smtClean="0"/>
            </a:lvl3pPr>
            <a:lvl4pPr>
              <a:defRPr lang="nb-NO" dirty="0" smtClean="0"/>
            </a:lvl4pPr>
            <a:lvl5pPr>
              <a:defRPr lang="nb-NO" dirty="0"/>
            </a:lvl5pPr>
          </a:lstStyle>
          <a:p>
            <a:pPr lvl="0">
              <a:buClr>
                <a:srgbClr val="00B0CA"/>
              </a:buClr>
              <a:buFont typeface="Wingdings" pitchFamily="2" charset="2"/>
              <a:buChar char="§"/>
            </a:pPr>
            <a:r>
              <a:rPr lang="nb-NO" noProof="0"/>
              <a:t>Klikk for å redigere tekststiler i malen</a:t>
            </a:r>
          </a:p>
          <a:p>
            <a:pPr lvl="1">
              <a:buClr>
                <a:srgbClr val="00B0CA"/>
              </a:buClr>
              <a:buFont typeface="Wingdings" pitchFamily="2" charset="2"/>
              <a:buChar char="§"/>
            </a:pPr>
            <a:r>
              <a:rPr lang="nb-NO" noProof="0"/>
              <a:t>Andre nivå</a:t>
            </a:r>
          </a:p>
          <a:p>
            <a:pPr lvl="2">
              <a:buClr>
                <a:srgbClr val="00B0CA"/>
              </a:buClr>
              <a:buFont typeface="Wingdings" pitchFamily="2" charset="2"/>
              <a:buChar char="§"/>
            </a:pPr>
            <a:r>
              <a:rPr lang="nb-NO" noProof="0"/>
              <a:t>Tredje nivå</a:t>
            </a:r>
          </a:p>
          <a:p>
            <a:pPr lvl="3">
              <a:buClr>
                <a:srgbClr val="00B0CA"/>
              </a:buClr>
              <a:buFont typeface="Wingdings" pitchFamily="2" charset="2"/>
              <a:buChar char="§"/>
            </a:pPr>
            <a:r>
              <a:rPr lang="nb-NO" noProof="0"/>
              <a:t>Fjerde nivå</a:t>
            </a:r>
          </a:p>
          <a:p>
            <a:pPr lvl="4">
              <a:buClr>
                <a:srgbClr val="00B0CA"/>
              </a:buClr>
              <a:buFont typeface="Wingdings" pitchFamily="2" charset="2"/>
              <a:buChar char="§"/>
            </a:pPr>
            <a:r>
              <a:rPr lang="nb-NO" noProof="0"/>
              <a:t>Femte nivå</a:t>
            </a:r>
            <a:endParaRPr lang="en-GB" noProof="0" dirty="0"/>
          </a:p>
        </p:txBody>
      </p:sp>
      <p:sp>
        <p:nvSpPr>
          <p:cNvPr id="7" name="Plassholder for dato 6"/>
          <p:cNvSpPr>
            <a:spLocks noGrp="1"/>
          </p:cNvSpPr>
          <p:nvPr>
            <p:ph type="dt" sz="half" idx="10"/>
          </p:nvPr>
        </p:nvSpPr>
        <p:spPr/>
        <p:txBody>
          <a:bodyPr/>
          <a:lstStyle/>
          <a:p>
            <a:fld id="{BA716E1B-53AA-4414-ACB0-2A5DFFF9993B}" type="datetimeFigureOut">
              <a:rPr lang="nb-NO" smtClean="0"/>
              <a:t>14.02.2018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406119183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2997200" cy="706437"/>
          </a:xfrm>
          <a:prstGeom prst="rect">
            <a:avLst/>
          </a:prstGeom>
        </p:spPr>
        <p:txBody>
          <a:bodyPr anchor="b"/>
          <a:lstStyle>
            <a:lvl1pPr algn="l">
              <a:defRPr sz="2200" b="1"/>
            </a:lvl1pPr>
          </a:lstStyle>
          <a:p>
            <a:r>
              <a:rPr lang="nb-NO" noProof="0"/>
              <a:t>Klikk for å redigere tittelstil</a:t>
            </a:r>
            <a:endParaRPr lang="en-GB" noProof="0" dirty="0"/>
          </a:p>
        </p:txBody>
      </p:sp>
      <p:sp>
        <p:nvSpPr>
          <p:cNvPr id="3" name="Plassholder for innhold 2"/>
          <p:cNvSpPr>
            <a:spLocks noGrp="1"/>
          </p:cNvSpPr>
          <p:nvPr>
            <p:ph idx="1"/>
          </p:nvPr>
        </p:nvSpPr>
        <p:spPr>
          <a:xfrm>
            <a:off x="3563888" y="728663"/>
            <a:ext cx="5122912" cy="5397500"/>
          </a:xfrm>
          <a:prstGeom prst="rect">
            <a:avLst/>
          </a:prstGeom>
        </p:spPr>
        <p:txBody>
          <a:bodyPr/>
          <a:lstStyle>
            <a:lvl1pPr marL="342900" indent="-342900">
              <a:buClr>
                <a:srgbClr val="00B0CA"/>
              </a:buClr>
              <a:buFont typeface="Wingdings" pitchFamily="2" charset="2"/>
              <a:buChar char="§"/>
              <a:defRPr sz="2800"/>
            </a:lvl1pPr>
            <a:lvl2pPr marL="742950" indent="-285750">
              <a:buClr>
                <a:srgbClr val="00B0CA"/>
              </a:buClr>
              <a:buFont typeface="Wingdings" pitchFamily="2" charset="2"/>
              <a:buChar char="§"/>
              <a:defRPr sz="2400"/>
            </a:lvl2pPr>
            <a:lvl3pPr marL="1143000" indent="-228600">
              <a:buClr>
                <a:srgbClr val="00B0CA"/>
              </a:buClr>
              <a:buFont typeface="Wingdings" pitchFamily="2" charset="2"/>
              <a:buChar char="§"/>
              <a:defRPr sz="2000"/>
            </a:lvl3pPr>
            <a:lvl4pPr marL="1600200" indent="-228600">
              <a:buClr>
                <a:srgbClr val="00B0CA"/>
              </a:buClr>
              <a:buFont typeface="Wingdings" pitchFamily="2" charset="2"/>
              <a:buChar char="§"/>
              <a:defRPr sz="1800"/>
            </a:lvl4pPr>
            <a:lvl5pPr marL="2057400" indent="-228600">
              <a:buClr>
                <a:srgbClr val="00B0CA"/>
              </a:buClr>
              <a:buFont typeface="Wingdings" pitchFamily="2" charset="2"/>
              <a:buChar char="§"/>
              <a:defRPr sz="1800"/>
            </a:lvl5pPr>
            <a:lvl6pPr>
              <a:defRPr sz="2000"/>
            </a:lvl6pPr>
            <a:lvl7pPr>
              <a:defRPr sz="2000"/>
            </a:lvl7pPr>
            <a:lvl8pPr>
              <a:defRPr sz="2000"/>
            </a:lvl8pPr>
            <a:lvl9pPr>
              <a:defRPr sz="20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dirty="0"/>
          </a:p>
        </p:txBody>
      </p:sp>
      <p:sp>
        <p:nvSpPr>
          <p:cNvPr id="4" name="Plassholder for tekst 3"/>
          <p:cNvSpPr>
            <a:spLocks noGrp="1"/>
          </p:cNvSpPr>
          <p:nvPr>
            <p:ph type="body" sz="half" idx="2"/>
          </p:nvPr>
        </p:nvSpPr>
        <p:spPr>
          <a:xfrm>
            <a:off x="503238" y="1484313"/>
            <a:ext cx="2962275" cy="464185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noProof="0"/>
              <a:t>Klikk for å redigere tekststiler i malen</a:t>
            </a:r>
          </a:p>
        </p:txBody>
      </p:sp>
      <p:sp>
        <p:nvSpPr>
          <p:cNvPr id="5" name="Plassholder for dato 4"/>
          <p:cNvSpPr>
            <a:spLocks noGrp="1"/>
          </p:cNvSpPr>
          <p:nvPr>
            <p:ph type="dt" sz="half" idx="10"/>
          </p:nvPr>
        </p:nvSpPr>
        <p:spPr/>
        <p:txBody>
          <a:bodyPr/>
          <a:lstStyle/>
          <a:p>
            <a:fld id="{BA716E1B-53AA-4414-ACB0-2A5DFFF9993B}" type="datetimeFigureOut">
              <a:rPr lang="nb-NO" smtClean="0"/>
              <a:t>14.02.2018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76564553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835696" y="5217078"/>
            <a:ext cx="5486400" cy="566738"/>
          </a:xfrm>
          <a:prstGeom prst="rect">
            <a:avLst/>
          </a:prstGeom>
        </p:spPr>
        <p:txBody>
          <a:bodyPr anchor="t"/>
          <a:lstStyle>
            <a:lvl1pPr algn="l">
              <a:defRPr sz="2400" b="1"/>
            </a:lvl1pPr>
          </a:lstStyle>
          <a:p>
            <a:r>
              <a:rPr lang="nb-NO" noProof="0"/>
              <a:t>Klikk for å redigere tittelstil</a:t>
            </a:r>
            <a:endParaRPr lang="en-GB" noProof="0" dirty="0"/>
          </a:p>
        </p:txBody>
      </p:sp>
      <p:sp>
        <p:nvSpPr>
          <p:cNvPr id="3" name="Plassholder for bilde 2"/>
          <p:cNvSpPr>
            <a:spLocks noGrp="1"/>
          </p:cNvSpPr>
          <p:nvPr>
            <p:ph type="pic" idx="1"/>
          </p:nvPr>
        </p:nvSpPr>
        <p:spPr>
          <a:xfrm>
            <a:off x="1792288" y="728662"/>
            <a:ext cx="5486400" cy="4392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835696" y="5783816"/>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noProof="0"/>
              <a:t>Klikk for å redigere tekststiler i malen</a:t>
            </a:r>
          </a:p>
        </p:txBody>
      </p:sp>
      <p:sp>
        <p:nvSpPr>
          <p:cNvPr id="5" name="Plassholder for dato 4"/>
          <p:cNvSpPr>
            <a:spLocks noGrp="1"/>
          </p:cNvSpPr>
          <p:nvPr>
            <p:ph type="dt" sz="half" idx="10"/>
          </p:nvPr>
        </p:nvSpPr>
        <p:spPr/>
        <p:txBody>
          <a:bodyPr/>
          <a:lstStyle/>
          <a:p>
            <a:fld id="{BA716E1B-53AA-4414-ACB0-2A5DFFF9993B}" type="datetimeFigureOut">
              <a:rPr lang="nb-NO" smtClean="0"/>
              <a:t>14.02.2018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09599116"/>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7667625" y="296863"/>
            <a:ext cx="1476375" cy="215900"/>
          </a:xfrm>
          <a:prstGeom prst="rect">
            <a:avLst/>
          </a:prstGeom>
          <a:solidFill>
            <a:schemeClr val="bg1"/>
          </a:solidFill>
          <a:ln>
            <a:noFill/>
          </a:ln>
          <a:effectLst/>
          <a:extLst>
            <a:ext uri="{91240B29-F687-4F45-9708-019B960494DF}">
              <a14:hiddenLine xmlns:a14="http://schemas.microsoft.com/office/drawing/2010/main" w="28575" algn="ctr">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endParaRPr lang="nb-NO"/>
          </a:p>
        </p:txBody>
      </p:sp>
      <p:sp>
        <p:nvSpPr>
          <p:cNvPr id="8" name="Freeform 3"/>
          <p:cNvSpPr>
            <a:spLocks/>
          </p:cNvSpPr>
          <p:nvPr/>
        </p:nvSpPr>
        <p:spPr bwMode="auto">
          <a:xfrm>
            <a:off x="0" y="-3175"/>
            <a:ext cx="9146743" cy="515938"/>
          </a:xfrm>
          <a:custGeom>
            <a:avLst/>
            <a:gdLst>
              <a:gd name="T0" fmla="*/ 0 w 5760"/>
              <a:gd name="T1" fmla="*/ 323 h 325"/>
              <a:gd name="T2" fmla="*/ 4968 w 5760"/>
              <a:gd name="T3" fmla="*/ 325 h 325"/>
              <a:gd name="T4" fmla="*/ 4968 w 5760"/>
              <a:gd name="T5" fmla="*/ 214 h 325"/>
              <a:gd name="T6" fmla="*/ 5760 w 5760"/>
              <a:gd name="T7" fmla="*/ 214 h 325"/>
              <a:gd name="T8" fmla="*/ 5760 w 5760"/>
              <a:gd name="T9" fmla="*/ 2 h 325"/>
              <a:gd name="T10" fmla="*/ 0 w 5760"/>
              <a:gd name="T11" fmla="*/ 0 h 325"/>
              <a:gd name="T12" fmla="*/ 0 w 5760"/>
              <a:gd name="T13" fmla="*/ 323 h 325"/>
              <a:gd name="connsiteX0" fmla="*/ 0 w 10003"/>
              <a:gd name="connsiteY0" fmla="*/ 9938 h 10000"/>
              <a:gd name="connsiteX1" fmla="*/ 8625 w 10003"/>
              <a:gd name="connsiteY1" fmla="*/ 10000 h 10000"/>
              <a:gd name="connsiteX2" fmla="*/ 8625 w 10003"/>
              <a:gd name="connsiteY2" fmla="*/ 6585 h 10000"/>
              <a:gd name="connsiteX3" fmla="*/ 10000 w 10003"/>
              <a:gd name="connsiteY3" fmla="*/ 6585 h 10000"/>
              <a:gd name="connsiteX4" fmla="*/ 10003 w 10003"/>
              <a:gd name="connsiteY4" fmla="*/ 62 h 10000"/>
              <a:gd name="connsiteX5" fmla="*/ 0 w 10003"/>
              <a:gd name="connsiteY5" fmla="*/ 0 h 10000"/>
              <a:gd name="connsiteX6" fmla="*/ 0 w 10003"/>
              <a:gd name="connsiteY6" fmla="*/ 9938 h 10000"/>
              <a:gd name="connsiteX0" fmla="*/ 0 w 10003"/>
              <a:gd name="connsiteY0" fmla="*/ 9938 h 10000"/>
              <a:gd name="connsiteX1" fmla="*/ 8625 w 10003"/>
              <a:gd name="connsiteY1" fmla="*/ 10000 h 10000"/>
              <a:gd name="connsiteX2" fmla="*/ 8625 w 10003"/>
              <a:gd name="connsiteY2" fmla="*/ 6585 h 10000"/>
              <a:gd name="connsiteX3" fmla="*/ 10000 w 10003"/>
              <a:gd name="connsiteY3" fmla="*/ 6585 h 10000"/>
              <a:gd name="connsiteX4" fmla="*/ 10003 w 10003"/>
              <a:gd name="connsiteY4" fmla="*/ 62 h 10000"/>
              <a:gd name="connsiteX5" fmla="*/ 0 w 10003"/>
              <a:gd name="connsiteY5" fmla="*/ 0 h 10000"/>
              <a:gd name="connsiteX6" fmla="*/ 0 w 10003"/>
              <a:gd name="connsiteY6" fmla="*/ 993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10000">
                <a:moveTo>
                  <a:pt x="0" y="9938"/>
                </a:moveTo>
                <a:lnTo>
                  <a:pt x="8625" y="10000"/>
                </a:lnTo>
                <a:lnTo>
                  <a:pt x="8625" y="6585"/>
                </a:lnTo>
                <a:lnTo>
                  <a:pt x="10000" y="6585"/>
                </a:lnTo>
                <a:cubicBezTo>
                  <a:pt x="10001" y="4411"/>
                  <a:pt x="10002" y="2236"/>
                  <a:pt x="10003" y="62"/>
                </a:cubicBezTo>
                <a:lnTo>
                  <a:pt x="0" y="0"/>
                </a:lnTo>
                <a:lnTo>
                  <a:pt x="0" y="9938"/>
                </a:lnTo>
                <a:close/>
              </a:path>
            </a:pathLst>
          </a:custGeom>
          <a:solidFill>
            <a:srgbClr val="00B0CA"/>
          </a:solidFill>
          <a:ln>
            <a:noFill/>
          </a:ln>
          <a:effectLst/>
          <a:extLst/>
        </p:spPr>
        <p:txBody>
          <a:bodyPr lIns="36000" tIns="36000" rIns="36000" bIns="36000" anchor="ctr">
            <a:spAutoFit/>
          </a:bodyPr>
          <a:lstStyle/>
          <a:p>
            <a:endParaRPr lang="nb-NO"/>
          </a:p>
        </p:txBody>
      </p:sp>
      <p:grpSp>
        <p:nvGrpSpPr>
          <p:cNvPr id="10" name="Gruppe 9"/>
          <p:cNvGrpSpPr/>
          <p:nvPr/>
        </p:nvGrpSpPr>
        <p:grpSpPr>
          <a:xfrm>
            <a:off x="7879891" y="332942"/>
            <a:ext cx="1257300" cy="180975"/>
            <a:chOff x="7886700" y="333375"/>
            <a:chExt cx="1257300" cy="180975"/>
          </a:xfrm>
        </p:grpSpPr>
        <p:sp>
          <p:nvSpPr>
            <p:cNvPr id="11" name="Rectangle 9"/>
            <p:cNvSpPr>
              <a:spLocks noChangeArrowheads="1"/>
            </p:cNvSpPr>
            <p:nvPr userDrawn="1"/>
          </p:nvSpPr>
          <p:spPr bwMode="auto">
            <a:xfrm>
              <a:off x="7886700" y="333375"/>
              <a:ext cx="180975" cy="180975"/>
            </a:xfrm>
            <a:prstGeom prst="rect">
              <a:avLst/>
            </a:prstGeom>
            <a:solidFill>
              <a:srgbClr val="00B0CA">
                <a:alpha val="89999"/>
              </a:srgbClr>
            </a:solidFill>
            <a:ln>
              <a:noFill/>
            </a:ln>
            <a:effectLst/>
            <a:extLst/>
          </p:spPr>
          <p:txBody>
            <a:bodyPr lIns="36000" tIns="36000" rIns="36000" bIns="36000" anchor="ctr">
              <a:spAutoFit/>
            </a:bodyPr>
            <a:lstStyle/>
            <a:p>
              <a:endParaRPr lang="nb-NO"/>
            </a:p>
          </p:txBody>
        </p:sp>
        <p:sp>
          <p:nvSpPr>
            <p:cNvPr id="12" name="Rectangle 10"/>
            <p:cNvSpPr>
              <a:spLocks noChangeArrowheads="1"/>
            </p:cNvSpPr>
            <p:nvPr userDrawn="1"/>
          </p:nvSpPr>
          <p:spPr bwMode="auto">
            <a:xfrm>
              <a:off x="8066088" y="333375"/>
              <a:ext cx="180975" cy="180975"/>
            </a:xfrm>
            <a:prstGeom prst="rect">
              <a:avLst/>
            </a:prstGeom>
            <a:solidFill>
              <a:srgbClr val="00B0CA">
                <a:alpha val="80000"/>
              </a:srgbClr>
            </a:solidFill>
            <a:ln>
              <a:noFill/>
            </a:ln>
            <a:effectLst/>
            <a:extLst/>
          </p:spPr>
          <p:txBody>
            <a:bodyPr lIns="36000" tIns="36000" rIns="36000" bIns="36000" anchor="ctr">
              <a:spAutoFit/>
            </a:bodyPr>
            <a:lstStyle/>
            <a:p>
              <a:endParaRPr lang="nb-NO"/>
            </a:p>
          </p:txBody>
        </p:sp>
        <p:sp>
          <p:nvSpPr>
            <p:cNvPr id="13" name="Rectangle 11"/>
            <p:cNvSpPr>
              <a:spLocks noChangeArrowheads="1"/>
            </p:cNvSpPr>
            <p:nvPr userDrawn="1"/>
          </p:nvSpPr>
          <p:spPr bwMode="auto">
            <a:xfrm>
              <a:off x="8245475" y="333375"/>
              <a:ext cx="180975" cy="180975"/>
            </a:xfrm>
            <a:prstGeom prst="rect">
              <a:avLst/>
            </a:prstGeom>
            <a:solidFill>
              <a:srgbClr val="00B0CA">
                <a:alpha val="70000"/>
              </a:srgbClr>
            </a:solidFill>
            <a:ln>
              <a:noFill/>
            </a:ln>
            <a:effectLst/>
            <a:extLst/>
          </p:spPr>
          <p:txBody>
            <a:bodyPr lIns="36000" tIns="36000" rIns="36000" bIns="36000" anchor="ctr">
              <a:spAutoFit/>
            </a:bodyPr>
            <a:lstStyle/>
            <a:p>
              <a:endParaRPr lang="nb-NO"/>
            </a:p>
          </p:txBody>
        </p:sp>
        <p:sp>
          <p:nvSpPr>
            <p:cNvPr id="14" name="Rectangle 12"/>
            <p:cNvSpPr>
              <a:spLocks noChangeArrowheads="1"/>
            </p:cNvSpPr>
            <p:nvPr userDrawn="1"/>
          </p:nvSpPr>
          <p:spPr bwMode="auto">
            <a:xfrm>
              <a:off x="8424863" y="333375"/>
              <a:ext cx="180975" cy="180975"/>
            </a:xfrm>
            <a:prstGeom prst="rect">
              <a:avLst/>
            </a:prstGeom>
            <a:solidFill>
              <a:srgbClr val="00B0CA">
                <a:alpha val="50000"/>
              </a:srgbClr>
            </a:solidFill>
            <a:ln>
              <a:noFill/>
            </a:ln>
            <a:effectLst/>
            <a:extLst/>
          </p:spPr>
          <p:txBody>
            <a:bodyPr lIns="36000" tIns="36000" rIns="36000" bIns="36000" anchor="ctr">
              <a:spAutoFit/>
            </a:bodyPr>
            <a:lstStyle/>
            <a:p>
              <a:endParaRPr lang="nb-NO"/>
            </a:p>
          </p:txBody>
        </p:sp>
        <p:sp>
          <p:nvSpPr>
            <p:cNvPr id="15" name="Rectangle 13"/>
            <p:cNvSpPr>
              <a:spLocks noChangeArrowheads="1"/>
            </p:cNvSpPr>
            <p:nvPr userDrawn="1"/>
          </p:nvSpPr>
          <p:spPr bwMode="auto">
            <a:xfrm>
              <a:off x="8604250" y="333375"/>
              <a:ext cx="180975" cy="180975"/>
            </a:xfrm>
            <a:prstGeom prst="rect">
              <a:avLst/>
            </a:prstGeom>
            <a:solidFill>
              <a:srgbClr val="00B0CA">
                <a:alpha val="39999"/>
              </a:srgbClr>
            </a:solidFill>
            <a:ln>
              <a:noFill/>
            </a:ln>
            <a:effectLst/>
            <a:extLst/>
          </p:spPr>
          <p:txBody>
            <a:bodyPr lIns="36000" tIns="36000" rIns="36000" bIns="36000" anchor="ctr">
              <a:spAutoFit/>
            </a:bodyPr>
            <a:lstStyle/>
            <a:p>
              <a:endParaRPr lang="nb-NO"/>
            </a:p>
          </p:txBody>
        </p:sp>
        <p:sp>
          <p:nvSpPr>
            <p:cNvPr id="16" name="Rectangle 14"/>
            <p:cNvSpPr>
              <a:spLocks noChangeArrowheads="1"/>
            </p:cNvSpPr>
            <p:nvPr userDrawn="1"/>
          </p:nvSpPr>
          <p:spPr bwMode="auto">
            <a:xfrm>
              <a:off x="8783638" y="333375"/>
              <a:ext cx="180975" cy="180975"/>
            </a:xfrm>
            <a:prstGeom prst="rect">
              <a:avLst/>
            </a:prstGeom>
            <a:solidFill>
              <a:srgbClr val="00B0CA">
                <a:alpha val="30000"/>
              </a:srgbClr>
            </a:solidFill>
            <a:ln>
              <a:noFill/>
            </a:ln>
            <a:effectLst/>
            <a:extLst/>
          </p:spPr>
          <p:txBody>
            <a:bodyPr lIns="36000" tIns="36000" rIns="36000" bIns="36000" anchor="ctr">
              <a:spAutoFit/>
            </a:bodyPr>
            <a:lstStyle/>
            <a:p>
              <a:endParaRPr lang="nb-NO"/>
            </a:p>
          </p:txBody>
        </p:sp>
        <p:sp>
          <p:nvSpPr>
            <p:cNvPr id="17" name="Rectangle 15"/>
            <p:cNvSpPr>
              <a:spLocks noChangeArrowheads="1"/>
            </p:cNvSpPr>
            <p:nvPr userDrawn="1"/>
          </p:nvSpPr>
          <p:spPr bwMode="auto">
            <a:xfrm>
              <a:off x="8963025" y="333375"/>
              <a:ext cx="180975" cy="180975"/>
            </a:xfrm>
            <a:prstGeom prst="rect">
              <a:avLst/>
            </a:prstGeom>
            <a:solidFill>
              <a:srgbClr val="00B0CA">
                <a:alpha val="20000"/>
              </a:srgbClr>
            </a:solidFill>
            <a:ln>
              <a:noFill/>
            </a:ln>
            <a:effectLst/>
            <a:extLst/>
          </p:spPr>
          <p:txBody>
            <a:bodyPr lIns="36000" tIns="36000" rIns="36000" bIns="36000" anchor="ctr">
              <a:spAutoFit/>
            </a:bodyPr>
            <a:lstStyle/>
            <a:p>
              <a:endParaRPr lang="nb-NO"/>
            </a:p>
          </p:txBody>
        </p:sp>
      </p:grpSp>
      <p:sp>
        <p:nvSpPr>
          <p:cNvPr id="4" name="Plassholder for dato 3"/>
          <p:cNvSpPr>
            <a:spLocks noGrp="1"/>
          </p:cNvSpPr>
          <p:nvPr>
            <p:ph type="dt" sz="half" idx="2"/>
          </p:nvPr>
        </p:nvSpPr>
        <p:spPr>
          <a:xfrm>
            <a:off x="6480212" y="6675710"/>
            <a:ext cx="1305508" cy="182290"/>
          </a:xfrm>
          <a:prstGeom prst="rect">
            <a:avLst/>
          </a:prstGeom>
        </p:spPr>
        <p:txBody>
          <a:bodyPr vert="horz" lIns="91440" tIns="45720" rIns="91440" bIns="45720" rtlCol="0" anchor="b"/>
          <a:lstStyle>
            <a:lvl1pPr algn="r">
              <a:defRPr sz="1000">
                <a:solidFill>
                  <a:schemeClr val="bg1">
                    <a:lumMod val="85000"/>
                  </a:schemeClr>
                </a:solidFill>
                <a:latin typeface="Verdana" pitchFamily="34" charset="0"/>
                <a:ea typeface="Verdana" pitchFamily="34" charset="0"/>
                <a:cs typeface="Verdana" pitchFamily="34" charset="0"/>
              </a:defRPr>
            </a:lvl1pPr>
          </a:lstStyle>
          <a:p>
            <a:fld id="{BA716E1B-53AA-4414-ACB0-2A5DFFF9993B}" type="datetimeFigureOut">
              <a:rPr lang="nb-NO" smtClean="0"/>
              <a:pPr/>
              <a:t>14.02.2018</a:t>
            </a:fld>
            <a:endParaRPr lang="nb-NO"/>
          </a:p>
        </p:txBody>
      </p:sp>
      <p:sp>
        <p:nvSpPr>
          <p:cNvPr id="5" name="Plassholder for bunntekst 4"/>
          <p:cNvSpPr>
            <a:spLocks noGrp="1"/>
          </p:cNvSpPr>
          <p:nvPr>
            <p:ph type="ftr" sz="quarter" idx="3"/>
          </p:nvPr>
        </p:nvSpPr>
        <p:spPr>
          <a:xfrm>
            <a:off x="468312" y="6669360"/>
            <a:ext cx="5903887" cy="182290"/>
          </a:xfrm>
          <a:prstGeom prst="rect">
            <a:avLst/>
          </a:prstGeom>
        </p:spPr>
        <p:txBody>
          <a:bodyPr vert="horz" lIns="91440" tIns="45720" rIns="91440" bIns="36000" rtlCol="0" anchor="b"/>
          <a:lstStyle>
            <a:lvl1pPr algn="l">
              <a:defRPr sz="1000">
                <a:solidFill>
                  <a:schemeClr val="bg1">
                    <a:lumMod val="85000"/>
                  </a:schemeClr>
                </a:solidFill>
                <a:latin typeface="Verdana" pitchFamily="34" charset="0"/>
                <a:ea typeface="Verdana" pitchFamily="34" charset="0"/>
                <a:cs typeface="Verdana" pitchFamily="34" charset="0"/>
              </a:defRPr>
            </a:lvl1pPr>
          </a:lstStyle>
          <a:p>
            <a:endParaRPr lang="nb-NO" dirty="0"/>
          </a:p>
        </p:txBody>
      </p:sp>
      <p:sp>
        <p:nvSpPr>
          <p:cNvPr id="6" name="Plassholder for lysbildenummer 5"/>
          <p:cNvSpPr>
            <a:spLocks noGrp="1"/>
          </p:cNvSpPr>
          <p:nvPr>
            <p:ph type="sldNum" sz="quarter" idx="4"/>
          </p:nvPr>
        </p:nvSpPr>
        <p:spPr>
          <a:xfrm>
            <a:off x="7886700" y="6675710"/>
            <a:ext cx="933450" cy="182290"/>
          </a:xfrm>
          <a:prstGeom prst="rect">
            <a:avLst/>
          </a:prstGeom>
        </p:spPr>
        <p:txBody>
          <a:bodyPr vert="horz" lIns="91440" tIns="45720" rIns="91440" bIns="45720" rtlCol="0" anchor="b"/>
          <a:lstStyle>
            <a:lvl1pPr algn="r">
              <a:defRPr sz="1000">
                <a:solidFill>
                  <a:schemeClr val="bg1">
                    <a:lumMod val="85000"/>
                  </a:schemeClr>
                </a:solidFill>
                <a:latin typeface="Verdana" pitchFamily="34" charset="0"/>
                <a:ea typeface="Verdana" pitchFamily="34" charset="0"/>
                <a:cs typeface="Verdana" pitchFamily="34" charset="0"/>
              </a:defRPr>
            </a:lvl1pPr>
          </a:lstStyle>
          <a:p>
            <a:fld id="{48B3504C-860D-48D4-B409-223BBD917174}" type="slidenum">
              <a:rPr lang="nb-NO" smtClean="0"/>
              <a:pPr/>
              <a:t>‹#›</a:t>
            </a:fld>
            <a:endParaRPr lang="nb-NO"/>
          </a:p>
        </p:txBody>
      </p:sp>
      <p:sp>
        <p:nvSpPr>
          <p:cNvPr id="18" name="Plassholder for tekst 17"/>
          <p:cNvSpPr>
            <a:spLocks noGrp="1"/>
          </p:cNvSpPr>
          <p:nvPr>
            <p:ph type="body" idx="1"/>
          </p:nvPr>
        </p:nvSpPr>
        <p:spPr>
          <a:xfrm>
            <a:off x="503238" y="1844674"/>
            <a:ext cx="8316912" cy="4752975"/>
          </a:xfrm>
          <a:prstGeom prst="rect">
            <a:avLst/>
          </a:prstGeom>
        </p:spPr>
        <p:txBody>
          <a:bodyPr vert="horz" lIns="0" tIns="36000" rIns="36000" bIns="36000" rtlCol="0">
            <a:normAutofit/>
          </a:bodyPr>
          <a:lstStyle/>
          <a:p>
            <a:pPr lvl="0"/>
            <a:r>
              <a:rPr lang="en-GB" noProof="0" dirty="0" err="1"/>
              <a:t>Klikk</a:t>
            </a:r>
            <a:r>
              <a:rPr lang="en-GB" noProof="0" dirty="0"/>
              <a:t> for å </a:t>
            </a:r>
            <a:r>
              <a:rPr lang="en-GB" noProof="0" dirty="0" err="1"/>
              <a:t>redigere</a:t>
            </a:r>
            <a:r>
              <a:rPr lang="en-GB" noProof="0" dirty="0"/>
              <a:t> </a:t>
            </a:r>
            <a:r>
              <a:rPr lang="en-GB" noProof="0" dirty="0" err="1"/>
              <a:t>tekststiler</a:t>
            </a:r>
            <a:r>
              <a:rPr lang="en-GB" noProof="0" dirty="0"/>
              <a:t> i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19" name="Plassholder for tittel 18"/>
          <p:cNvSpPr>
            <a:spLocks noGrp="1"/>
          </p:cNvSpPr>
          <p:nvPr>
            <p:ph type="title"/>
          </p:nvPr>
        </p:nvSpPr>
        <p:spPr>
          <a:xfrm>
            <a:off x="468312" y="728662"/>
            <a:ext cx="8351838" cy="1079501"/>
          </a:xfrm>
          <a:prstGeom prst="rect">
            <a:avLst/>
          </a:prstGeom>
        </p:spPr>
        <p:txBody>
          <a:bodyPr vert="horz" lIns="36000" tIns="36000" rIns="36000" bIns="45720" rtlCol="0" anchor="t" anchorCtr="0">
            <a:normAutofit/>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pic>
        <p:nvPicPr>
          <p:cNvPr id="20" name="Picture 17" descr="FR_logo_Eng_hvi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238" y="101600"/>
            <a:ext cx="175895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3" r:id="rId6"/>
    <p:sldLayoutId id="2147483656" r:id="rId7"/>
    <p:sldLayoutId id="2147483657" r:id="rId8"/>
  </p:sldLayoutIdLst>
  <p:transition spd="med">
    <p:wipe dir="r"/>
  </p:transition>
  <p:txStyles>
    <p:titleStyle>
      <a:lvl1pPr marL="0" indent="0" algn="l" defTabSz="914400" rtl="0" eaLnBrk="1" latinLnBrk="0" hangingPunct="1">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00B0CA"/>
        </a:buClr>
        <a:buFont typeface="Wingdings" pitchFamily="2" charset="2"/>
        <a:buChar char="§"/>
        <a:defRPr lang="nb-NO" sz="2400" kern="1200" dirty="0" smtClean="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00B0CA"/>
        </a:buClr>
        <a:buFont typeface="Wingdings" pitchFamily="2" charset="2"/>
        <a:buChar char="§"/>
        <a:defRPr lang="nb-NO" sz="20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Policy context and evaluation practices </a:t>
            </a:r>
            <a:endParaRPr lang="nb-NO" dirty="0"/>
          </a:p>
        </p:txBody>
      </p:sp>
      <p:sp>
        <p:nvSpPr>
          <p:cNvPr id="3" name="Undertittel 2"/>
          <p:cNvSpPr>
            <a:spLocks noGrp="1"/>
          </p:cNvSpPr>
          <p:nvPr>
            <p:ph type="subTitle" idx="1"/>
          </p:nvPr>
        </p:nvSpPr>
        <p:spPr/>
        <p:txBody>
          <a:bodyPr>
            <a:normAutofit fontScale="92500" lnSpcReduction="10000"/>
          </a:bodyPr>
          <a:lstStyle/>
          <a:p>
            <a:pPr lvl="1" algn="r"/>
            <a:r>
              <a:rPr lang="nb-NO" dirty="0">
                <a:solidFill>
                  <a:schemeClr val="bg1"/>
                </a:solidFill>
              </a:rPr>
              <a:t>ENRESSH training </a:t>
            </a:r>
            <a:r>
              <a:rPr lang="nb-NO" dirty="0" err="1">
                <a:solidFill>
                  <a:schemeClr val="bg1"/>
                </a:solidFill>
              </a:rPr>
              <a:t>school</a:t>
            </a:r>
            <a:r>
              <a:rPr lang="nb-NO" dirty="0">
                <a:solidFill>
                  <a:schemeClr val="bg1"/>
                </a:solidFill>
              </a:rPr>
              <a:t> 15 </a:t>
            </a:r>
            <a:r>
              <a:rPr lang="nb-NO" dirty="0" err="1">
                <a:solidFill>
                  <a:schemeClr val="bg1"/>
                </a:solidFill>
              </a:rPr>
              <a:t>February</a:t>
            </a:r>
            <a:r>
              <a:rPr lang="nb-NO" dirty="0">
                <a:solidFill>
                  <a:schemeClr val="bg1"/>
                </a:solidFill>
              </a:rPr>
              <a:t> 2018</a:t>
            </a:r>
          </a:p>
          <a:p>
            <a:r>
              <a:rPr lang="nb-NO" dirty="0"/>
              <a:t>Dr Jon Holm RCN / Dr Silje </a:t>
            </a:r>
            <a:r>
              <a:rPr lang="nb-NO" dirty="0" err="1"/>
              <a:t>Tellmann</a:t>
            </a:r>
            <a:r>
              <a:rPr lang="nb-NO" dirty="0"/>
              <a:t> NIFU</a:t>
            </a:r>
          </a:p>
          <a:p>
            <a:endParaRPr lang="nb-NO" dirty="0"/>
          </a:p>
        </p:txBody>
      </p:sp>
      <p:pic>
        <p:nvPicPr>
          <p:cNvPr id="4" name="Bilde 3"/>
          <p:cNvPicPr>
            <a:picLocks noChangeAspect="1"/>
          </p:cNvPicPr>
          <p:nvPr/>
        </p:nvPicPr>
        <p:blipFill rotWithShape="1">
          <a:blip r:embed="rId2">
            <a:extLst>
              <a:ext uri="{28A0092B-C50C-407E-A947-70E740481C1C}">
                <a14:useLocalDpi xmlns:a14="http://schemas.microsoft.com/office/drawing/2010/main" val="0"/>
              </a:ext>
            </a:extLst>
          </a:blip>
          <a:srcRect t="12054" b="18108"/>
          <a:stretch/>
        </p:blipFill>
        <p:spPr>
          <a:xfrm>
            <a:off x="-1955" y="4340874"/>
            <a:ext cx="9144000" cy="2945082"/>
          </a:xfrm>
          <a:prstGeom prst="rect">
            <a:avLst/>
          </a:prstGeom>
        </p:spPr>
      </p:pic>
    </p:spTree>
    <p:extLst>
      <p:ext uri="{BB962C8B-B14F-4D97-AF65-F5344CB8AC3E}">
        <p14:creationId xmlns:p14="http://schemas.microsoft.com/office/powerpoint/2010/main" val="2992751915"/>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a:t>Why</a:t>
            </a:r>
            <a:r>
              <a:rPr lang="nb-NO" dirty="0"/>
              <a:t> </a:t>
            </a:r>
            <a:r>
              <a:rPr lang="nb-NO" dirty="0" err="1"/>
              <a:t>invest</a:t>
            </a:r>
            <a:r>
              <a:rPr lang="nb-NO" dirty="0"/>
              <a:t> in </a:t>
            </a:r>
            <a:r>
              <a:rPr lang="nb-NO" dirty="0" err="1"/>
              <a:t>world-class</a:t>
            </a:r>
            <a:r>
              <a:rPr lang="nb-NO" dirty="0"/>
              <a:t> </a:t>
            </a:r>
            <a:r>
              <a:rPr lang="nb-NO" dirty="0" err="1"/>
              <a:t>research</a:t>
            </a:r>
            <a:r>
              <a:rPr lang="nb-NO" dirty="0"/>
              <a:t> </a:t>
            </a:r>
            <a:r>
              <a:rPr lang="nb-NO" dirty="0" err="1"/>
              <a:t>groups</a:t>
            </a:r>
            <a:r>
              <a:rPr lang="nb-NO" dirty="0"/>
              <a:t>?</a:t>
            </a:r>
            <a:br>
              <a:rPr lang="nb-NO" dirty="0"/>
            </a:br>
            <a:r>
              <a:rPr lang="nb-NO" b="0" dirty="0" err="1">
                <a:solidFill>
                  <a:srgbClr val="FFC000"/>
                </a:solidFill>
              </a:rPr>
              <a:t>According</a:t>
            </a:r>
            <a:r>
              <a:rPr lang="nb-NO" b="0" dirty="0">
                <a:solidFill>
                  <a:srgbClr val="FFC000"/>
                </a:solidFill>
              </a:rPr>
              <a:t> to RCN </a:t>
            </a:r>
            <a:r>
              <a:rPr lang="nb-NO" b="0" dirty="0" err="1">
                <a:solidFill>
                  <a:srgbClr val="FFC000"/>
                </a:solidFill>
              </a:rPr>
              <a:t>budget</a:t>
            </a:r>
            <a:r>
              <a:rPr lang="nb-NO" b="0" dirty="0">
                <a:solidFill>
                  <a:srgbClr val="FFC000"/>
                </a:solidFill>
              </a:rPr>
              <a:t> </a:t>
            </a:r>
            <a:r>
              <a:rPr lang="nb-NO" b="0" dirty="0" err="1">
                <a:solidFill>
                  <a:srgbClr val="FFC000"/>
                </a:solidFill>
              </a:rPr>
              <a:t>proposal</a:t>
            </a:r>
            <a:r>
              <a:rPr lang="nb-NO" b="0" dirty="0">
                <a:solidFill>
                  <a:srgbClr val="FFC000"/>
                </a:solidFill>
              </a:rPr>
              <a:t> </a:t>
            </a:r>
          </a:p>
        </p:txBody>
      </p:sp>
      <p:sp>
        <p:nvSpPr>
          <p:cNvPr id="3" name="Plassholder for innhold 2"/>
          <p:cNvSpPr>
            <a:spLocks noGrp="1"/>
          </p:cNvSpPr>
          <p:nvPr>
            <p:ph sz="quarter" idx="13"/>
          </p:nvPr>
        </p:nvSpPr>
        <p:spPr/>
        <p:txBody>
          <a:bodyPr>
            <a:normAutofit/>
          </a:bodyPr>
          <a:lstStyle/>
          <a:p>
            <a:pPr marL="0" indent="0">
              <a:buNone/>
            </a:pPr>
            <a:r>
              <a:rPr lang="nb-NO" dirty="0"/>
              <a:t>World-</a:t>
            </a:r>
            <a:r>
              <a:rPr lang="nb-NO" dirty="0" err="1"/>
              <a:t>class</a:t>
            </a:r>
            <a:r>
              <a:rPr lang="nb-NO" dirty="0"/>
              <a:t> </a:t>
            </a:r>
            <a:r>
              <a:rPr lang="nb-NO" dirty="0" err="1"/>
              <a:t>research</a:t>
            </a:r>
            <a:r>
              <a:rPr lang="nb-NO" dirty="0"/>
              <a:t> </a:t>
            </a:r>
            <a:r>
              <a:rPr lang="nb-NO" dirty="0" err="1"/>
              <a:t>groups</a:t>
            </a:r>
            <a:r>
              <a:rPr lang="nb-NO" dirty="0"/>
              <a:t>:</a:t>
            </a:r>
            <a:br>
              <a:rPr lang="nb-NO" dirty="0"/>
            </a:br>
            <a:r>
              <a:rPr lang="nb-NO" dirty="0"/>
              <a:t> </a:t>
            </a:r>
          </a:p>
          <a:p>
            <a:r>
              <a:rPr lang="nb-NO" dirty="0" err="1"/>
              <a:t>Contribute</a:t>
            </a:r>
            <a:r>
              <a:rPr lang="nb-NO" dirty="0"/>
              <a:t> to </a:t>
            </a:r>
            <a:r>
              <a:rPr lang="nb-NO" dirty="0" err="1"/>
              <a:t>the</a:t>
            </a:r>
            <a:r>
              <a:rPr lang="nb-NO" dirty="0"/>
              <a:t> </a:t>
            </a:r>
            <a:r>
              <a:rPr lang="nb-NO" dirty="0" err="1"/>
              <a:t>international</a:t>
            </a:r>
            <a:r>
              <a:rPr lang="nb-NO" dirty="0"/>
              <a:t> </a:t>
            </a:r>
            <a:r>
              <a:rPr lang="nb-NO" dirty="0" err="1"/>
              <a:t>research</a:t>
            </a:r>
            <a:r>
              <a:rPr lang="nb-NO" dirty="0"/>
              <a:t> front</a:t>
            </a:r>
          </a:p>
          <a:p>
            <a:r>
              <a:rPr lang="nb-NO" dirty="0" err="1"/>
              <a:t>Increase</a:t>
            </a:r>
            <a:r>
              <a:rPr lang="nb-NO" dirty="0"/>
              <a:t> </a:t>
            </a:r>
            <a:r>
              <a:rPr lang="nb-NO" dirty="0" err="1"/>
              <a:t>the</a:t>
            </a:r>
            <a:r>
              <a:rPr lang="nb-NO" dirty="0"/>
              <a:t> </a:t>
            </a:r>
            <a:r>
              <a:rPr lang="nb-NO" dirty="0" err="1"/>
              <a:t>quality</a:t>
            </a:r>
            <a:r>
              <a:rPr lang="nb-NO" dirty="0"/>
              <a:t> </a:t>
            </a:r>
            <a:r>
              <a:rPr lang="nb-NO" dirty="0" err="1"/>
              <a:t>of</a:t>
            </a:r>
            <a:r>
              <a:rPr lang="nb-NO" dirty="0"/>
              <a:t> </a:t>
            </a:r>
            <a:r>
              <a:rPr lang="nb-NO" dirty="0" err="1"/>
              <a:t>the</a:t>
            </a:r>
            <a:r>
              <a:rPr lang="nb-NO" dirty="0"/>
              <a:t> </a:t>
            </a:r>
            <a:r>
              <a:rPr lang="nb-NO" dirty="0" err="1"/>
              <a:t>research</a:t>
            </a:r>
            <a:r>
              <a:rPr lang="nb-NO" dirty="0"/>
              <a:t> system</a:t>
            </a:r>
          </a:p>
          <a:p>
            <a:r>
              <a:rPr lang="nb-NO" dirty="0"/>
              <a:t>Are </a:t>
            </a:r>
            <a:r>
              <a:rPr lang="nb-NO" dirty="0" err="1"/>
              <a:t>attractive</a:t>
            </a:r>
            <a:r>
              <a:rPr lang="nb-NO" dirty="0"/>
              <a:t> partners for </a:t>
            </a:r>
            <a:r>
              <a:rPr lang="nb-NO" dirty="0" err="1"/>
              <a:t>cooperation</a:t>
            </a:r>
            <a:endParaRPr lang="nb-NO" dirty="0"/>
          </a:p>
          <a:p>
            <a:r>
              <a:rPr lang="nb-NO" dirty="0" err="1"/>
              <a:t>Facilitate</a:t>
            </a:r>
            <a:r>
              <a:rPr lang="nb-NO" dirty="0"/>
              <a:t> </a:t>
            </a:r>
            <a:r>
              <a:rPr lang="nb-NO" dirty="0" err="1">
                <a:solidFill>
                  <a:srgbClr val="FFC000"/>
                </a:solidFill>
              </a:rPr>
              <a:t>technology</a:t>
            </a:r>
            <a:r>
              <a:rPr lang="nb-NO" dirty="0">
                <a:solidFill>
                  <a:srgbClr val="FFC000"/>
                </a:solidFill>
              </a:rPr>
              <a:t> </a:t>
            </a:r>
            <a:r>
              <a:rPr lang="nb-NO" dirty="0" err="1">
                <a:solidFill>
                  <a:srgbClr val="FFC000"/>
                </a:solidFill>
              </a:rPr>
              <a:t>adoption</a:t>
            </a:r>
            <a:endParaRPr lang="nb-NO" dirty="0">
              <a:solidFill>
                <a:srgbClr val="FFC000"/>
              </a:solidFill>
            </a:endParaRPr>
          </a:p>
          <a:p>
            <a:r>
              <a:rPr lang="nb-NO" dirty="0" err="1"/>
              <a:t>Contribute</a:t>
            </a:r>
            <a:r>
              <a:rPr lang="nb-NO" dirty="0"/>
              <a:t> to </a:t>
            </a:r>
            <a:r>
              <a:rPr lang="nb-NO" dirty="0" err="1"/>
              <a:t>increased</a:t>
            </a:r>
            <a:r>
              <a:rPr lang="nb-NO" dirty="0"/>
              <a:t> </a:t>
            </a:r>
            <a:r>
              <a:rPr lang="nb-NO" dirty="0" err="1"/>
              <a:t>productivity</a:t>
            </a:r>
            <a:r>
              <a:rPr lang="nb-NO" dirty="0"/>
              <a:t> and </a:t>
            </a:r>
            <a:r>
              <a:rPr lang="nb-NO" dirty="0" err="1"/>
              <a:t>innovation</a:t>
            </a:r>
            <a:r>
              <a:rPr lang="nb-NO" dirty="0"/>
              <a:t> </a:t>
            </a:r>
            <a:r>
              <a:rPr lang="nb-NO" dirty="0" err="1"/>
              <a:t>through</a:t>
            </a:r>
            <a:r>
              <a:rPr lang="nb-NO" dirty="0"/>
              <a:t> </a:t>
            </a:r>
            <a:r>
              <a:rPr lang="nb-NO" dirty="0">
                <a:solidFill>
                  <a:srgbClr val="FFC000"/>
                </a:solidFill>
              </a:rPr>
              <a:t>spill over </a:t>
            </a:r>
            <a:r>
              <a:rPr lang="nb-NO" dirty="0" err="1">
                <a:solidFill>
                  <a:srgbClr val="FFC000"/>
                </a:solidFill>
              </a:rPr>
              <a:t>effects</a:t>
            </a:r>
            <a:r>
              <a:rPr lang="nb-NO" dirty="0"/>
              <a:t> (</a:t>
            </a:r>
            <a:r>
              <a:rPr lang="nb-NO" dirty="0" err="1"/>
              <a:t>documented</a:t>
            </a:r>
            <a:r>
              <a:rPr lang="nb-NO" dirty="0"/>
              <a:t> by OECD)</a:t>
            </a:r>
          </a:p>
          <a:p>
            <a:endParaRPr lang="nb-NO" dirty="0"/>
          </a:p>
          <a:p>
            <a:endParaRPr lang="nb-NO" dirty="0"/>
          </a:p>
        </p:txBody>
      </p:sp>
    </p:spTree>
    <p:extLst>
      <p:ext uri="{BB962C8B-B14F-4D97-AF65-F5344CB8AC3E}">
        <p14:creationId xmlns:p14="http://schemas.microsoft.com/office/powerpoint/2010/main" val="282972124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106"/>
            <a:ext cx="9144000" cy="6383894"/>
          </a:xfrm>
          <a:prstGeom prst="rect">
            <a:avLst/>
          </a:prstGeom>
        </p:spPr>
      </p:pic>
    </p:spTree>
    <p:extLst>
      <p:ext uri="{BB962C8B-B14F-4D97-AF65-F5344CB8AC3E}">
        <p14:creationId xmlns:p14="http://schemas.microsoft.com/office/powerpoint/2010/main" val="2579277977"/>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F4C976-CE4D-4A03-B025-55E66B35FC96}"/>
              </a:ext>
            </a:extLst>
          </p:cNvPr>
          <p:cNvSpPr>
            <a:spLocks noGrp="1"/>
          </p:cNvSpPr>
          <p:nvPr>
            <p:ph type="title"/>
          </p:nvPr>
        </p:nvSpPr>
        <p:spPr/>
        <p:txBody>
          <a:bodyPr>
            <a:normAutofit/>
          </a:bodyPr>
          <a:lstStyle/>
          <a:p>
            <a:r>
              <a:rPr lang="nb-NO" sz="2600" dirty="0" err="1"/>
              <a:t>Societal</a:t>
            </a:r>
            <a:r>
              <a:rPr lang="nb-NO" sz="2600" dirty="0"/>
              <a:t> </a:t>
            </a:r>
            <a:r>
              <a:rPr lang="nb-NO" sz="2600" dirty="0" err="1"/>
              <a:t>impact</a:t>
            </a:r>
            <a:r>
              <a:rPr lang="nb-NO" sz="2600" dirty="0"/>
              <a:t> in </a:t>
            </a:r>
            <a:r>
              <a:rPr lang="nb-NO" sz="2600" dirty="0" err="1"/>
              <a:t>research</a:t>
            </a:r>
            <a:r>
              <a:rPr lang="nb-NO" sz="2600" dirty="0"/>
              <a:t> </a:t>
            </a:r>
            <a:r>
              <a:rPr lang="nb-NO" sz="2600" dirty="0" err="1"/>
              <a:t>evaluations</a:t>
            </a:r>
            <a:r>
              <a:rPr lang="nb-NO" sz="2600" dirty="0"/>
              <a:t> at RCN</a:t>
            </a:r>
          </a:p>
        </p:txBody>
      </p:sp>
      <p:sp>
        <p:nvSpPr>
          <p:cNvPr id="3" name="Undertittel 2">
            <a:extLst>
              <a:ext uri="{FF2B5EF4-FFF2-40B4-BE49-F238E27FC236}">
                <a16:creationId xmlns:a16="http://schemas.microsoft.com/office/drawing/2014/main" id="{E8ABEE42-E187-4D0A-8BD2-D36646697A7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1566212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59DE41-5123-456D-BB58-C41C21F9FAF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19DC1F3-153D-42C7-A3B7-0A2A52F7AA31}"/>
              </a:ext>
            </a:extLst>
          </p:cNvPr>
          <p:cNvSpPr>
            <a:spLocks noGrp="1"/>
          </p:cNvSpPr>
          <p:nvPr>
            <p:ph sz="quarter" idx="13"/>
          </p:nvPr>
        </p:nvSpPr>
        <p:spPr/>
        <p:txBody>
          <a:bodyPr/>
          <a:lstStyle/>
          <a:p>
            <a:endParaRPr lang="nb-NO"/>
          </a:p>
        </p:txBody>
      </p:sp>
      <p:pic>
        <p:nvPicPr>
          <p:cNvPr id="4" name="Bilde 3">
            <a:extLst>
              <a:ext uri="{FF2B5EF4-FFF2-40B4-BE49-F238E27FC236}">
                <a16:creationId xmlns:a16="http://schemas.microsoft.com/office/drawing/2014/main" id="{51F91A04-B101-4745-B4C6-1C8D49B5283C}"/>
              </a:ext>
            </a:extLst>
          </p:cNvPr>
          <p:cNvPicPr>
            <a:picLocks noChangeAspect="1"/>
          </p:cNvPicPr>
          <p:nvPr/>
        </p:nvPicPr>
        <p:blipFill rotWithShape="1">
          <a:blip r:embed="rId3"/>
          <a:srcRect l="13775" t="14005" r="15350" b="5803"/>
          <a:stretch/>
        </p:blipFill>
        <p:spPr>
          <a:xfrm>
            <a:off x="179512" y="757988"/>
            <a:ext cx="8743166" cy="5993017"/>
          </a:xfrm>
          <a:prstGeom prst="rect">
            <a:avLst/>
          </a:prstGeom>
        </p:spPr>
      </p:pic>
      <p:sp>
        <p:nvSpPr>
          <p:cNvPr id="5" name="TekstSylinder 4">
            <a:extLst>
              <a:ext uri="{FF2B5EF4-FFF2-40B4-BE49-F238E27FC236}">
                <a16:creationId xmlns:a16="http://schemas.microsoft.com/office/drawing/2014/main" id="{2BBC72E0-3762-414C-BF32-693368DE25CD}"/>
              </a:ext>
            </a:extLst>
          </p:cNvPr>
          <p:cNvSpPr txBox="1"/>
          <p:nvPr/>
        </p:nvSpPr>
        <p:spPr>
          <a:xfrm>
            <a:off x="503238" y="2175655"/>
            <a:ext cx="3780730" cy="276999"/>
          </a:xfrm>
          <a:prstGeom prst="rect">
            <a:avLst/>
          </a:prstGeom>
          <a:solidFill>
            <a:schemeClr val="bg1"/>
          </a:solidFill>
        </p:spPr>
        <p:txBody>
          <a:bodyPr wrap="square" rtlCol="0">
            <a:spAutoFit/>
          </a:bodyPr>
          <a:lstStyle/>
          <a:p>
            <a:r>
              <a:rPr lang="nb-NO" sz="1200" dirty="0">
                <a:solidFill>
                  <a:srgbClr val="FF0000"/>
                </a:solidFill>
              </a:rPr>
              <a:t>b. </a:t>
            </a:r>
            <a:r>
              <a:rPr lang="nb-NO" sz="1200" dirty="0" err="1">
                <a:solidFill>
                  <a:srgbClr val="FF0000"/>
                </a:solidFill>
              </a:rPr>
              <a:t>Delegation</a:t>
            </a:r>
            <a:r>
              <a:rPr lang="nb-NO" sz="1200" dirty="0">
                <a:solidFill>
                  <a:srgbClr val="FF0000"/>
                </a:solidFill>
              </a:rPr>
              <a:t> </a:t>
            </a:r>
            <a:r>
              <a:rPr lang="nb-NO" sz="1200" dirty="0" err="1">
                <a:solidFill>
                  <a:srgbClr val="FF0000"/>
                </a:solidFill>
              </a:rPr>
              <a:t>of</a:t>
            </a:r>
            <a:r>
              <a:rPr lang="nb-NO" sz="1200" dirty="0">
                <a:solidFill>
                  <a:srgbClr val="FF0000"/>
                </a:solidFill>
              </a:rPr>
              <a:t> </a:t>
            </a:r>
            <a:r>
              <a:rPr lang="nb-NO" sz="1200" dirty="0" err="1">
                <a:solidFill>
                  <a:srgbClr val="FF0000"/>
                </a:solidFill>
              </a:rPr>
              <a:t>responsability</a:t>
            </a:r>
            <a:r>
              <a:rPr lang="nb-NO" sz="1200" dirty="0">
                <a:solidFill>
                  <a:srgbClr val="FF0000"/>
                </a:solidFill>
              </a:rPr>
              <a:t> for Knowledge </a:t>
            </a:r>
            <a:r>
              <a:rPr lang="nb-NO" sz="1200" dirty="0" err="1">
                <a:solidFill>
                  <a:srgbClr val="FF0000"/>
                </a:solidFill>
              </a:rPr>
              <a:t>exchange</a:t>
            </a:r>
            <a:endParaRPr lang="nb-NO" sz="1200" dirty="0">
              <a:solidFill>
                <a:srgbClr val="FF0000"/>
              </a:solidFill>
            </a:endParaRPr>
          </a:p>
        </p:txBody>
      </p:sp>
      <p:sp>
        <p:nvSpPr>
          <p:cNvPr id="6" name="TekstSylinder 5">
            <a:extLst>
              <a:ext uri="{FF2B5EF4-FFF2-40B4-BE49-F238E27FC236}">
                <a16:creationId xmlns:a16="http://schemas.microsoft.com/office/drawing/2014/main" id="{F9BE8EF0-EC36-4D93-A13D-832D3B3D6DD3}"/>
              </a:ext>
            </a:extLst>
          </p:cNvPr>
          <p:cNvSpPr txBox="1"/>
          <p:nvPr/>
        </p:nvSpPr>
        <p:spPr>
          <a:xfrm>
            <a:off x="510134" y="2652463"/>
            <a:ext cx="3701826" cy="276999"/>
          </a:xfrm>
          <a:prstGeom prst="rect">
            <a:avLst/>
          </a:prstGeom>
          <a:solidFill>
            <a:schemeClr val="bg1"/>
          </a:solidFill>
        </p:spPr>
        <p:txBody>
          <a:bodyPr wrap="square" rtlCol="0">
            <a:spAutoFit/>
          </a:bodyPr>
          <a:lstStyle/>
          <a:p>
            <a:r>
              <a:rPr lang="nb-NO" sz="1200" dirty="0">
                <a:solidFill>
                  <a:srgbClr val="FF0000"/>
                </a:solidFill>
              </a:rPr>
              <a:t>d. Collaboration </a:t>
            </a:r>
            <a:r>
              <a:rPr lang="nb-NO" sz="1200" dirty="0" err="1">
                <a:solidFill>
                  <a:srgbClr val="FF0000"/>
                </a:solidFill>
              </a:rPr>
              <a:t>with</a:t>
            </a:r>
            <a:r>
              <a:rPr lang="nb-NO" sz="1200" dirty="0">
                <a:solidFill>
                  <a:srgbClr val="FF0000"/>
                </a:solidFill>
              </a:rPr>
              <a:t> non-</a:t>
            </a:r>
            <a:r>
              <a:rPr lang="nb-NO" sz="1200" dirty="0" err="1">
                <a:solidFill>
                  <a:srgbClr val="FF0000"/>
                </a:solidFill>
              </a:rPr>
              <a:t>academic</a:t>
            </a:r>
            <a:r>
              <a:rPr lang="nb-NO" sz="1200" dirty="0">
                <a:solidFill>
                  <a:srgbClr val="FF0000"/>
                </a:solidFill>
              </a:rPr>
              <a:t> partners</a:t>
            </a:r>
          </a:p>
        </p:txBody>
      </p:sp>
      <p:sp>
        <p:nvSpPr>
          <p:cNvPr id="7" name="TekstSylinder 6">
            <a:extLst>
              <a:ext uri="{FF2B5EF4-FFF2-40B4-BE49-F238E27FC236}">
                <a16:creationId xmlns:a16="http://schemas.microsoft.com/office/drawing/2014/main" id="{DC723C8F-BB6D-44F7-AF96-9D5C9B1C6EB5}"/>
              </a:ext>
            </a:extLst>
          </p:cNvPr>
          <p:cNvSpPr txBox="1"/>
          <p:nvPr/>
        </p:nvSpPr>
        <p:spPr>
          <a:xfrm>
            <a:off x="5259072" y="5387450"/>
            <a:ext cx="3201359" cy="276999"/>
          </a:xfrm>
          <a:prstGeom prst="rect">
            <a:avLst/>
          </a:prstGeom>
          <a:solidFill>
            <a:schemeClr val="bg1"/>
          </a:solidFill>
        </p:spPr>
        <p:txBody>
          <a:bodyPr wrap="square" rtlCol="0">
            <a:spAutoFit/>
          </a:bodyPr>
          <a:lstStyle/>
          <a:p>
            <a:r>
              <a:rPr lang="nb-NO" sz="1200" dirty="0">
                <a:solidFill>
                  <a:srgbClr val="FF0000"/>
                </a:solidFill>
              </a:rPr>
              <a:t>a. </a:t>
            </a:r>
            <a:r>
              <a:rPr lang="nb-NO" sz="1200" dirty="0" err="1">
                <a:solidFill>
                  <a:srgbClr val="FF0000"/>
                </a:solidFill>
              </a:rPr>
              <a:t>Relevance</a:t>
            </a:r>
            <a:r>
              <a:rPr lang="nb-NO" sz="1200" dirty="0">
                <a:solidFill>
                  <a:srgbClr val="FF0000"/>
                </a:solidFill>
              </a:rPr>
              <a:t> for policy</a:t>
            </a:r>
          </a:p>
        </p:txBody>
      </p:sp>
      <p:sp>
        <p:nvSpPr>
          <p:cNvPr id="8" name="TekstSylinder 7">
            <a:extLst>
              <a:ext uri="{FF2B5EF4-FFF2-40B4-BE49-F238E27FC236}">
                <a16:creationId xmlns:a16="http://schemas.microsoft.com/office/drawing/2014/main" id="{79F3E055-A0BF-4930-856E-58BA9B7C5A45}"/>
              </a:ext>
            </a:extLst>
          </p:cNvPr>
          <p:cNvSpPr txBox="1"/>
          <p:nvPr/>
        </p:nvSpPr>
        <p:spPr>
          <a:xfrm>
            <a:off x="5259073" y="5622786"/>
            <a:ext cx="3413695" cy="461665"/>
          </a:xfrm>
          <a:prstGeom prst="rect">
            <a:avLst/>
          </a:prstGeom>
          <a:solidFill>
            <a:schemeClr val="bg1"/>
          </a:solidFill>
        </p:spPr>
        <p:txBody>
          <a:bodyPr wrap="square" rtlCol="0">
            <a:spAutoFit/>
          </a:bodyPr>
          <a:lstStyle/>
          <a:p>
            <a:r>
              <a:rPr lang="nb-NO" sz="1200" dirty="0">
                <a:solidFill>
                  <a:srgbClr val="FF0000"/>
                </a:solidFill>
              </a:rPr>
              <a:t>b. </a:t>
            </a:r>
            <a:r>
              <a:rPr lang="nb-NO" sz="1200" dirty="0" err="1">
                <a:solidFill>
                  <a:srgbClr val="FF0000"/>
                </a:solidFill>
              </a:rPr>
              <a:t>Strategies</a:t>
            </a:r>
            <a:r>
              <a:rPr lang="nb-NO" sz="1200" dirty="0">
                <a:solidFill>
                  <a:srgbClr val="FF0000"/>
                </a:solidFill>
              </a:rPr>
              <a:t> for </a:t>
            </a:r>
            <a:r>
              <a:rPr lang="nb-NO" sz="1200" dirty="0" err="1">
                <a:solidFill>
                  <a:srgbClr val="FF0000"/>
                </a:solidFill>
              </a:rPr>
              <a:t>disseminations</a:t>
            </a:r>
            <a:r>
              <a:rPr lang="nb-NO" sz="1200" dirty="0">
                <a:solidFill>
                  <a:srgbClr val="FF0000"/>
                </a:solidFill>
              </a:rPr>
              <a:t>, </a:t>
            </a:r>
            <a:r>
              <a:rPr lang="nb-NO" sz="1200" dirty="0" err="1">
                <a:solidFill>
                  <a:srgbClr val="FF0000"/>
                </a:solidFill>
              </a:rPr>
              <a:t>user-involement</a:t>
            </a:r>
            <a:r>
              <a:rPr lang="nb-NO" sz="1200" dirty="0">
                <a:solidFill>
                  <a:srgbClr val="FF0000"/>
                </a:solidFill>
              </a:rPr>
              <a:t> </a:t>
            </a:r>
            <a:br>
              <a:rPr lang="nb-NO" sz="1200" dirty="0">
                <a:solidFill>
                  <a:srgbClr val="FF0000"/>
                </a:solidFill>
              </a:rPr>
            </a:br>
            <a:r>
              <a:rPr lang="nb-NO" sz="1200" dirty="0">
                <a:solidFill>
                  <a:srgbClr val="FF0000"/>
                </a:solidFill>
              </a:rPr>
              <a:t>and </a:t>
            </a:r>
            <a:r>
              <a:rPr lang="nb-NO" sz="1200" dirty="0" err="1">
                <a:solidFill>
                  <a:srgbClr val="FF0000"/>
                </a:solidFill>
              </a:rPr>
              <a:t>knowledge</a:t>
            </a:r>
            <a:r>
              <a:rPr lang="nb-NO" sz="1200" dirty="0">
                <a:solidFill>
                  <a:srgbClr val="FF0000"/>
                </a:solidFill>
              </a:rPr>
              <a:t> </a:t>
            </a:r>
            <a:r>
              <a:rPr lang="nb-NO" sz="1200" dirty="0" err="1">
                <a:solidFill>
                  <a:srgbClr val="FF0000"/>
                </a:solidFill>
              </a:rPr>
              <a:t>exchange</a:t>
            </a:r>
            <a:endParaRPr lang="nb-NO" sz="1200" dirty="0">
              <a:solidFill>
                <a:srgbClr val="FF0000"/>
              </a:solidFill>
            </a:endParaRPr>
          </a:p>
        </p:txBody>
      </p:sp>
      <p:sp>
        <p:nvSpPr>
          <p:cNvPr id="9" name="TekstSylinder 8">
            <a:extLst>
              <a:ext uri="{FF2B5EF4-FFF2-40B4-BE49-F238E27FC236}">
                <a16:creationId xmlns:a16="http://schemas.microsoft.com/office/drawing/2014/main" id="{B1AB53C4-E1D8-4FB2-9D39-5F61A30DC27D}"/>
              </a:ext>
            </a:extLst>
          </p:cNvPr>
          <p:cNvSpPr txBox="1"/>
          <p:nvPr/>
        </p:nvSpPr>
        <p:spPr>
          <a:xfrm>
            <a:off x="5259072" y="6047578"/>
            <a:ext cx="2808782" cy="276999"/>
          </a:xfrm>
          <a:prstGeom prst="rect">
            <a:avLst/>
          </a:prstGeom>
          <a:solidFill>
            <a:schemeClr val="bg1"/>
          </a:solidFill>
        </p:spPr>
        <p:txBody>
          <a:bodyPr wrap="none" rtlCol="0">
            <a:spAutoFit/>
          </a:bodyPr>
          <a:lstStyle/>
          <a:p>
            <a:r>
              <a:rPr lang="nb-NO" sz="1200" dirty="0">
                <a:solidFill>
                  <a:srgbClr val="FF0000"/>
                </a:solidFill>
              </a:rPr>
              <a:t>c. Most </a:t>
            </a:r>
            <a:r>
              <a:rPr lang="nb-NO" sz="1200" dirty="0" err="1">
                <a:solidFill>
                  <a:srgbClr val="FF0000"/>
                </a:solidFill>
              </a:rPr>
              <a:t>important</a:t>
            </a:r>
            <a:r>
              <a:rPr lang="nb-NO" sz="1200" dirty="0">
                <a:solidFill>
                  <a:srgbClr val="FF0000"/>
                </a:solidFill>
              </a:rPr>
              <a:t> </a:t>
            </a:r>
            <a:r>
              <a:rPr lang="nb-NO" sz="1200" dirty="0" err="1">
                <a:solidFill>
                  <a:srgbClr val="FF0000"/>
                </a:solidFill>
              </a:rPr>
              <a:t>dissemination</a:t>
            </a:r>
            <a:r>
              <a:rPr lang="nb-NO" sz="1200" dirty="0">
                <a:solidFill>
                  <a:srgbClr val="FF0000"/>
                </a:solidFill>
              </a:rPr>
              <a:t> </a:t>
            </a:r>
            <a:r>
              <a:rPr lang="nb-NO" sz="1200" dirty="0" err="1">
                <a:solidFill>
                  <a:srgbClr val="FF0000"/>
                </a:solidFill>
              </a:rPr>
              <a:t>activities</a:t>
            </a:r>
            <a:endParaRPr lang="nb-NO" sz="1200" dirty="0">
              <a:solidFill>
                <a:srgbClr val="FF0000"/>
              </a:solidFill>
            </a:endParaRPr>
          </a:p>
        </p:txBody>
      </p:sp>
      <p:sp>
        <p:nvSpPr>
          <p:cNvPr id="10" name="TekstSylinder 9">
            <a:extLst>
              <a:ext uri="{FF2B5EF4-FFF2-40B4-BE49-F238E27FC236}">
                <a16:creationId xmlns:a16="http://schemas.microsoft.com/office/drawing/2014/main" id="{42E552AF-CF2C-4982-AC87-2DA07FF05010}"/>
              </a:ext>
            </a:extLst>
          </p:cNvPr>
          <p:cNvSpPr txBox="1"/>
          <p:nvPr/>
        </p:nvSpPr>
        <p:spPr>
          <a:xfrm>
            <a:off x="5259071" y="6302215"/>
            <a:ext cx="1082669" cy="276999"/>
          </a:xfrm>
          <a:prstGeom prst="rect">
            <a:avLst/>
          </a:prstGeom>
          <a:solidFill>
            <a:schemeClr val="bg1"/>
          </a:solidFill>
        </p:spPr>
        <p:txBody>
          <a:bodyPr wrap="none" rtlCol="0">
            <a:spAutoFit/>
          </a:bodyPr>
          <a:lstStyle/>
          <a:p>
            <a:r>
              <a:rPr lang="nb-NO" sz="1200" dirty="0">
                <a:solidFill>
                  <a:srgbClr val="FF0000"/>
                </a:solidFill>
              </a:rPr>
              <a:t>d. </a:t>
            </a:r>
            <a:r>
              <a:rPr lang="nb-NO" sz="1200" dirty="0" err="1">
                <a:solidFill>
                  <a:srgbClr val="FF0000"/>
                </a:solidFill>
              </a:rPr>
              <a:t>Impact</a:t>
            </a:r>
            <a:r>
              <a:rPr lang="nb-NO" sz="1200" dirty="0">
                <a:solidFill>
                  <a:srgbClr val="FF0000"/>
                </a:solidFill>
              </a:rPr>
              <a:t> case</a:t>
            </a:r>
          </a:p>
        </p:txBody>
      </p:sp>
      <p:sp>
        <p:nvSpPr>
          <p:cNvPr id="11" name="Pil: høyre 10">
            <a:extLst>
              <a:ext uri="{FF2B5EF4-FFF2-40B4-BE49-F238E27FC236}">
                <a16:creationId xmlns:a16="http://schemas.microsoft.com/office/drawing/2014/main" id="{EDB217E8-0C0E-480C-A7FB-E63B694E878A}"/>
              </a:ext>
            </a:extLst>
          </p:cNvPr>
          <p:cNvSpPr/>
          <p:nvPr/>
        </p:nvSpPr>
        <p:spPr>
          <a:xfrm>
            <a:off x="230609" y="1608956"/>
            <a:ext cx="186606" cy="199207"/>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høyre 11">
            <a:extLst>
              <a:ext uri="{FF2B5EF4-FFF2-40B4-BE49-F238E27FC236}">
                <a16:creationId xmlns:a16="http://schemas.microsoft.com/office/drawing/2014/main" id="{DAD44E48-32F5-4E07-ADF3-AB4F71BE979E}"/>
              </a:ext>
            </a:extLst>
          </p:cNvPr>
          <p:cNvSpPr/>
          <p:nvPr/>
        </p:nvSpPr>
        <p:spPr>
          <a:xfrm>
            <a:off x="4817300" y="5188243"/>
            <a:ext cx="186606" cy="199207"/>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18513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283DD7A-AB4E-40E6-B2CD-99E06C37B60F}"/>
              </a:ext>
            </a:extLst>
          </p:cNvPr>
          <p:cNvPicPr>
            <a:picLocks noChangeAspect="1"/>
          </p:cNvPicPr>
          <p:nvPr/>
        </p:nvPicPr>
        <p:blipFill rotWithShape="1">
          <a:blip r:embed="rId2"/>
          <a:srcRect l="27163" t="22001" r="29526" b="19201"/>
          <a:stretch/>
        </p:blipFill>
        <p:spPr>
          <a:xfrm>
            <a:off x="755576" y="669130"/>
            <a:ext cx="7560839" cy="5773732"/>
          </a:xfrm>
          <a:prstGeom prst="rect">
            <a:avLst/>
          </a:prstGeom>
        </p:spPr>
      </p:pic>
    </p:spTree>
    <p:extLst>
      <p:ext uri="{BB962C8B-B14F-4D97-AF65-F5344CB8AC3E}">
        <p14:creationId xmlns:p14="http://schemas.microsoft.com/office/powerpoint/2010/main" val="380330013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p:nvPr/>
        </p:nvPicPr>
        <p:blipFill>
          <a:blip r:embed="rId3"/>
          <a:stretch>
            <a:fillRect/>
          </a:stretch>
        </p:blipFill>
        <p:spPr>
          <a:xfrm>
            <a:off x="1692275" y="635635"/>
            <a:ext cx="5759450" cy="5586730"/>
          </a:xfrm>
          <a:prstGeom prst="rect">
            <a:avLst/>
          </a:prstGeom>
        </p:spPr>
      </p:pic>
    </p:spTree>
    <p:extLst>
      <p:ext uri="{BB962C8B-B14F-4D97-AF65-F5344CB8AC3E}">
        <p14:creationId xmlns:p14="http://schemas.microsoft.com/office/powerpoint/2010/main" val="123928653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dirty="0"/>
              <a:t>Not perfect - may be </a:t>
            </a:r>
            <a:r>
              <a:rPr lang="en-US" dirty="0" err="1"/>
              <a:t>critized</a:t>
            </a:r>
            <a:r>
              <a:rPr lang="en-US" dirty="0"/>
              <a:t> </a:t>
            </a:r>
            <a:br>
              <a:rPr lang="nb-NO" dirty="0"/>
            </a:br>
            <a:endParaRPr lang="nb-NO" dirty="0"/>
          </a:p>
        </p:txBody>
      </p:sp>
      <p:sp>
        <p:nvSpPr>
          <p:cNvPr id="3" name="Plassholder for innhold 2"/>
          <p:cNvSpPr>
            <a:spLocks noGrp="1"/>
          </p:cNvSpPr>
          <p:nvPr>
            <p:ph sz="quarter" idx="13"/>
          </p:nvPr>
        </p:nvSpPr>
        <p:spPr>
          <a:xfrm>
            <a:off x="503238" y="1512168"/>
            <a:ext cx="8316912" cy="5373216"/>
          </a:xfrm>
        </p:spPr>
        <p:txBody>
          <a:bodyPr>
            <a:normAutofit fontScale="92500" lnSpcReduction="20000"/>
          </a:bodyPr>
          <a:lstStyle/>
          <a:p>
            <a:r>
              <a:rPr lang="en-US" sz="2800" b="1" dirty="0"/>
              <a:t>for only covering a small part of the societal relevance of an institution</a:t>
            </a:r>
          </a:p>
          <a:p>
            <a:endParaRPr lang="en-US" sz="2800" b="1" dirty="0"/>
          </a:p>
          <a:p>
            <a:r>
              <a:rPr lang="en-US" sz="2800" b="1" dirty="0"/>
              <a:t>for implying a linear relationship between research and impact</a:t>
            </a:r>
          </a:p>
          <a:p>
            <a:pPr marL="0" indent="0">
              <a:buNone/>
            </a:pPr>
            <a:endParaRPr lang="nb-NO" sz="2800" b="1" dirty="0"/>
          </a:p>
          <a:p>
            <a:r>
              <a:rPr lang="en-US" sz="2800" b="1" dirty="0"/>
              <a:t>for not assessing productive interactions between researcher and users</a:t>
            </a:r>
          </a:p>
          <a:p>
            <a:pPr marL="0" indent="0">
              <a:buNone/>
            </a:pPr>
            <a:endParaRPr lang="nb-NO" sz="2800" b="1" dirty="0"/>
          </a:p>
          <a:p>
            <a:r>
              <a:rPr lang="en-US" sz="2800" b="1" dirty="0"/>
              <a:t>for not covering the important impacts taking place within academia</a:t>
            </a:r>
          </a:p>
          <a:p>
            <a:endParaRPr lang="nb-NO" sz="2800" b="1" dirty="0"/>
          </a:p>
          <a:p>
            <a:r>
              <a:rPr lang="en-US" sz="2800" b="1" dirty="0"/>
              <a:t>for embracing "exceptional" impact instead of normal impact</a:t>
            </a:r>
            <a:endParaRPr lang="nb-NO" sz="2800" b="1" dirty="0"/>
          </a:p>
          <a:p>
            <a:endParaRPr lang="nb-NO" dirty="0"/>
          </a:p>
        </p:txBody>
      </p:sp>
    </p:spTree>
    <p:extLst>
      <p:ext uri="{BB962C8B-B14F-4D97-AF65-F5344CB8AC3E}">
        <p14:creationId xmlns:p14="http://schemas.microsoft.com/office/powerpoint/2010/main" val="2755214535"/>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Still…</a:t>
            </a:r>
          </a:p>
        </p:txBody>
      </p:sp>
      <p:sp>
        <p:nvSpPr>
          <p:cNvPr id="3" name="Plassholder for innhold 2"/>
          <p:cNvSpPr>
            <a:spLocks noGrp="1"/>
          </p:cNvSpPr>
          <p:nvPr>
            <p:ph sz="quarter" idx="13"/>
          </p:nvPr>
        </p:nvSpPr>
        <p:spPr>
          <a:xfrm>
            <a:off x="503238" y="1628800"/>
            <a:ext cx="8316912" cy="4968850"/>
          </a:xfrm>
        </p:spPr>
        <p:txBody>
          <a:bodyPr>
            <a:normAutofit lnSpcReduction="10000"/>
          </a:bodyPr>
          <a:lstStyle/>
          <a:p>
            <a:r>
              <a:rPr lang="en-US" b="1" dirty="0"/>
              <a:t>They illustrate a great diversity of social impact resulting from research</a:t>
            </a:r>
          </a:p>
          <a:p>
            <a:endParaRPr lang="en-US" b="1" dirty="0"/>
          </a:p>
          <a:p>
            <a:r>
              <a:rPr lang="en-US" b="1" dirty="0"/>
              <a:t>We get insight in the pathways and channels through which impacts occur</a:t>
            </a:r>
          </a:p>
          <a:p>
            <a:endParaRPr lang="en-US" b="1" dirty="0"/>
          </a:p>
          <a:p>
            <a:r>
              <a:rPr lang="en-US" b="1" dirty="0"/>
              <a:t>We learn about the reach and significance of research activities for different users and different sectors – nationally and internationally</a:t>
            </a:r>
          </a:p>
          <a:p>
            <a:endParaRPr lang="en-US" b="1" dirty="0"/>
          </a:p>
          <a:p>
            <a:r>
              <a:rPr lang="en-US" b="1" dirty="0"/>
              <a:t>Potentially useful for Ministries, funding bodies, research communities and institutions</a:t>
            </a:r>
            <a:endParaRPr lang="nb-NO" b="1" dirty="0"/>
          </a:p>
          <a:p>
            <a:endParaRPr lang="nb-NO" dirty="0"/>
          </a:p>
        </p:txBody>
      </p:sp>
    </p:spTree>
    <p:extLst>
      <p:ext uri="{BB962C8B-B14F-4D97-AF65-F5344CB8AC3E}">
        <p14:creationId xmlns:p14="http://schemas.microsoft.com/office/powerpoint/2010/main" val="2461002612"/>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Impact cases – group work</a:t>
            </a:r>
            <a:endParaRPr lang="nb-NO" dirty="0"/>
          </a:p>
        </p:txBody>
      </p:sp>
      <p:sp>
        <p:nvSpPr>
          <p:cNvPr id="3" name="Undertittel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94357854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400" dirty="0"/>
              <a:t>Impact definition</a:t>
            </a:r>
          </a:p>
        </p:txBody>
      </p:sp>
      <p:sp>
        <p:nvSpPr>
          <p:cNvPr id="3" name="Plassholder for innhold 2"/>
          <p:cNvSpPr>
            <a:spLocks noGrp="1"/>
          </p:cNvSpPr>
          <p:nvPr>
            <p:ph sz="quarter" idx="13"/>
          </p:nvPr>
        </p:nvSpPr>
        <p:spPr/>
        <p:txBody>
          <a:bodyPr>
            <a:normAutofit lnSpcReduction="10000"/>
          </a:bodyPr>
          <a:lstStyle/>
          <a:p>
            <a:r>
              <a:rPr lang="en-US" sz="2000" dirty="0"/>
              <a:t>any effect on, change or benefit to the economy, society, culture, public policy or services, health, the environment and quality of life, beyond academia. </a:t>
            </a:r>
          </a:p>
          <a:p>
            <a:endParaRPr lang="en-US" sz="2000" dirty="0"/>
          </a:p>
          <a:p>
            <a:r>
              <a:rPr lang="en-US" sz="2000" dirty="0"/>
              <a:t>Impact includes, but is not limited to, an effect on, change or benefit to:  </a:t>
            </a:r>
          </a:p>
          <a:p>
            <a:endParaRPr lang="en-US" sz="2000" dirty="0"/>
          </a:p>
          <a:p>
            <a:pPr lvl="1"/>
            <a:r>
              <a:rPr lang="en-US" sz="1750" dirty="0"/>
              <a:t>the activity, attitude, awareness, behavior, capacity, opportunity, performance, policy, practice, process or understanding </a:t>
            </a:r>
          </a:p>
          <a:p>
            <a:pPr marL="457200" lvl="1" indent="0">
              <a:buNone/>
            </a:pPr>
            <a:r>
              <a:rPr lang="en-US" sz="1750" dirty="0"/>
              <a:t> </a:t>
            </a:r>
          </a:p>
          <a:p>
            <a:pPr lvl="1"/>
            <a:r>
              <a:rPr lang="en-US" sz="1750" dirty="0"/>
              <a:t>of an audience, beneficiary, community, constituency, organisation or individuals  </a:t>
            </a:r>
          </a:p>
          <a:p>
            <a:pPr lvl="1"/>
            <a:endParaRPr lang="en-US" sz="1750" dirty="0"/>
          </a:p>
          <a:p>
            <a:pPr lvl="1"/>
            <a:r>
              <a:rPr lang="en-US" sz="1750" dirty="0"/>
              <a:t>in any geographic location whether locally, regionally, nationally or internationally. </a:t>
            </a:r>
          </a:p>
          <a:p>
            <a:endParaRPr lang="en-US" sz="2000" dirty="0"/>
          </a:p>
        </p:txBody>
      </p:sp>
    </p:spTree>
    <p:extLst>
      <p:ext uri="{BB962C8B-B14F-4D97-AF65-F5344CB8AC3E}">
        <p14:creationId xmlns:p14="http://schemas.microsoft.com/office/powerpoint/2010/main" val="358187080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4CB3EC-D6E0-46C4-B145-E012218C686F}"/>
              </a:ext>
            </a:extLst>
          </p:cNvPr>
          <p:cNvSpPr>
            <a:spLocks noGrp="1"/>
          </p:cNvSpPr>
          <p:nvPr>
            <p:ph type="title"/>
          </p:nvPr>
        </p:nvSpPr>
        <p:spPr/>
        <p:txBody>
          <a:bodyPr/>
          <a:lstStyle/>
          <a:p>
            <a:r>
              <a:rPr lang="en-US" dirty="0"/>
              <a:t>Learning outcomes (TS handbook)</a:t>
            </a:r>
            <a:br>
              <a:rPr lang="en-US" dirty="0"/>
            </a:br>
            <a:endParaRPr lang="nb-NO" dirty="0"/>
          </a:p>
        </p:txBody>
      </p:sp>
      <p:sp>
        <p:nvSpPr>
          <p:cNvPr id="3" name="Plassholder for innhold 2">
            <a:extLst>
              <a:ext uri="{FF2B5EF4-FFF2-40B4-BE49-F238E27FC236}">
                <a16:creationId xmlns:a16="http://schemas.microsoft.com/office/drawing/2014/main" id="{9D7F7D74-5F1B-4D75-8C70-F451C5A332B7}"/>
              </a:ext>
            </a:extLst>
          </p:cNvPr>
          <p:cNvSpPr>
            <a:spLocks noGrp="1"/>
          </p:cNvSpPr>
          <p:nvPr>
            <p:ph sz="quarter" idx="13"/>
          </p:nvPr>
        </p:nvSpPr>
        <p:spPr>
          <a:xfrm>
            <a:off x="503238" y="1484784"/>
            <a:ext cx="8316912" cy="5112866"/>
          </a:xfrm>
        </p:spPr>
        <p:txBody>
          <a:bodyPr>
            <a:normAutofit fontScale="85000" lnSpcReduction="20000"/>
          </a:bodyPr>
          <a:lstStyle/>
          <a:p>
            <a:pPr marL="0" indent="0">
              <a:buNone/>
            </a:pPr>
            <a:r>
              <a:rPr lang="en-US" dirty="0"/>
              <a:t>Having completed the training school, participants are expected to be able to:</a:t>
            </a:r>
            <a:br>
              <a:rPr lang="en-US" dirty="0"/>
            </a:br>
            <a:endParaRPr lang="en-US" dirty="0"/>
          </a:p>
          <a:p>
            <a:pPr marL="457200" indent="-457200">
              <a:buFont typeface="+mj-lt"/>
              <a:buAutoNum type="arabicPeriod"/>
            </a:pPr>
            <a:r>
              <a:rPr lang="en-US" dirty="0"/>
              <a:t>Explain the principles of creating societal impact from research</a:t>
            </a:r>
          </a:p>
          <a:p>
            <a:pPr marL="457200" indent="-457200">
              <a:buFont typeface="+mj-lt"/>
              <a:buAutoNum type="arabicPeriod"/>
            </a:pPr>
            <a:r>
              <a:rPr lang="en-US" dirty="0"/>
              <a:t>Distinguish different pathways for creating research appropriate to different contexts</a:t>
            </a:r>
          </a:p>
          <a:p>
            <a:pPr marL="457200" indent="-457200">
              <a:buFont typeface="+mj-lt"/>
              <a:buAutoNum type="arabicPeriod"/>
            </a:pPr>
            <a:r>
              <a:rPr lang="en-US" dirty="0"/>
              <a:t>Apply these impact pathways to create recommendations for their own research and other research with which they are familiar</a:t>
            </a:r>
          </a:p>
          <a:p>
            <a:pPr marL="457200" indent="-457200">
              <a:buFont typeface="+mj-lt"/>
              <a:buAutoNum type="arabicPeriod"/>
            </a:pPr>
            <a:r>
              <a:rPr lang="en-US" dirty="0" err="1">
                <a:solidFill>
                  <a:srgbClr val="FF0000"/>
                </a:solidFill>
              </a:rPr>
              <a:t>Analyse</a:t>
            </a:r>
            <a:r>
              <a:rPr lang="en-US" dirty="0">
                <a:solidFill>
                  <a:srgbClr val="FF0000"/>
                </a:solidFill>
              </a:rPr>
              <a:t> case studies of impact creation to highlight barriers and drivers underpinning and reducing the effectiveness of impact</a:t>
            </a:r>
          </a:p>
          <a:p>
            <a:pPr marL="457200" indent="-457200">
              <a:buFont typeface="+mj-lt"/>
              <a:buAutoNum type="arabicPeriod"/>
            </a:pPr>
            <a:r>
              <a:rPr lang="en-US" dirty="0">
                <a:solidFill>
                  <a:srgbClr val="FF0000"/>
                </a:solidFill>
              </a:rPr>
              <a:t>Propose country-specific policy interventions to improve the volume and quality of impact creation from SSH research activities</a:t>
            </a:r>
          </a:p>
          <a:p>
            <a:pPr marL="457200" indent="-457200">
              <a:buFont typeface="+mj-lt"/>
              <a:buAutoNum type="arabicPeriod"/>
            </a:pPr>
            <a:r>
              <a:rPr lang="en-US" dirty="0"/>
              <a:t>Produce a non-academic summary of a research project indicating potential audiences for that research activity.</a:t>
            </a:r>
            <a:endParaRPr lang="nb-NO" dirty="0"/>
          </a:p>
        </p:txBody>
      </p:sp>
    </p:spTree>
    <p:extLst>
      <p:ext uri="{BB962C8B-B14F-4D97-AF65-F5344CB8AC3E}">
        <p14:creationId xmlns:p14="http://schemas.microsoft.com/office/powerpoint/2010/main" val="281968136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400" dirty="0"/>
              <a:t>Submitted impact cases I</a:t>
            </a:r>
          </a:p>
        </p:txBody>
      </p:sp>
      <p:sp>
        <p:nvSpPr>
          <p:cNvPr id="3" name="Plassholder for innhold 2"/>
          <p:cNvSpPr>
            <a:spLocks noGrp="1"/>
          </p:cNvSpPr>
          <p:nvPr>
            <p:ph sz="half" idx="1"/>
          </p:nvPr>
        </p:nvSpPr>
        <p:spPr/>
        <p:txBody>
          <a:bodyPr>
            <a:normAutofit/>
          </a:bodyPr>
          <a:lstStyle/>
          <a:p>
            <a:r>
              <a:rPr lang="nb-NO" sz="2000" dirty="0"/>
              <a:t>HUMEVAL: </a:t>
            </a:r>
            <a:r>
              <a:rPr lang="nb-NO" sz="2000" b="1" dirty="0"/>
              <a:t>168 cases </a:t>
            </a:r>
            <a:r>
              <a:rPr lang="en-GB" sz="2000" dirty="0"/>
              <a:t>divided between 8 panels</a:t>
            </a:r>
          </a:p>
          <a:p>
            <a:endParaRPr lang="en-GB" sz="2000" dirty="0"/>
          </a:p>
          <a:p>
            <a:endParaRPr lang="en-GB" sz="2000" dirty="0"/>
          </a:p>
        </p:txBody>
      </p:sp>
      <p:sp>
        <p:nvSpPr>
          <p:cNvPr id="4" name="Plassholder for innhold 3"/>
          <p:cNvSpPr>
            <a:spLocks noGrp="1"/>
          </p:cNvSpPr>
          <p:nvPr>
            <p:ph sz="half" idx="2"/>
          </p:nvPr>
        </p:nvSpPr>
        <p:spPr/>
        <p:txBody>
          <a:bodyPr>
            <a:normAutofit/>
          </a:bodyPr>
          <a:lstStyle/>
          <a:p>
            <a:r>
              <a:rPr lang="nb-NO" sz="2000" dirty="0"/>
              <a:t>SAMEVAL: </a:t>
            </a:r>
            <a:r>
              <a:rPr lang="nb-NO" sz="2000" b="1" dirty="0"/>
              <a:t>245 cases</a:t>
            </a:r>
            <a:r>
              <a:rPr lang="nb-NO" sz="2000" dirty="0"/>
              <a:t> </a:t>
            </a:r>
            <a:r>
              <a:rPr lang="en-GB" sz="2000" dirty="0"/>
              <a:t>divided between 6 panels</a:t>
            </a:r>
            <a:endParaRPr lang="en-GB" sz="2000" b="1" dirty="0"/>
          </a:p>
        </p:txBody>
      </p:sp>
      <p:graphicFrame>
        <p:nvGraphicFramePr>
          <p:cNvPr id="5" name="Tabell 4"/>
          <p:cNvGraphicFramePr>
            <a:graphicFrameLocks noGrp="1"/>
          </p:cNvGraphicFramePr>
          <p:nvPr>
            <p:extLst/>
          </p:nvPr>
        </p:nvGraphicFramePr>
        <p:xfrm>
          <a:off x="683568" y="2708920"/>
          <a:ext cx="3456384" cy="3276600"/>
        </p:xfrm>
        <a:graphic>
          <a:graphicData uri="http://schemas.openxmlformats.org/drawingml/2006/table">
            <a:tbl>
              <a:tblPr>
                <a:tableStyleId>{5C22544A-7EE6-4342-B048-85BDC9FD1C3A}</a:tableStyleId>
              </a:tblPr>
              <a:tblGrid>
                <a:gridCol w="309634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tblGrid>
              <a:tr h="203262">
                <a:tc>
                  <a:txBody>
                    <a:bodyPr/>
                    <a:lstStyle/>
                    <a:p>
                      <a:pPr algn="l" fontAlgn="b"/>
                      <a:r>
                        <a:rPr lang="nb-NO" sz="1750" u="none" strike="noStrike" dirty="0">
                          <a:effectLst/>
                        </a:rPr>
                        <a:t>Aesthetic Studies</a:t>
                      </a:r>
                      <a:endParaRPr lang="nb-NO"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14</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03262">
                <a:tc>
                  <a:txBody>
                    <a:bodyPr/>
                    <a:lstStyle/>
                    <a:p>
                      <a:pPr algn="l" fontAlgn="b"/>
                      <a:r>
                        <a:rPr lang="en-US" sz="1750" u="none" strike="noStrike" dirty="0">
                          <a:effectLst/>
                        </a:rPr>
                        <a:t>Nordic Languages and Linguistics</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dirty="0">
                          <a:effectLst/>
                        </a:rPr>
                        <a:t>29</a:t>
                      </a:r>
                      <a:endParaRPr lang="nb-NO"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03262">
                <a:tc>
                  <a:txBody>
                    <a:bodyPr/>
                    <a:lstStyle/>
                    <a:p>
                      <a:pPr algn="l" fontAlgn="b"/>
                      <a:r>
                        <a:rPr lang="en-US" sz="1750" u="none" strike="noStrike" dirty="0">
                          <a:effectLst/>
                        </a:rPr>
                        <a:t>Nordic and Comparative Literature</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7</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03262">
                <a:tc>
                  <a:txBody>
                    <a:bodyPr/>
                    <a:lstStyle/>
                    <a:p>
                      <a:pPr algn="l" fontAlgn="b"/>
                      <a:r>
                        <a:rPr lang="en-US" sz="1750" u="none" strike="noStrike" dirty="0">
                          <a:effectLst/>
                        </a:rPr>
                        <a:t>Modern and Classical Languages, Literatures and Area Studies</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31</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03262">
                <a:tc>
                  <a:txBody>
                    <a:bodyPr/>
                    <a:lstStyle/>
                    <a:p>
                      <a:pPr algn="l" fontAlgn="b"/>
                      <a:r>
                        <a:rPr lang="en-US" sz="1750" u="none" strike="noStrike" dirty="0">
                          <a:effectLst/>
                        </a:rPr>
                        <a:t>Archaeology, History and Cultural Studies</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32</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03262">
                <a:tc>
                  <a:txBody>
                    <a:bodyPr/>
                    <a:lstStyle/>
                    <a:p>
                      <a:pPr algn="l" fontAlgn="b"/>
                      <a:r>
                        <a:rPr lang="en-US" sz="1750" u="none" strike="noStrike" dirty="0">
                          <a:effectLst/>
                        </a:rPr>
                        <a:t>Philosophy and Studies in Science and Technology</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27</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03262">
                <a:tc>
                  <a:txBody>
                    <a:bodyPr/>
                    <a:lstStyle/>
                    <a:p>
                      <a:pPr algn="l" fontAlgn="b"/>
                      <a:r>
                        <a:rPr lang="en-US" sz="1750" u="none" strike="noStrike" dirty="0">
                          <a:effectLst/>
                        </a:rPr>
                        <a:t>Religion and Theology</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13</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03262">
                <a:tc>
                  <a:txBody>
                    <a:bodyPr/>
                    <a:lstStyle/>
                    <a:p>
                      <a:pPr algn="l" fontAlgn="b"/>
                      <a:r>
                        <a:rPr lang="nb-NO" sz="1750" u="none" strike="noStrike" dirty="0">
                          <a:effectLst/>
                        </a:rPr>
                        <a:t>Media Studies</a:t>
                      </a:r>
                      <a:endParaRPr lang="nb-NO"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dirty="0">
                          <a:effectLst/>
                        </a:rPr>
                        <a:t>15</a:t>
                      </a:r>
                      <a:endParaRPr lang="nb-NO"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6" name="Tabell 5"/>
          <p:cNvGraphicFramePr>
            <a:graphicFrameLocks noGrp="1"/>
          </p:cNvGraphicFramePr>
          <p:nvPr>
            <p:extLst/>
          </p:nvPr>
        </p:nvGraphicFramePr>
        <p:xfrm>
          <a:off x="4716017" y="2708918"/>
          <a:ext cx="3744416" cy="3240360"/>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tblGrid>
              <a:tr h="540060">
                <a:tc>
                  <a:txBody>
                    <a:bodyPr/>
                    <a:lstStyle/>
                    <a:p>
                      <a:pPr algn="l" fontAlgn="b"/>
                      <a:r>
                        <a:rPr lang="en-GB" sz="1750" u="none" strike="noStrike" noProof="0" dirty="0">
                          <a:effectLst/>
                        </a:rPr>
                        <a:t>Geography</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a:effectLst/>
                        </a:rPr>
                        <a:t>23</a:t>
                      </a:r>
                      <a:endParaRPr lang="nb-NO" sz="175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40060">
                <a:tc>
                  <a:txBody>
                    <a:bodyPr/>
                    <a:lstStyle/>
                    <a:p>
                      <a:pPr algn="l" fontAlgn="b"/>
                      <a:r>
                        <a:rPr lang="en-GB" sz="1750" u="none" strike="noStrike" noProof="0" dirty="0">
                          <a:effectLst/>
                        </a:rPr>
                        <a:t>Economics</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a:effectLst/>
                        </a:rPr>
                        <a:t>38</a:t>
                      </a:r>
                      <a:endParaRPr lang="nb-NO" sz="175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40060">
                <a:tc>
                  <a:txBody>
                    <a:bodyPr/>
                    <a:lstStyle/>
                    <a:p>
                      <a:pPr algn="l" fontAlgn="b"/>
                      <a:r>
                        <a:rPr lang="en-GB" sz="1750" u="none" strike="noStrike" noProof="0" dirty="0">
                          <a:effectLst/>
                        </a:rPr>
                        <a:t>Political science</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a:effectLst/>
                        </a:rPr>
                        <a:t>52</a:t>
                      </a:r>
                      <a:endParaRPr lang="nb-NO" sz="175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40060">
                <a:tc>
                  <a:txBody>
                    <a:bodyPr/>
                    <a:lstStyle/>
                    <a:p>
                      <a:pPr algn="l" fontAlgn="b"/>
                      <a:r>
                        <a:rPr lang="en-GB" sz="1750" u="none" strike="noStrike" noProof="0" dirty="0">
                          <a:effectLst/>
                        </a:rPr>
                        <a:t>Sociology</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dirty="0">
                          <a:effectLst/>
                        </a:rPr>
                        <a:t>58</a:t>
                      </a:r>
                      <a:endParaRPr lang="nb-NO" sz="175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40060">
                <a:tc>
                  <a:txBody>
                    <a:bodyPr/>
                    <a:lstStyle/>
                    <a:p>
                      <a:pPr algn="l" fontAlgn="b"/>
                      <a:r>
                        <a:rPr lang="en-GB" sz="1750" u="none" strike="noStrike" noProof="0" dirty="0">
                          <a:effectLst/>
                        </a:rPr>
                        <a:t>Social anthropology</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dirty="0">
                          <a:effectLst/>
                        </a:rPr>
                        <a:t>22</a:t>
                      </a:r>
                      <a:endParaRPr lang="nb-NO" sz="175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40060">
                <a:tc>
                  <a:txBody>
                    <a:bodyPr/>
                    <a:lstStyle/>
                    <a:p>
                      <a:pPr algn="l" fontAlgn="b"/>
                      <a:r>
                        <a:rPr lang="en-GB" sz="1750" u="none" strike="noStrike" noProof="0" dirty="0">
                          <a:effectLst/>
                        </a:rPr>
                        <a:t>Economic-administrative research</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dirty="0">
                          <a:effectLst/>
                        </a:rPr>
                        <a:t>52</a:t>
                      </a:r>
                      <a:endParaRPr lang="nb-NO" sz="175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081576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400" dirty="0"/>
              <a:t>Submitted impact cases II</a:t>
            </a:r>
            <a:endParaRPr lang="nb-NO" sz="2400" dirty="0"/>
          </a:p>
        </p:txBody>
      </p:sp>
      <p:sp>
        <p:nvSpPr>
          <p:cNvPr id="3" name="Plassholder for innhold 2"/>
          <p:cNvSpPr>
            <a:spLocks noGrp="1"/>
          </p:cNvSpPr>
          <p:nvPr>
            <p:ph sz="half" idx="1"/>
          </p:nvPr>
        </p:nvSpPr>
        <p:spPr/>
        <p:txBody>
          <a:bodyPr>
            <a:normAutofit/>
          </a:bodyPr>
          <a:lstStyle/>
          <a:p>
            <a:r>
              <a:rPr lang="nb-NO" sz="2000" dirty="0"/>
              <a:t>HUMEVAL: </a:t>
            </a:r>
            <a:r>
              <a:rPr lang="nb-NO" sz="2000" b="1" dirty="0"/>
              <a:t>168 cases </a:t>
            </a:r>
            <a:r>
              <a:rPr lang="en-GB" sz="2000" dirty="0"/>
              <a:t>divided between 8 panels</a:t>
            </a:r>
          </a:p>
          <a:p>
            <a:endParaRPr lang="en-GB" sz="2000" dirty="0"/>
          </a:p>
          <a:p>
            <a:endParaRPr lang="en-GB" sz="2000" dirty="0"/>
          </a:p>
        </p:txBody>
      </p:sp>
      <p:sp>
        <p:nvSpPr>
          <p:cNvPr id="4" name="Plassholder for innhold 3"/>
          <p:cNvSpPr>
            <a:spLocks noGrp="1"/>
          </p:cNvSpPr>
          <p:nvPr>
            <p:ph sz="half" idx="2"/>
          </p:nvPr>
        </p:nvSpPr>
        <p:spPr/>
        <p:txBody>
          <a:bodyPr>
            <a:normAutofit/>
          </a:bodyPr>
          <a:lstStyle/>
          <a:p>
            <a:r>
              <a:rPr lang="nb-NO" sz="2000" dirty="0"/>
              <a:t>SAMEVAL: </a:t>
            </a:r>
            <a:r>
              <a:rPr lang="nb-NO" sz="2000" b="1" dirty="0"/>
              <a:t>245 cases</a:t>
            </a:r>
            <a:r>
              <a:rPr lang="nb-NO" sz="2000" dirty="0"/>
              <a:t> </a:t>
            </a:r>
            <a:r>
              <a:rPr lang="en-GB" sz="2000" dirty="0"/>
              <a:t>divided between 6 panels</a:t>
            </a:r>
            <a:endParaRPr lang="en-GB" sz="2000" b="1" dirty="0"/>
          </a:p>
        </p:txBody>
      </p:sp>
      <p:graphicFrame>
        <p:nvGraphicFramePr>
          <p:cNvPr id="5" name="Tabell 4"/>
          <p:cNvGraphicFramePr>
            <a:graphicFrameLocks noGrp="1"/>
          </p:cNvGraphicFramePr>
          <p:nvPr>
            <p:extLst/>
          </p:nvPr>
        </p:nvGraphicFramePr>
        <p:xfrm>
          <a:off x="683568" y="2708920"/>
          <a:ext cx="3456384" cy="3276600"/>
        </p:xfrm>
        <a:graphic>
          <a:graphicData uri="http://schemas.openxmlformats.org/drawingml/2006/table">
            <a:tbl>
              <a:tblPr>
                <a:tableStyleId>{5C22544A-7EE6-4342-B048-85BDC9FD1C3A}</a:tableStyleId>
              </a:tblPr>
              <a:tblGrid>
                <a:gridCol w="309634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tblGrid>
              <a:tr h="203262">
                <a:tc>
                  <a:txBody>
                    <a:bodyPr/>
                    <a:lstStyle/>
                    <a:p>
                      <a:pPr algn="l" fontAlgn="b"/>
                      <a:r>
                        <a:rPr lang="nb-NO" sz="1750" u="none" strike="noStrike" dirty="0">
                          <a:effectLst/>
                        </a:rPr>
                        <a:t>Aesthetic Studies</a:t>
                      </a:r>
                      <a:endParaRPr lang="nb-NO"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14</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03262">
                <a:tc>
                  <a:txBody>
                    <a:bodyPr/>
                    <a:lstStyle/>
                    <a:p>
                      <a:pPr algn="l" fontAlgn="b"/>
                      <a:r>
                        <a:rPr lang="en-US" sz="1750" b="1" u="none" strike="noStrike" dirty="0">
                          <a:solidFill>
                            <a:srgbClr val="FF0000"/>
                          </a:solidFill>
                          <a:effectLst/>
                        </a:rPr>
                        <a:t>Nordic Languages and Linguistics</a:t>
                      </a:r>
                      <a:endParaRPr lang="en-US" sz="1750" b="1" i="0" u="none" strike="noStrike" dirty="0">
                        <a:solidFill>
                          <a:srgbClr val="FF0000"/>
                        </a:solidFill>
                        <a:effectLst/>
                        <a:latin typeface="Verdana"/>
                      </a:endParaRPr>
                    </a:p>
                  </a:txBody>
                  <a:tcPr marL="9525" marR="9525" marT="9525" marB="0" anchor="b"/>
                </a:tc>
                <a:tc>
                  <a:txBody>
                    <a:bodyPr/>
                    <a:lstStyle/>
                    <a:p>
                      <a:pPr algn="r" fontAlgn="b"/>
                      <a:r>
                        <a:rPr lang="nb-NO" sz="1600" b="1" u="none" strike="noStrike" dirty="0">
                          <a:solidFill>
                            <a:srgbClr val="FF0000"/>
                          </a:solidFill>
                          <a:effectLst/>
                        </a:rPr>
                        <a:t>29</a:t>
                      </a:r>
                      <a:endParaRPr lang="nb-NO" sz="160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1"/>
                  </a:ext>
                </a:extLst>
              </a:tr>
              <a:tr h="203262">
                <a:tc>
                  <a:txBody>
                    <a:bodyPr/>
                    <a:lstStyle/>
                    <a:p>
                      <a:pPr algn="l" fontAlgn="b"/>
                      <a:r>
                        <a:rPr lang="en-US" sz="1750" u="none" strike="noStrike" dirty="0">
                          <a:effectLst/>
                        </a:rPr>
                        <a:t>Nordic and Comparative Literature</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7</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03262">
                <a:tc>
                  <a:txBody>
                    <a:bodyPr/>
                    <a:lstStyle/>
                    <a:p>
                      <a:pPr algn="l" fontAlgn="b"/>
                      <a:r>
                        <a:rPr lang="en-US" sz="1750" u="none" strike="noStrike" dirty="0">
                          <a:effectLst/>
                        </a:rPr>
                        <a:t>Modern and Classical Languages, Literatures and Area Studies</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31</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03262">
                <a:tc>
                  <a:txBody>
                    <a:bodyPr/>
                    <a:lstStyle/>
                    <a:p>
                      <a:pPr algn="l" fontAlgn="b"/>
                      <a:r>
                        <a:rPr lang="en-US" sz="1750" b="1" u="none" strike="noStrike" dirty="0">
                          <a:solidFill>
                            <a:srgbClr val="FF0000"/>
                          </a:solidFill>
                          <a:effectLst/>
                        </a:rPr>
                        <a:t>Archaeology, History and Cultural Studies</a:t>
                      </a:r>
                      <a:endParaRPr lang="en-US" sz="1750" b="1" i="0" u="none" strike="noStrike" dirty="0">
                        <a:solidFill>
                          <a:srgbClr val="FF0000"/>
                        </a:solidFill>
                        <a:effectLst/>
                        <a:latin typeface="Verdana"/>
                      </a:endParaRPr>
                    </a:p>
                  </a:txBody>
                  <a:tcPr marL="9525" marR="9525" marT="9525" marB="0" anchor="b"/>
                </a:tc>
                <a:tc>
                  <a:txBody>
                    <a:bodyPr/>
                    <a:lstStyle/>
                    <a:p>
                      <a:pPr algn="r" fontAlgn="b"/>
                      <a:r>
                        <a:rPr lang="nb-NO" sz="1600" b="1" u="none" strike="noStrike" dirty="0">
                          <a:solidFill>
                            <a:srgbClr val="FF0000"/>
                          </a:solidFill>
                          <a:effectLst/>
                        </a:rPr>
                        <a:t>32</a:t>
                      </a:r>
                      <a:endParaRPr lang="nb-NO" sz="160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4"/>
                  </a:ext>
                </a:extLst>
              </a:tr>
              <a:tr h="203262">
                <a:tc>
                  <a:txBody>
                    <a:bodyPr/>
                    <a:lstStyle/>
                    <a:p>
                      <a:pPr algn="l" fontAlgn="b"/>
                      <a:r>
                        <a:rPr lang="en-US" sz="1750" u="none" strike="noStrike" dirty="0">
                          <a:effectLst/>
                        </a:rPr>
                        <a:t>Philosophy and Studies in Science and Technology</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27</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03262">
                <a:tc>
                  <a:txBody>
                    <a:bodyPr/>
                    <a:lstStyle/>
                    <a:p>
                      <a:pPr algn="l" fontAlgn="b"/>
                      <a:r>
                        <a:rPr lang="en-US" sz="1750" u="none" strike="noStrike" dirty="0">
                          <a:effectLst/>
                        </a:rPr>
                        <a:t>Religion and Theology</a:t>
                      </a:r>
                      <a:endParaRPr lang="en-US" sz="1750" b="0" i="0" u="none" strike="noStrike" dirty="0">
                        <a:solidFill>
                          <a:srgbClr val="373426"/>
                        </a:solidFill>
                        <a:effectLst/>
                        <a:latin typeface="Verdana"/>
                      </a:endParaRPr>
                    </a:p>
                  </a:txBody>
                  <a:tcPr marL="9525" marR="9525" marT="9525" marB="0" anchor="b"/>
                </a:tc>
                <a:tc>
                  <a:txBody>
                    <a:bodyPr/>
                    <a:lstStyle/>
                    <a:p>
                      <a:pPr algn="r" fontAlgn="b"/>
                      <a:r>
                        <a:rPr lang="nb-NO" sz="1600" u="none" strike="noStrike">
                          <a:effectLst/>
                        </a:rPr>
                        <a:t>13</a:t>
                      </a:r>
                      <a:endParaRPr lang="nb-NO"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03262">
                <a:tc>
                  <a:txBody>
                    <a:bodyPr/>
                    <a:lstStyle/>
                    <a:p>
                      <a:pPr algn="l" fontAlgn="b"/>
                      <a:r>
                        <a:rPr lang="nb-NO" sz="1750" b="1" u="none" strike="noStrike" dirty="0">
                          <a:solidFill>
                            <a:srgbClr val="FF0000"/>
                          </a:solidFill>
                          <a:effectLst/>
                        </a:rPr>
                        <a:t>Media Studies</a:t>
                      </a:r>
                      <a:endParaRPr lang="nb-NO" sz="1750" b="1" i="0" u="none" strike="noStrike" dirty="0">
                        <a:solidFill>
                          <a:srgbClr val="FF0000"/>
                        </a:solidFill>
                        <a:effectLst/>
                        <a:latin typeface="Verdana"/>
                      </a:endParaRPr>
                    </a:p>
                  </a:txBody>
                  <a:tcPr marL="9525" marR="9525" marT="9525" marB="0" anchor="b"/>
                </a:tc>
                <a:tc>
                  <a:txBody>
                    <a:bodyPr/>
                    <a:lstStyle/>
                    <a:p>
                      <a:pPr algn="r" fontAlgn="b"/>
                      <a:r>
                        <a:rPr lang="nb-NO" sz="1600" b="1" u="none" strike="noStrike" dirty="0">
                          <a:solidFill>
                            <a:srgbClr val="FF0000"/>
                          </a:solidFill>
                          <a:effectLst/>
                        </a:rPr>
                        <a:t>15</a:t>
                      </a:r>
                      <a:endParaRPr lang="nb-NO" sz="160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6" name="Tabell 5"/>
          <p:cNvGraphicFramePr>
            <a:graphicFrameLocks noGrp="1"/>
          </p:cNvGraphicFramePr>
          <p:nvPr>
            <p:extLst/>
          </p:nvPr>
        </p:nvGraphicFramePr>
        <p:xfrm>
          <a:off x="4716017" y="2708918"/>
          <a:ext cx="3744415" cy="3240360"/>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8031">
                  <a:extLst>
                    <a:ext uri="{9D8B030D-6E8A-4147-A177-3AD203B41FA5}">
                      <a16:colId xmlns:a16="http://schemas.microsoft.com/office/drawing/2014/main" val="20001"/>
                    </a:ext>
                  </a:extLst>
                </a:gridCol>
              </a:tblGrid>
              <a:tr h="540060">
                <a:tc>
                  <a:txBody>
                    <a:bodyPr/>
                    <a:lstStyle/>
                    <a:p>
                      <a:pPr algn="l" fontAlgn="b"/>
                      <a:r>
                        <a:rPr lang="en-GB" sz="1750" b="1" u="none" strike="noStrike" noProof="0" dirty="0">
                          <a:solidFill>
                            <a:srgbClr val="FF0000"/>
                          </a:solidFill>
                          <a:effectLst/>
                        </a:rPr>
                        <a:t>Geography</a:t>
                      </a:r>
                      <a:endParaRPr lang="en-GB" sz="1750" b="1" i="0" u="none" strike="noStrike" noProof="0" dirty="0">
                        <a:solidFill>
                          <a:srgbClr val="FF0000"/>
                        </a:solidFill>
                        <a:effectLst/>
                        <a:latin typeface="Calibri"/>
                      </a:endParaRPr>
                    </a:p>
                  </a:txBody>
                  <a:tcPr marL="9525" marR="9525" marT="9525" marB="0" anchor="b"/>
                </a:tc>
                <a:tc>
                  <a:txBody>
                    <a:bodyPr/>
                    <a:lstStyle/>
                    <a:p>
                      <a:pPr algn="r" fontAlgn="b"/>
                      <a:r>
                        <a:rPr lang="nb-NO" sz="1750" b="1" u="none" strike="noStrike" dirty="0">
                          <a:solidFill>
                            <a:srgbClr val="FF0000"/>
                          </a:solidFill>
                          <a:effectLst/>
                        </a:rPr>
                        <a:t>23</a:t>
                      </a:r>
                      <a:endParaRPr lang="nb-NO" sz="175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0"/>
                  </a:ext>
                </a:extLst>
              </a:tr>
              <a:tr h="540060">
                <a:tc>
                  <a:txBody>
                    <a:bodyPr/>
                    <a:lstStyle/>
                    <a:p>
                      <a:pPr algn="l" fontAlgn="b"/>
                      <a:r>
                        <a:rPr lang="en-GB" sz="1750" u="none" strike="noStrike" noProof="0" dirty="0">
                          <a:effectLst/>
                        </a:rPr>
                        <a:t>Economics</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a:effectLst/>
                        </a:rPr>
                        <a:t>38</a:t>
                      </a:r>
                      <a:endParaRPr lang="nb-NO" sz="175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40060">
                <a:tc>
                  <a:txBody>
                    <a:bodyPr/>
                    <a:lstStyle/>
                    <a:p>
                      <a:pPr algn="l" fontAlgn="b"/>
                      <a:r>
                        <a:rPr lang="en-GB" sz="1750" u="none" strike="noStrike" noProof="0" dirty="0">
                          <a:effectLst/>
                        </a:rPr>
                        <a:t>Political science</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a:effectLst/>
                        </a:rPr>
                        <a:t>52</a:t>
                      </a:r>
                      <a:endParaRPr lang="nb-NO" sz="175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40060">
                <a:tc>
                  <a:txBody>
                    <a:bodyPr/>
                    <a:lstStyle/>
                    <a:p>
                      <a:pPr algn="l" fontAlgn="b"/>
                      <a:r>
                        <a:rPr lang="en-GB" sz="1750" b="1" u="none" strike="noStrike" noProof="0" dirty="0">
                          <a:solidFill>
                            <a:srgbClr val="FF0000"/>
                          </a:solidFill>
                          <a:effectLst/>
                        </a:rPr>
                        <a:t>Sociology</a:t>
                      </a:r>
                      <a:endParaRPr lang="en-GB" sz="1750" b="1" i="0" u="none" strike="noStrike" noProof="0" dirty="0">
                        <a:solidFill>
                          <a:srgbClr val="FF0000"/>
                        </a:solidFill>
                        <a:effectLst/>
                        <a:latin typeface="Calibri"/>
                      </a:endParaRPr>
                    </a:p>
                  </a:txBody>
                  <a:tcPr marL="9525" marR="9525" marT="9525" marB="0" anchor="b"/>
                </a:tc>
                <a:tc>
                  <a:txBody>
                    <a:bodyPr/>
                    <a:lstStyle/>
                    <a:p>
                      <a:pPr algn="r" fontAlgn="b"/>
                      <a:r>
                        <a:rPr lang="nb-NO" sz="1750" b="1" u="none" strike="noStrike" dirty="0">
                          <a:solidFill>
                            <a:srgbClr val="FF0000"/>
                          </a:solidFill>
                          <a:effectLst/>
                        </a:rPr>
                        <a:t>58</a:t>
                      </a:r>
                      <a:endParaRPr lang="nb-NO" sz="175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540060">
                <a:tc>
                  <a:txBody>
                    <a:bodyPr/>
                    <a:lstStyle/>
                    <a:p>
                      <a:pPr algn="l" fontAlgn="b"/>
                      <a:r>
                        <a:rPr lang="en-GB" sz="1750" u="none" strike="noStrike" noProof="0" dirty="0">
                          <a:effectLst/>
                        </a:rPr>
                        <a:t>Social anthropology</a:t>
                      </a:r>
                      <a:endParaRPr lang="en-GB" sz="1750" b="0" i="0" u="none" strike="noStrike" noProof="0" dirty="0">
                        <a:solidFill>
                          <a:srgbClr val="000000"/>
                        </a:solidFill>
                        <a:effectLst/>
                        <a:latin typeface="Calibri"/>
                      </a:endParaRPr>
                    </a:p>
                  </a:txBody>
                  <a:tcPr marL="9525" marR="9525" marT="9525" marB="0" anchor="b"/>
                </a:tc>
                <a:tc>
                  <a:txBody>
                    <a:bodyPr/>
                    <a:lstStyle/>
                    <a:p>
                      <a:pPr algn="r" fontAlgn="b"/>
                      <a:r>
                        <a:rPr lang="nb-NO" sz="1750" u="none" strike="noStrike" dirty="0">
                          <a:effectLst/>
                        </a:rPr>
                        <a:t>22</a:t>
                      </a:r>
                      <a:endParaRPr lang="nb-NO" sz="175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40060">
                <a:tc>
                  <a:txBody>
                    <a:bodyPr/>
                    <a:lstStyle/>
                    <a:p>
                      <a:pPr algn="l" fontAlgn="b"/>
                      <a:r>
                        <a:rPr lang="en-GB" sz="1750" b="1" u="none" strike="noStrike" noProof="0" dirty="0">
                          <a:solidFill>
                            <a:srgbClr val="FF0000"/>
                          </a:solidFill>
                          <a:effectLst/>
                        </a:rPr>
                        <a:t>Economic-administrative research</a:t>
                      </a:r>
                      <a:endParaRPr lang="en-GB" sz="1750" b="1" i="0" u="none" strike="noStrike" noProof="0" dirty="0">
                        <a:solidFill>
                          <a:srgbClr val="FF0000"/>
                        </a:solidFill>
                        <a:effectLst/>
                        <a:latin typeface="Calibri"/>
                      </a:endParaRPr>
                    </a:p>
                  </a:txBody>
                  <a:tcPr marL="9525" marR="9525" marT="9525" marB="0" anchor="b"/>
                </a:tc>
                <a:tc>
                  <a:txBody>
                    <a:bodyPr/>
                    <a:lstStyle/>
                    <a:p>
                      <a:pPr algn="r" fontAlgn="b"/>
                      <a:r>
                        <a:rPr lang="nb-NO" sz="1750" b="1" u="none" strike="noStrike" dirty="0">
                          <a:solidFill>
                            <a:srgbClr val="FF0000"/>
                          </a:solidFill>
                          <a:effectLst/>
                        </a:rPr>
                        <a:t>52</a:t>
                      </a:r>
                      <a:endParaRPr lang="nb-NO" sz="175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394032"/>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a:t>Case 1: </a:t>
            </a:r>
            <a:r>
              <a:rPr lang="en-US" sz="2400" b="0" dirty="0"/>
              <a:t>Disseminating knowledge about language on Norwegian national radio </a:t>
            </a:r>
            <a:endParaRPr lang="nb-NO" sz="2400" b="0" dirty="0"/>
          </a:p>
        </p:txBody>
      </p:sp>
      <p:sp>
        <p:nvSpPr>
          <p:cNvPr id="3" name="Plassholder for innhold 2"/>
          <p:cNvSpPr>
            <a:spLocks noGrp="1"/>
          </p:cNvSpPr>
          <p:nvPr>
            <p:ph sz="quarter" idx="13"/>
          </p:nvPr>
        </p:nvSpPr>
        <p:spPr/>
        <p:txBody>
          <a:bodyPr/>
          <a:lstStyle/>
          <a:p>
            <a:endParaRPr lang="en-US" dirty="0"/>
          </a:p>
          <a:p>
            <a:r>
              <a:rPr lang="en-US" sz="2000" dirty="0"/>
              <a:t>HUMEVAL Panel 2 Nordic Languages and Linguistics</a:t>
            </a:r>
          </a:p>
          <a:p>
            <a:r>
              <a:rPr lang="en-US" sz="2000" dirty="0"/>
              <a:t>Norwegian University of Science and Technology – Faculty of humanities</a:t>
            </a:r>
          </a:p>
          <a:p>
            <a:endParaRPr lang="en-US" sz="2000" dirty="0"/>
          </a:p>
          <a:p>
            <a:r>
              <a:rPr lang="en-US" sz="2000" b="1" dirty="0"/>
              <a:t>Claim: </a:t>
            </a:r>
            <a:r>
              <a:rPr lang="en-US" sz="2000" dirty="0"/>
              <a:t>Prof. Kristin </a:t>
            </a:r>
            <a:r>
              <a:rPr lang="en-US" sz="2000" dirty="0" err="1"/>
              <a:t>Melum</a:t>
            </a:r>
            <a:r>
              <a:rPr lang="en-US" sz="2000" dirty="0"/>
              <a:t> </a:t>
            </a:r>
            <a:r>
              <a:rPr lang="en-US" sz="2000" dirty="0" err="1"/>
              <a:t>Eide’s</a:t>
            </a:r>
            <a:r>
              <a:rPr lang="en-US" sz="2000" dirty="0"/>
              <a:t> presentation of her research on the national radio show “</a:t>
            </a:r>
            <a:r>
              <a:rPr lang="en-US" sz="2000" dirty="0" err="1"/>
              <a:t>Språkteigen</a:t>
            </a:r>
            <a:r>
              <a:rPr lang="en-US" sz="2000" dirty="0"/>
              <a:t>” has made people aware that some of the decisions made for the written norms in the Norwegian language are mostly accidental.</a:t>
            </a:r>
            <a:endParaRPr lang="nb-NO" sz="2000" dirty="0"/>
          </a:p>
        </p:txBody>
      </p:sp>
    </p:spTree>
    <p:extLst>
      <p:ext uri="{BB962C8B-B14F-4D97-AF65-F5344CB8AC3E}">
        <p14:creationId xmlns:p14="http://schemas.microsoft.com/office/powerpoint/2010/main" val="1547711989"/>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700" dirty="0"/>
              <a:t>Case 2: </a:t>
            </a:r>
            <a:r>
              <a:rPr lang="en-US" sz="2700" b="0" dirty="0"/>
              <a:t>Hardanger and Hardangervidda: National park and interdisciplinary research laboratory </a:t>
            </a:r>
            <a:r>
              <a:rPr lang="en-US" b="0" dirty="0"/>
              <a:t>	</a:t>
            </a:r>
            <a:br>
              <a:rPr lang="en-US" b="0" dirty="0"/>
            </a:br>
            <a:endParaRPr lang="nb-NO" dirty="0"/>
          </a:p>
        </p:txBody>
      </p:sp>
      <p:sp>
        <p:nvSpPr>
          <p:cNvPr id="3" name="Plassholder for innhold 2"/>
          <p:cNvSpPr>
            <a:spLocks noGrp="1"/>
          </p:cNvSpPr>
          <p:nvPr>
            <p:ph sz="quarter" idx="13"/>
          </p:nvPr>
        </p:nvSpPr>
        <p:spPr/>
        <p:txBody>
          <a:bodyPr>
            <a:normAutofit/>
          </a:bodyPr>
          <a:lstStyle/>
          <a:p>
            <a:endParaRPr lang="nb-NO" dirty="0"/>
          </a:p>
          <a:p>
            <a:r>
              <a:rPr lang="nb-NO" sz="2000" dirty="0"/>
              <a:t>HUMEVAL Panel 5 </a:t>
            </a:r>
            <a:r>
              <a:rPr lang="nb-NO" sz="2000" dirty="0" err="1"/>
              <a:t>Archeology</a:t>
            </a:r>
            <a:r>
              <a:rPr lang="nb-NO" sz="2000" dirty="0"/>
              <a:t>, </a:t>
            </a:r>
            <a:r>
              <a:rPr lang="nb-NO" sz="2000" dirty="0" err="1"/>
              <a:t>History</a:t>
            </a:r>
            <a:r>
              <a:rPr lang="nb-NO" sz="2000" dirty="0"/>
              <a:t> and Cultural studies</a:t>
            </a:r>
          </a:p>
          <a:p>
            <a:r>
              <a:rPr lang="nb-NO" sz="2000" dirty="0" err="1"/>
              <a:t>University</a:t>
            </a:r>
            <a:r>
              <a:rPr lang="nb-NO" sz="2000" dirty="0"/>
              <a:t> Museum </a:t>
            </a:r>
            <a:r>
              <a:rPr lang="nb-NO" sz="2000" dirty="0" err="1"/>
              <a:t>of</a:t>
            </a:r>
            <a:r>
              <a:rPr lang="nb-NO" sz="2000" dirty="0"/>
              <a:t> Bergen</a:t>
            </a:r>
          </a:p>
          <a:p>
            <a:endParaRPr lang="nb-NO" sz="2000" dirty="0"/>
          </a:p>
          <a:p>
            <a:r>
              <a:rPr lang="en-US" sz="2000" b="1" dirty="0"/>
              <a:t>Claim: </a:t>
            </a:r>
            <a:r>
              <a:rPr lang="en-US" sz="2000" dirty="0"/>
              <a:t>The museum’s </a:t>
            </a:r>
            <a:br>
              <a:rPr lang="en-US" sz="2000" dirty="0"/>
            </a:br>
            <a:r>
              <a:rPr lang="en-US" sz="2000" dirty="0"/>
              <a:t>interdisciplinary research </a:t>
            </a:r>
            <a:br>
              <a:rPr lang="en-US" sz="2000" dirty="0"/>
            </a:br>
            <a:r>
              <a:rPr lang="en-US" sz="2000" dirty="0"/>
              <a:t>on Hardanger has had impact </a:t>
            </a:r>
            <a:br>
              <a:rPr lang="en-US" sz="2000" dirty="0"/>
            </a:br>
            <a:r>
              <a:rPr lang="en-US" sz="2000" dirty="0"/>
              <a:t>on identity and management </a:t>
            </a:r>
            <a:br>
              <a:rPr lang="en-US" sz="2000" dirty="0"/>
            </a:br>
            <a:r>
              <a:rPr lang="en-US" sz="2000" dirty="0"/>
              <a:t>in Hardanger and beyond</a:t>
            </a:r>
            <a:endParaRPr lang="nb-NO" sz="2000" dirty="0"/>
          </a:p>
          <a:p>
            <a:endParaRPr lang="nb-NO" dirty="0"/>
          </a:p>
        </p:txBody>
      </p:sp>
      <p:pic>
        <p:nvPicPr>
          <p:cNvPr id="16" name="Plassholder for innhold 1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076056" y="3212976"/>
            <a:ext cx="3657600" cy="288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181522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a:t>Case 3: </a:t>
            </a:r>
            <a:r>
              <a:rPr lang="nb-NO" sz="2400" b="0" dirty="0"/>
              <a:t>Security and the media </a:t>
            </a:r>
            <a:r>
              <a:rPr lang="nb-NO" b="0" dirty="0"/>
              <a:t>	</a:t>
            </a:r>
            <a:br>
              <a:rPr lang="nb-NO" b="0" dirty="0"/>
            </a:br>
            <a:endParaRPr lang="nb-NO" dirty="0"/>
          </a:p>
        </p:txBody>
      </p:sp>
      <p:sp>
        <p:nvSpPr>
          <p:cNvPr id="3" name="Plassholder for innhold 2"/>
          <p:cNvSpPr>
            <a:spLocks noGrp="1"/>
          </p:cNvSpPr>
          <p:nvPr>
            <p:ph sz="quarter" idx="13"/>
          </p:nvPr>
        </p:nvSpPr>
        <p:spPr/>
        <p:txBody>
          <a:bodyPr>
            <a:normAutofit/>
          </a:bodyPr>
          <a:lstStyle/>
          <a:p>
            <a:r>
              <a:rPr lang="nb-NO" sz="2000" dirty="0"/>
              <a:t>HUMEVAL panel 8 Media Studies</a:t>
            </a:r>
          </a:p>
          <a:p>
            <a:r>
              <a:rPr lang="nb-NO" sz="2000" dirty="0" err="1"/>
              <a:t>University</a:t>
            </a:r>
            <a:r>
              <a:rPr lang="nb-NO" sz="2000" dirty="0"/>
              <a:t> </a:t>
            </a:r>
            <a:r>
              <a:rPr lang="nb-NO" sz="2000" dirty="0" err="1"/>
              <a:t>of</a:t>
            </a:r>
            <a:r>
              <a:rPr lang="nb-NO" sz="2000" dirty="0"/>
              <a:t> Oslo - </a:t>
            </a:r>
            <a:r>
              <a:rPr lang="nb-NO" sz="2000" dirty="0" err="1"/>
              <a:t>Faculty</a:t>
            </a:r>
            <a:r>
              <a:rPr lang="nb-NO" sz="2000" dirty="0"/>
              <a:t> </a:t>
            </a:r>
            <a:r>
              <a:rPr lang="nb-NO" sz="2000" dirty="0" err="1"/>
              <a:t>of</a:t>
            </a:r>
            <a:r>
              <a:rPr lang="nb-NO" sz="2000" dirty="0"/>
              <a:t> </a:t>
            </a:r>
            <a:r>
              <a:rPr lang="nb-NO" sz="2000" dirty="0" err="1"/>
              <a:t>Humanities</a:t>
            </a:r>
            <a:endParaRPr lang="nb-NO" sz="2000" dirty="0"/>
          </a:p>
          <a:p>
            <a:endParaRPr lang="nb-NO" sz="2000" dirty="0"/>
          </a:p>
          <a:p>
            <a:r>
              <a:rPr lang="nb-NO" sz="2000" b="1" dirty="0" err="1"/>
              <a:t>Claim</a:t>
            </a:r>
            <a:r>
              <a:rPr lang="nb-NO" sz="2000" b="1" dirty="0"/>
              <a:t>: </a:t>
            </a:r>
            <a:r>
              <a:rPr lang="nb-NO" sz="2000" dirty="0"/>
              <a:t>Prof. </a:t>
            </a:r>
            <a:r>
              <a:rPr lang="en-US" sz="2000" dirty="0"/>
              <a:t>Christina Archetti's research has played a significant role in the growing awareness on the role of media developing (and limiting) terrorism and extremism.</a:t>
            </a:r>
            <a:endParaRPr lang="nb-NO" sz="2000" b="1" dirty="0"/>
          </a:p>
          <a:p>
            <a:endParaRPr lang="nb-NO" sz="2000" dirty="0"/>
          </a:p>
        </p:txBody>
      </p:sp>
    </p:spTree>
    <p:extLst>
      <p:ext uri="{BB962C8B-B14F-4D97-AF65-F5344CB8AC3E}">
        <p14:creationId xmlns:p14="http://schemas.microsoft.com/office/powerpoint/2010/main" val="1803836141"/>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a:t>Case 4: </a:t>
            </a:r>
            <a:r>
              <a:rPr lang="nb-NO" sz="2400" b="0" dirty="0" err="1"/>
              <a:t>SolarX</a:t>
            </a:r>
            <a:r>
              <a:rPr lang="nb-NO" sz="2400" b="0" dirty="0"/>
              <a:t> 	</a:t>
            </a:r>
            <a:br>
              <a:rPr lang="nb-NO" sz="2400" b="0" dirty="0"/>
            </a:br>
            <a:endParaRPr lang="nb-NO" sz="2400" dirty="0"/>
          </a:p>
        </p:txBody>
      </p:sp>
      <p:sp>
        <p:nvSpPr>
          <p:cNvPr id="3" name="Plassholder for innhold 2"/>
          <p:cNvSpPr>
            <a:spLocks noGrp="1"/>
          </p:cNvSpPr>
          <p:nvPr>
            <p:ph sz="quarter" idx="13"/>
          </p:nvPr>
        </p:nvSpPr>
        <p:spPr/>
        <p:txBody>
          <a:bodyPr>
            <a:normAutofit/>
          </a:bodyPr>
          <a:lstStyle/>
          <a:p>
            <a:r>
              <a:rPr lang="en-GB" sz="2000" dirty="0"/>
              <a:t>SAMEVAL Panel 1 Geography</a:t>
            </a:r>
          </a:p>
          <a:p>
            <a:r>
              <a:rPr lang="en-GB" sz="2000" dirty="0"/>
              <a:t>University of Oslo – Faculty of Social Sciences</a:t>
            </a:r>
          </a:p>
          <a:p>
            <a:endParaRPr lang="en-GB" sz="2000" dirty="0"/>
          </a:p>
          <a:p>
            <a:r>
              <a:rPr lang="en-GB" sz="2000" b="1" dirty="0"/>
              <a:t>Claim: </a:t>
            </a:r>
            <a:r>
              <a:rPr lang="en-US" sz="2000" dirty="0"/>
              <a:t>The research projects Solar Transitions and Solar </a:t>
            </a:r>
            <a:r>
              <a:rPr lang="en-US" sz="2000" dirty="0" err="1"/>
              <a:t>xChange</a:t>
            </a:r>
            <a:r>
              <a:rPr lang="en-US" sz="2000" dirty="0"/>
              <a:t> have led to impact on the energy sector in Kenya through inspiring new activities incorporating the use of Solar PV technology and led to experimentation and learning on decentralized solar power supply for different groups</a:t>
            </a:r>
            <a:endParaRPr lang="en-GB" sz="2000" dirty="0"/>
          </a:p>
        </p:txBody>
      </p:sp>
    </p:spTree>
    <p:extLst>
      <p:ext uri="{BB962C8B-B14F-4D97-AF65-F5344CB8AC3E}">
        <p14:creationId xmlns:p14="http://schemas.microsoft.com/office/powerpoint/2010/main" val="1650755103"/>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a:t>Case 5: </a:t>
            </a:r>
            <a:r>
              <a:rPr lang="nb-NO" sz="2400" b="0" dirty="0"/>
              <a:t>Human Trafficking 	</a:t>
            </a:r>
            <a:br>
              <a:rPr lang="nb-NO" sz="2400" b="0" dirty="0"/>
            </a:br>
            <a:r>
              <a:rPr lang="nb-NO" sz="2400" dirty="0"/>
              <a:t> </a:t>
            </a:r>
          </a:p>
        </p:txBody>
      </p:sp>
      <p:sp>
        <p:nvSpPr>
          <p:cNvPr id="3" name="Plassholder for innhold 2"/>
          <p:cNvSpPr>
            <a:spLocks noGrp="1"/>
          </p:cNvSpPr>
          <p:nvPr>
            <p:ph sz="quarter" idx="13"/>
          </p:nvPr>
        </p:nvSpPr>
        <p:spPr/>
        <p:txBody>
          <a:bodyPr/>
          <a:lstStyle/>
          <a:p>
            <a:r>
              <a:rPr lang="en-GB" sz="2000" dirty="0"/>
              <a:t>SAMEVAL Panel 4 Sociology</a:t>
            </a:r>
          </a:p>
          <a:p>
            <a:r>
              <a:rPr lang="nb-NO" sz="2000" dirty="0" err="1"/>
              <a:t>Fafo</a:t>
            </a:r>
            <a:r>
              <a:rPr lang="nb-NO" sz="2000" dirty="0"/>
              <a:t> Research Foundation</a:t>
            </a:r>
          </a:p>
          <a:p>
            <a:endParaRPr lang="en-GB" sz="2000" dirty="0"/>
          </a:p>
          <a:p>
            <a:r>
              <a:rPr lang="en-GB" sz="2000" b="1" dirty="0"/>
              <a:t>Claim: </a:t>
            </a:r>
            <a:r>
              <a:rPr lang="en-GB" sz="2000" dirty="0" err="1"/>
              <a:t>Fafo’s</a:t>
            </a:r>
            <a:r>
              <a:rPr lang="en-GB" sz="2000" dirty="0"/>
              <a:t> research on </a:t>
            </a:r>
            <a:r>
              <a:rPr lang="en-US" sz="2000" dirty="0"/>
              <a:t>human trafficking has had an  impact on how police and other institutions work to identify victims of trafficking.</a:t>
            </a:r>
            <a:endParaRPr lang="en-GB" sz="2000" b="1" dirty="0"/>
          </a:p>
          <a:p>
            <a:endParaRPr lang="nb-NO" dirty="0"/>
          </a:p>
        </p:txBody>
      </p:sp>
    </p:spTree>
    <p:extLst>
      <p:ext uri="{BB962C8B-B14F-4D97-AF65-F5344CB8AC3E}">
        <p14:creationId xmlns:p14="http://schemas.microsoft.com/office/powerpoint/2010/main" val="267872117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a:t>Case 6: </a:t>
            </a:r>
            <a:r>
              <a:rPr lang="nb-NO" sz="2400" b="0" dirty="0"/>
              <a:t>Evaluation </a:t>
            </a:r>
            <a:r>
              <a:rPr lang="nb-NO" sz="2400" b="0" dirty="0" err="1"/>
              <a:t>of</a:t>
            </a:r>
            <a:r>
              <a:rPr lang="nb-NO" sz="2400" b="0" dirty="0"/>
              <a:t> speed </a:t>
            </a:r>
            <a:r>
              <a:rPr lang="nb-NO" sz="2400" b="0" dirty="0" err="1"/>
              <a:t>cameras</a:t>
            </a:r>
            <a:endParaRPr lang="nb-NO" sz="2400" dirty="0"/>
          </a:p>
        </p:txBody>
      </p:sp>
      <p:sp>
        <p:nvSpPr>
          <p:cNvPr id="3" name="Plassholder for innhold 2"/>
          <p:cNvSpPr>
            <a:spLocks noGrp="1"/>
          </p:cNvSpPr>
          <p:nvPr>
            <p:ph sz="half" idx="1"/>
          </p:nvPr>
        </p:nvSpPr>
        <p:spPr>
          <a:xfrm>
            <a:off x="503238" y="1772816"/>
            <a:ext cx="8389242" cy="4824833"/>
          </a:xfrm>
        </p:spPr>
        <p:txBody>
          <a:bodyPr>
            <a:normAutofit/>
          </a:bodyPr>
          <a:lstStyle/>
          <a:p>
            <a:r>
              <a:rPr lang="en-GB" sz="1900" dirty="0"/>
              <a:t>SAMEVAL Panel 4 Sociology and Panel 6 Economic-</a:t>
            </a:r>
            <a:r>
              <a:rPr lang="en-GB" sz="1900" dirty="0" err="1"/>
              <a:t>adm.</a:t>
            </a:r>
            <a:r>
              <a:rPr lang="en-GB" sz="1900" dirty="0"/>
              <a:t> research</a:t>
            </a:r>
          </a:p>
          <a:p>
            <a:r>
              <a:rPr lang="en-GB" sz="1950" dirty="0"/>
              <a:t>Institute of Transport Economics</a:t>
            </a:r>
          </a:p>
          <a:p>
            <a:endParaRPr lang="en-GB" sz="1900" dirty="0"/>
          </a:p>
          <a:p>
            <a:r>
              <a:rPr lang="en-GB" sz="2000" b="1" dirty="0"/>
              <a:t>Claim: </a:t>
            </a:r>
            <a:r>
              <a:rPr lang="en-US" sz="2000" dirty="0"/>
              <a:t> Research leader </a:t>
            </a:r>
            <a:br>
              <a:rPr lang="en-US" sz="2000" dirty="0"/>
            </a:br>
            <a:r>
              <a:rPr lang="en-US" sz="2000" dirty="0"/>
              <a:t>Elena </a:t>
            </a:r>
            <a:r>
              <a:rPr lang="en-US" sz="2000" dirty="0" err="1"/>
              <a:t>Høye’s</a:t>
            </a:r>
            <a:r>
              <a:rPr lang="en-US" sz="2000" dirty="0"/>
              <a:t> study on </a:t>
            </a:r>
            <a:br>
              <a:rPr lang="en-US" sz="2000" dirty="0"/>
            </a:br>
            <a:r>
              <a:rPr lang="en-US" sz="2000" dirty="0"/>
              <a:t>section speed cameras </a:t>
            </a:r>
            <a:br>
              <a:rPr lang="en-US" sz="2000" dirty="0"/>
            </a:br>
            <a:r>
              <a:rPr lang="en-US" sz="2000" dirty="0"/>
              <a:t>had a crucial impact on the </a:t>
            </a:r>
            <a:br>
              <a:rPr lang="en-US" sz="2000" dirty="0"/>
            </a:br>
            <a:r>
              <a:rPr lang="en-US" sz="2000" dirty="0"/>
              <a:t>public debate as well as the </a:t>
            </a:r>
            <a:br>
              <a:rPr lang="en-US" sz="2000" dirty="0"/>
            </a:br>
            <a:r>
              <a:rPr lang="en-US" sz="2000" dirty="0"/>
              <a:t>political decision of continued </a:t>
            </a:r>
            <a:br>
              <a:rPr lang="en-US" sz="2000" dirty="0"/>
            </a:br>
            <a:r>
              <a:rPr lang="en-US" sz="2000" dirty="0"/>
              <a:t>installation of section control </a:t>
            </a:r>
            <a:br>
              <a:rPr lang="en-US" sz="2000" dirty="0"/>
            </a:br>
            <a:r>
              <a:rPr lang="en-US" sz="2000" dirty="0"/>
              <a:t>which can save substantial </a:t>
            </a:r>
            <a:br>
              <a:rPr lang="en-US" sz="2000" dirty="0"/>
            </a:br>
            <a:r>
              <a:rPr lang="en-US" sz="2000" dirty="0"/>
              <a:t>numbers of lives.</a:t>
            </a:r>
            <a:endParaRPr lang="en-GB" sz="2000" b="1" dirty="0"/>
          </a:p>
          <a:p>
            <a:endParaRPr lang="en-GB" sz="1900" dirty="0"/>
          </a:p>
          <a:p>
            <a:endParaRPr lang="en-GB" sz="1900" dirty="0"/>
          </a:p>
        </p:txBody>
      </p:sp>
      <p:pic>
        <p:nvPicPr>
          <p:cNvPr id="5" name="Plassholder for innhold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8475"/>
          <a:stretch/>
        </p:blipFill>
        <p:spPr>
          <a:xfrm>
            <a:off x="5004048" y="2924944"/>
            <a:ext cx="3818384" cy="288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4472598"/>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400" dirty="0"/>
              <a:t>Variation between the 6 cases </a:t>
            </a:r>
          </a:p>
        </p:txBody>
      </p:sp>
      <p:sp>
        <p:nvSpPr>
          <p:cNvPr id="3" name="Plassholder for innhold 2"/>
          <p:cNvSpPr>
            <a:spLocks noGrp="1"/>
          </p:cNvSpPr>
          <p:nvPr>
            <p:ph sz="quarter" idx="13"/>
          </p:nvPr>
        </p:nvSpPr>
        <p:spPr/>
        <p:txBody>
          <a:bodyPr>
            <a:noAutofit/>
          </a:bodyPr>
          <a:lstStyle/>
          <a:p>
            <a:r>
              <a:rPr lang="en-US" sz="2000" dirty="0"/>
              <a:t>the </a:t>
            </a:r>
            <a:r>
              <a:rPr lang="en-US" sz="2000" b="1" dirty="0"/>
              <a:t>research</a:t>
            </a:r>
            <a:r>
              <a:rPr lang="en-US" sz="2000" dirty="0"/>
              <a:t> underpinning the impact has either been</a:t>
            </a:r>
          </a:p>
          <a:p>
            <a:pPr lvl="1"/>
            <a:r>
              <a:rPr lang="en-US" sz="1600" dirty="0"/>
              <a:t>carried out by an individual researcher or a group</a:t>
            </a:r>
          </a:p>
          <a:p>
            <a:pPr lvl="1"/>
            <a:r>
              <a:rPr lang="en-US" sz="1600" dirty="0"/>
              <a:t>part of a long research tradition, a research project, one scholar’s research interest or commissioned research</a:t>
            </a:r>
          </a:p>
          <a:p>
            <a:pPr marL="457200" lvl="1" indent="0">
              <a:buNone/>
            </a:pPr>
            <a:endParaRPr lang="en-US" sz="1600" dirty="0"/>
          </a:p>
          <a:p>
            <a:pPr lvl="0"/>
            <a:r>
              <a:rPr lang="en-US" sz="2000" dirty="0"/>
              <a:t>the </a:t>
            </a:r>
            <a:r>
              <a:rPr lang="en-US" sz="2000" b="1" dirty="0"/>
              <a:t>path</a:t>
            </a:r>
            <a:r>
              <a:rPr lang="en-US" sz="2000" dirty="0"/>
              <a:t> </a:t>
            </a:r>
            <a:r>
              <a:rPr lang="en-US" sz="2000" b="1" dirty="0"/>
              <a:t>from research to </a:t>
            </a:r>
            <a:r>
              <a:rPr lang="en-US" sz="2000" dirty="0"/>
              <a:t>reported </a:t>
            </a:r>
            <a:r>
              <a:rPr lang="en-US" sz="2000" b="1" dirty="0"/>
              <a:t>impact </a:t>
            </a:r>
            <a:r>
              <a:rPr lang="en-US" sz="2000" dirty="0"/>
              <a:t>has gone through different channels: Research dissemination, policy advising and/or professional training</a:t>
            </a:r>
          </a:p>
          <a:p>
            <a:pPr lvl="0"/>
            <a:endParaRPr lang="en-US" sz="2000" dirty="0"/>
          </a:p>
          <a:p>
            <a:pPr lvl="0"/>
            <a:r>
              <a:rPr lang="en-US" sz="2000" dirty="0"/>
              <a:t>the documented </a:t>
            </a:r>
            <a:r>
              <a:rPr lang="en-US" sz="2000" b="1" dirty="0"/>
              <a:t>impact</a:t>
            </a:r>
            <a:r>
              <a:rPr lang="en-US" sz="2000" dirty="0"/>
              <a:t> may either be an </a:t>
            </a:r>
            <a:r>
              <a:rPr lang="en-US" sz="2000" b="1" dirty="0"/>
              <a:t>intended outcome </a:t>
            </a:r>
            <a:r>
              <a:rPr lang="en-US" sz="2000" dirty="0"/>
              <a:t>of the research or an </a:t>
            </a:r>
            <a:r>
              <a:rPr lang="en-US" sz="2000" b="1" dirty="0"/>
              <a:t>unintended result </a:t>
            </a:r>
            <a:r>
              <a:rPr lang="en-US" sz="2000" dirty="0"/>
              <a:t>of interaction between researchers and users</a:t>
            </a:r>
            <a:endParaRPr lang="en-US" sz="1750" dirty="0"/>
          </a:p>
        </p:txBody>
      </p:sp>
    </p:spTree>
    <p:extLst>
      <p:ext uri="{BB962C8B-B14F-4D97-AF65-F5344CB8AC3E}">
        <p14:creationId xmlns:p14="http://schemas.microsoft.com/office/powerpoint/2010/main" val="50278610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400" dirty="0"/>
              <a:t>Group work – questions for discussion</a:t>
            </a:r>
          </a:p>
        </p:txBody>
      </p:sp>
      <p:sp>
        <p:nvSpPr>
          <p:cNvPr id="3" name="Plassholder for innhold 2"/>
          <p:cNvSpPr>
            <a:spLocks noGrp="1"/>
          </p:cNvSpPr>
          <p:nvPr>
            <p:ph sz="quarter" idx="13"/>
          </p:nvPr>
        </p:nvSpPr>
        <p:spPr/>
        <p:txBody>
          <a:bodyPr/>
          <a:lstStyle/>
          <a:p>
            <a:r>
              <a:rPr lang="en-GB" dirty="0"/>
              <a:t>Which aspects of the impact definition are reflected in the two cases?</a:t>
            </a:r>
          </a:p>
          <a:p>
            <a:endParaRPr lang="nb-NO" dirty="0"/>
          </a:p>
          <a:p>
            <a:r>
              <a:rPr lang="en-GB" dirty="0"/>
              <a:t>How well is the path from research to reported </a:t>
            </a:r>
            <a:r>
              <a:rPr lang="en-US" dirty="0"/>
              <a:t>impact described in the two cases?</a:t>
            </a:r>
          </a:p>
          <a:p>
            <a:endParaRPr lang="en-US" dirty="0"/>
          </a:p>
          <a:p>
            <a:r>
              <a:rPr lang="en-US" dirty="0"/>
              <a:t>What are the merits and limitations of the impact case method?</a:t>
            </a:r>
            <a:endParaRPr lang="nb-NO" dirty="0"/>
          </a:p>
        </p:txBody>
      </p:sp>
    </p:spTree>
    <p:extLst>
      <p:ext uri="{BB962C8B-B14F-4D97-AF65-F5344CB8AC3E}">
        <p14:creationId xmlns:p14="http://schemas.microsoft.com/office/powerpoint/2010/main" val="693306261"/>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Presentations</a:t>
            </a:r>
          </a:p>
        </p:txBody>
      </p:sp>
      <p:sp>
        <p:nvSpPr>
          <p:cNvPr id="3" name="Plassholder for innhold 2"/>
          <p:cNvSpPr>
            <a:spLocks noGrp="1"/>
          </p:cNvSpPr>
          <p:nvPr>
            <p:ph sz="quarter" idx="13"/>
          </p:nvPr>
        </p:nvSpPr>
        <p:spPr/>
        <p:txBody>
          <a:bodyPr/>
          <a:lstStyle/>
          <a:p>
            <a:pPr marL="457200" indent="-457200">
              <a:buFont typeface="+mj-lt"/>
              <a:buAutoNum type="arabicPeriod"/>
            </a:pPr>
            <a:endParaRPr lang="nb-NO" dirty="0"/>
          </a:p>
          <a:p>
            <a:pPr marL="457200" indent="-457200">
              <a:buFont typeface="+mj-lt"/>
              <a:buAutoNum type="arabicPeriod"/>
            </a:pPr>
            <a:endParaRPr lang="nb-NO" dirty="0"/>
          </a:p>
          <a:p>
            <a:pPr marL="457200" indent="-457200">
              <a:buFont typeface="+mj-lt"/>
              <a:buAutoNum type="arabicPeriod"/>
            </a:pPr>
            <a:r>
              <a:rPr lang="nb-NO" dirty="0"/>
              <a:t>Policy </a:t>
            </a:r>
            <a:r>
              <a:rPr lang="nb-NO" dirty="0" err="1"/>
              <a:t>context</a:t>
            </a:r>
            <a:endParaRPr lang="nb-NO" dirty="0"/>
          </a:p>
          <a:p>
            <a:pPr marL="457200" indent="-457200">
              <a:buFont typeface="+mj-lt"/>
              <a:buAutoNum type="arabicPeriod"/>
            </a:pPr>
            <a:r>
              <a:rPr lang="nb-NO" dirty="0" err="1"/>
              <a:t>Societal</a:t>
            </a:r>
            <a:r>
              <a:rPr lang="nb-NO" dirty="0"/>
              <a:t> impact in </a:t>
            </a:r>
            <a:r>
              <a:rPr lang="nb-NO" dirty="0" err="1"/>
              <a:t>research</a:t>
            </a:r>
            <a:r>
              <a:rPr lang="nb-NO" dirty="0"/>
              <a:t> </a:t>
            </a:r>
            <a:r>
              <a:rPr lang="nb-NO" dirty="0" err="1"/>
              <a:t>evaluation</a:t>
            </a:r>
            <a:r>
              <a:rPr lang="nb-NO" dirty="0"/>
              <a:t> at RCN</a:t>
            </a:r>
          </a:p>
          <a:p>
            <a:pPr marL="457200" indent="-457200">
              <a:buFont typeface="+mj-lt"/>
              <a:buAutoNum type="arabicPeriod"/>
            </a:pPr>
            <a:r>
              <a:rPr lang="nb-NO" dirty="0" err="1"/>
              <a:t>Impact</a:t>
            </a:r>
            <a:r>
              <a:rPr lang="nb-NO" dirty="0"/>
              <a:t> cases - Group </a:t>
            </a:r>
            <a:r>
              <a:rPr lang="nb-NO" dirty="0" err="1"/>
              <a:t>work</a:t>
            </a:r>
            <a:r>
              <a:rPr lang="nb-NO" dirty="0"/>
              <a:t> (Silje)</a:t>
            </a:r>
          </a:p>
          <a:p>
            <a:pPr marL="457200" indent="-457200">
              <a:buFont typeface="+mj-lt"/>
              <a:buAutoNum type="arabicPeriod"/>
            </a:pPr>
            <a:endParaRPr lang="nb-NO" dirty="0"/>
          </a:p>
        </p:txBody>
      </p:sp>
    </p:spTree>
    <p:extLst>
      <p:ext uri="{BB962C8B-B14F-4D97-AF65-F5344CB8AC3E}">
        <p14:creationId xmlns:p14="http://schemas.microsoft.com/office/powerpoint/2010/main" val="3519788264"/>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9793F5-4D06-4113-9D5D-1A2C0F0DCC22}"/>
              </a:ext>
            </a:extLst>
          </p:cNvPr>
          <p:cNvSpPr>
            <a:spLocks noGrp="1"/>
          </p:cNvSpPr>
          <p:nvPr>
            <p:ph type="title"/>
          </p:nvPr>
        </p:nvSpPr>
        <p:spPr/>
        <p:txBody>
          <a:bodyPr/>
          <a:lstStyle/>
          <a:p>
            <a:r>
              <a:rPr lang="nb-NO" dirty="0"/>
              <a:t>Group </a:t>
            </a:r>
            <a:r>
              <a:rPr lang="nb-NO" dirty="0" err="1"/>
              <a:t>work</a:t>
            </a:r>
            <a:r>
              <a:rPr lang="nb-NO" dirty="0"/>
              <a:t> - scores</a:t>
            </a:r>
          </a:p>
        </p:txBody>
      </p:sp>
      <p:sp>
        <p:nvSpPr>
          <p:cNvPr id="3" name="Plassholder for innhold 2">
            <a:extLst>
              <a:ext uri="{FF2B5EF4-FFF2-40B4-BE49-F238E27FC236}">
                <a16:creationId xmlns:a16="http://schemas.microsoft.com/office/drawing/2014/main" id="{11885BD8-19DB-4406-B920-711662F94093}"/>
              </a:ext>
            </a:extLst>
          </p:cNvPr>
          <p:cNvSpPr>
            <a:spLocks noGrp="1"/>
          </p:cNvSpPr>
          <p:nvPr>
            <p:ph sz="quarter" idx="13"/>
          </p:nvPr>
        </p:nvSpPr>
        <p:spPr/>
        <p:txBody>
          <a:bodyPr/>
          <a:lstStyle/>
          <a:p>
            <a:pPr marL="0" indent="0">
              <a:buNone/>
            </a:pPr>
            <a:r>
              <a:rPr lang="en-US" dirty="0"/>
              <a:t>How would you score the impact cases?</a:t>
            </a:r>
          </a:p>
          <a:p>
            <a:pPr marL="0" indent="0">
              <a:buNone/>
            </a:pPr>
            <a:endParaRPr lang="en-US" dirty="0"/>
          </a:p>
          <a:p>
            <a:r>
              <a:rPr lang="en-US" dirty="0"/>
              <a:t>A: Excellent 	Demonstrated large impacts in 				terms of reach and significance. </a:t>
            </a:r>
          </a:p>
          <a:p>
            <a:endParaRPr lang="en-US" dirty="0"/>
          </a:p>
          <a:p>
            <a:r>
              <a:rPr lang="en-US" dirty="0"/>
              <a:t>B: Good 		Demonstrated considerable impacts 			in terms of reach and significance. </a:t>
            </a:r>
          </a:p>
          <a:p>
            <a:endParaRPr lang="en-US" dirty="0"/>
          </a:p>
          <a:p>
            <a:r>
              <a:rPr lang="en-US" dirty="0"/>
              <a:t>C: Fair 		Demonstrated modest impacts in 				terms of reach and significance. </a:t>
            </a:r>
            <a:endParaRPr lang="nb-NO" dirty="0"/>
          </a:p>
        </p:txBody>
      </p:sp>
    </p:spTree>
    <p:extLst>
      <p:ext uri="{BB962C8B-B14F-4D97-AF65-F5344CB8AC3E}">
        <p14:creationId xmlns:p14="http://schemas.microsoft.com/office/powerpoint/2010/main" val="1205528384"/>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222567-BC43-4685-9C31-1922E07C4B65}"/>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13F81B2-5135-45A2-B000-52BCEFCF30B5}"/>
              </a:ext>
            </a:extLst>
          </p:cNvPr>
          <p:cNvSpPr>
            <a:spLocks noGrp="1"/>
          </p:cNvSpPr>
          <p:nvPr>
            <p:ph sz="quarter" idx="13"/>
          </p:nvPr>
        </p:nvSpPr>
        <p:spPr/>
        <p:txBody>
          <a:bodyPr/>
          <a:lstStyle/>
          <a:p>
            <a:endParaRPr lang="nb-NO" dirty="0"/>
          </a:p>
          <a:p>
            <a:r>
              <a:rPr lang="en-US" dirty="0"/>
              <a:t>Reach: The extent and/or diversity of the organisations, communities and/or individuals who have benefited from the impact</a:t>
            </a:r>
            <a:r>
              <a:rPr lang="en-US"/>
              <a:t>. </a:t>
            </a:r>
          </a:p>
          <a:p>
            <a:pPr marL="0" indent="0">
              <a:buNone/>
            </a:pPr>
            <a:endParaRPr lang="en-US" dirty="0"/>
          </a:p>
          <a:p>
            <a:r>
              <a:rPr lang="en-US" dirty="0"/>
              <a:t>Significance: The degree to which the impact enriched, influenced, informed or changed the policies, practices, understanding or awareness of organisations, communities or individuals. </a:t>
            </a:r>
          </a:p>
          <a:p>
            <a:endParaRPr lang="nb-NO" dirty="0"/>
          </a:p>
        </p:txBody>
      </p:sp>
    </p:spTree>
    <p:extLst>
      <p:ext uri="{BB962C8B-B14F-4D97-AF65-F5344CB8AC3E}">
        <p14:creationId xmlns:p14="http://schemas.microsoft.com/office/powerpoint/2010/main" val="706459766"/>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061FE0-F33F-400C-B2FC-F389ED91B1DD}"/>
              </a:ext>
            </a:extLst>
          </p:cNvPr>
          <p:cNvSpPr>
            <a:spLocks noGrp="1"/>
          </p:cNvSpPr>
          <p:nvPr>
            <p:ph type="title"/>
          </p:nvPr>
        </p:nvSpPr>
        <p:spPr/>
        <p:txBody>
          <a:bodyPr/>
          <a:lstStyle/>
          <a:p>
            <a:r>
              <a:rPr lang="nb-NO" dirty="0"/>
              <a:t>Group </a:t>
            </a:r>
            <a:r>
              <a:rPr lang="en-GB" dirty="0"/>
              <a:t>assignment</a:t>
            </a:r>
          </a:p>
        </p:txBody>
      </p:sp>
      <p:graphicFrame>
        <p:nvGraphicFramePr>
          <p:cNvPr id="10" name="Plassholder for innhold 9">
            <a:extLst>
              <a:ext uri="{FF2B5EF4-FFF2-40B4-BE49-F238E27FC236}">
                <a16:creationId xmlns:a16="http://schemas.microsoft.com/office/drawing/2014/main" id="{216AD4C3-CB2E-4A53-81D0-EFA07FF9CB21}"/>
              </a:ext>
            </a:extLst>
          </p:cNvPr>
          <p:cNvGraphicFramePr>
            <a:graphicFrameLocks noGrp="1"/>
          </p:cNvGraphicFramePr>
          <p:nvPr>
            <p:ph sz="quarter" idx="13"/>
            <p:extLst/>
          </p:nvPr>
        </p:nvGraphicFramePr>
        <p:xfrm>
          <a:off x="1187624" y="2162715"/>
          <a:ext cx="6912768" cy="3228467"/>
        </p:xfrm>
        <a:graphic>
          <a:graphicData uri="http://schemas.openxmlformats.org/drawingml/2006/table">
            <a:tbl>
              <a:tblPr firstRow="1" firstCol="1" bandRow="1">
                <a:tableStyleId>{5C22544A-7EE6-4342-B048-85BDC9FD1C3A}</a:tableStyleId>
              </a:tblPr>
              <a:tblGrid>
                <a:gridCol w="3781350">
                  <a:extLst>
                    <a:ext uri="{9D8B030D-6E8A-4147-A177-3AD203B41FA5}">
                      <a16:colId xmlns:a16="http://schemas.microsoft.com/office/drawing/2014/main" val="507067729"/>
                    </a:ext>
                  </a:extLst>
                </a:gridCol>
                <a:gridCol w="1621777">
                  <a:extLst>
                    <a:ext uri="{9D8B030D-6E8A-4147-A177-3AD203B41FA5}">
                      <a16:colId xmlns:a16="http://schemas.microsoft.com/office/drawing/2014/main" val="738445831"/>
                    </a:ext>
                  </a:extLst>
                </a:gridCol>
                <a:gridCol w="1509641">
                  <a:extLst>
                    <a:ext uri="{9D8B030D-6E8A-4147-A177-3AD203B41FA5}">
                      <a16:colId xmlns:a16="http://schemas.microsoft.com/office/drawing/2014/main" val="1519606558"/>
                    </a:ext>
                  </a:extLst>
                </a:gridCol>
              </a:tblGrid>
              <a:tr h="0">
                <a:tc>
                  <a:txBody>
                    <a:bodyPr/>
                    <a:lstStyle/>
                    <a:p>
                      <a:pPr>
                        <a:lnSpc>
                          <a:spcPct val="107000"/>
                        </a:lnSpc>
                        <a:spcAft>
                          <a:spcPts val="0"/>
                        </a:spcAft>
                      </a:pPr>
                      <a:r>
                        <a:rPr lang="nb-NO" sz="18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800">
                          <a:effectLst/>
                        </a:rPr>
                        <a:t>1st assessor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800">
                          <a:effectLst/>
                        </a:rPr>
                        <a:t>2nd assessor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660493"/>
                  </a:ext>
                </a:extLst>
              </a:tr>
              <a:tr h="0">
                <a:tc>
                  <a:txBody>
                    <a:bodyPr/>
                    <a:lstStyle/>
                    <a:p>
                      <a:pPr>
                        <a:lnSpc>
                          <a:spcPct val="107000"/>
                        </a:lnSpc>
                        <a:spcAft>
                          <a:spcPts val="0"/>
                        </a:spcAft>
                      </a:pPr>
                      <a:r>
                        <a:rPr lang="en-GB" sz="1800">
                          <a:effectLst/>
                        </a:rPr>
                        <a:t>Case 1: </a:t>
                      </a:r>
                      <a:r>
                        <a:rPr lang="en-US" sz="1800">
                          <a:effectLst/>
                        </a:rPr>
                        <a:t>Disseminating knowledge about language on Norwegian national radio</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886923"/>
                  </a:ext>
                </a:extLst>
              </a:tr>
              <a:tr h="0">
                <a:tc>
                  <a:txBody>
                    <a:bodyPr/>
                    <a:lstStyle/>
                    <a:p>
                      <a:pPr>
                        <a:lnSpc>
                          <a:spcPct val="107000"/>
                        </a:lnSpc>
                        <a:spcAft>
                          <a:spcPts val="0"/>
                        </a:spcAft>
                      </a:pPr>
                      <a:r>
                        <a:rPr lang="en-GB" sz="1800">
                          <a:effectLst/>
                        </a:rPr>
                        <a:t>Case 2: </a:t>
                      </a:r>
                      <a:r>
                        <a:rPr lang="en-US" sz="1800">
                          <a:effectLst/>
                        </a:rPr>
                        <a:t>Hardanger and Hardangervidda: National park and interdisciplinary research laboratory</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671089"/>
                  </a:ext>
                </a:extLst>
              </a:tr>
              <a:tr h="0">
                <a:tc>
                  <a:txBody>
                    <a:bodyPr/>
                    <a:lstStyle/>
                    <a:p>
                      <a:pPr>
                        <a:lnSpc>
                          <a:spcPct val="107000"/>
                        </a:lnSpc>
                        <a:spcAft>
                          <a:spcPts val="0"/>
                        </a:spcAft>
                      </a:pPr>
                      <a:r>
                        <a:rPr lang="en-GB" sz="1800">
                          <a:effectLst/>
                        </a:rPr>
                        <a:t>Case 3: Security and the media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7113403"/>
                  </a:ext>
                </a:extLst>
              </a:tr>
              <a:tr h="0">
                <a:tc>
                  <a:txBody>
                    <a:bodyPr/>
                    <a:lstStyle/>
                    <a:p>
                      <a:pPr>
                        <a:lnSpc>
                          <a:spcPct val="107000"/>
                        </a:lnSpc>
                        <a:spcAft>
                          <a:spcPts val="0"/>
                        </a:spcAft>
                      </a:pPr>
                      <a:r>
                        <a:rPr lang="nb-NO" sz="1800">
                          <a:effectLst/>
                        </a:rPr>
                        <a:t>Case 4: SolarX</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5828098"/>
                  </a:ext>
                </a:extLst>
              </a:tr>
              <a:tr h="0">
                <a:tc>
                  <a:txBody>
                    <a:bodyPr/>
                    <a:lstStyle/>
                    <a:p>
                      <a:pPr>
                        <a:lnSpc>
                          <a:spcPct val="107000"/>
                        </a:lnSpc>
                        <a:spcAft>
                          <a:spcPts val="0"/>
                        </a:spcAft>
                      </a:pPr>
                      <a:r>
                        <a:rPr lang="nb-NO" sz="1800">
                          <a:effectLst/>
                        </a:rPr>
                        <a:t>Case 5: Human Trafficking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3005399"/>
                  </a:ext>
                </a:extLst>
              </a:tr>
              <a:tr h="0">
                <a:tc>
                  <a:txBody>
                    <a:bodyPr/>
                    <a:lstStyle/>
                    <a:p>
                      <a:pPr>
                        <a:lnSpc>
                          <a:spcPct val="107000"/>
                        </a:lnSpc>
                        <a:spcAft>
                          <a:spcPts val="0"/>
                        </a:spcAft>
                      </a:pPr>
                      <a:r>
                        <a:rPr lang="en-GB" sz="1800">
                          <a:effectLst/>
                        </a:rPr>
                        <a:t>Case 6: Evaluation of speed cameras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Group 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Group 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3441761"/>
                  </a:ext>
                </a:extLst>
              </a:tr>
            </a:tbl>
          </a:graphicData>
        </a:graphic>
      </p:graphicFrame>
      <p:sp>
        <p:nvSpPr>
          <p:cNvPr id="11" name="Rectangle 1">
            <a:extLst>
              <a:ext uri="{FF2B5EF4-FFF2-40B4-BE49-F238E27FC236}">
                <a16:creationId xmlns:a16="http://schemas.microsoft.com/office/drawing/2014/main" id="{538748C6-CBAE-415C-AFF1-77A24307A3CB}"/>
              </a:ext>
            </a:extLst>
          </p:cNvPr>
          <p:cNvSpPr>
            <a:spLocks noChangeArrowheads="1"/>
          </p:cNvSpPr>
          <p:nvPr/>
        </p:nvSpPr>
        <p:spPr bwMode="auto">
          <a:xfrm>
            <a:off x="-948482" y="0"/>
            <a:ext cx="109847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807808638"/>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Policy </a:t>
            </a:r>
            <a:r>
              <a:rPr lang="nb-NO" dirty="0" err="1"/>
              <a:t>context</a:t>
            </a:r>
            <a:endParaRPr lang="nb-NO" dirty="0"/>
          </a:p>
        </p:txBody>
      </p:sp>
      <p:sp>
        <p:nvSpPr>
          <p:cNvPr id="5" name="Undertittel 4"/>
          <p:cNvSpPr>
            <a:spLocks noGrp="1"/>
          </p:cNvSpPr>
          <p:nvPr>
            <p:ph type="subTitle" idx="1"/>
          </p:nvPr>
        </p:nvSpPr>
        <p:spPr/>
        <p:txBody>
          <a:bodyPr/>
          <a:lstStyle/>
          <a:p>
            <a:endParaRPr lang="nb-NO"/>
          </a:p>
        </p:txBody>
      </p:sp>
    </p:spTree>
    <p:extLst>
      <p:ext uri="{BB962C8B-B14F-4D97-AF65-F5344CB8AC3E}">
        <p14:creationId xmlns:p14="http://schemas.microsoft.com/office/powerpoint/2010/main" val="2921112308"/>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1" t="16571" r="13421" b="1989"/>
          <a:stretch/>
        </p:blipFill>
        <p:spPr bwMode="auto">
          <a:xfrm>
            <a:off x="107504" y="838570"/>
            <a:ext cx="8669270" cy="542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31785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Long-term plan for </a:t>
            </a:r>
            <a:r>
              <a:rPr lang="en-US" dirty="0"/>
              <a:t>research </a:t>
            </a:r>
            <a:br>
              <a:rPr lang="en-US" dirty="0"/>
            </a:br>
            <a:r>
              <a:rPr lang="en-US" dirty="0"/>
              <a:t>and higher education 2015-2024</a:t>
            </a:r>
            <a:endParaRPr lang="nb-NO" dirty="0"/>
          </a:p>
        </p:txBody>
      </p:sp>
      <p:sp>
        <p:nvSpPr>
          <p:cNvPr id="3" name="Plassholder for innhold 2"/>
          <p:cNvSpPr>
            <a:spLocks noGrp="1"/>
          </p:cNvSpPr>
          <p:nvPr>
            <p:ph sz="quarter" idx="13"/>
          </p:nvPr>
        </p:nvSpPr>
        <p:spPr>
          <a:xfrm>
            <a:off x="503238" y="1837346"/>
            <a:ext cx="3924746" cy="4760304"/>
          </a:xfrm>
        </p:spPr>
        <p:txBody>
          <a:bodyPr/>
          <a:lstStyle/>
          <a:p>
            <a:r>
              <a:rPr lang="en-US" dirty="0"/>
              <a:t>To strengthen competitiveness and innovation capacity</a:t>
            </a:r>
          </a:p>
          <a:p>
            <a:r>
              <a:rPr lang="en-US" dirty="0"/>
              <a:t>To solve major challenges to society</a:t>
            </a:r>
          </a:p>
          <a:p>
            <a:r>
              <a:rPr lang="en-US" dirty="0"/>
              <a:t>To develop high-quality research groups</a:t>
            </a:r>
          </a:p>
          <a:p>
            <a:endParaRPr lang="nb-NO"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2" t="19447" r="33424" b="6684"/>
          <a:stretch/>
        </p:blipFill>
        <p:spPr bwMode="auto">
          <a:xfrm rot="1089154">
            <a:off x="4641963" y="2060952"/>
            <a:ext cx="3658977" cy="536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05344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Long-term plan: </a:t>
            </a:r>
            <a:r>
              <a:rPr lang="nb-NO" dirty="0" err="1"/>
              <a:t>Six</a:t>
            </a:r>
            <a:r>
              <a:rPr lang="nb-NO" dirty="0"/>
              <a:t> </a:t>
            </a:r>
            <a:r>
              <a:rPr lang="nb-NO" dirty="0" err="1"/>
              <a:t>priority</a:t>
            </a:r>
            <a:r>
              <a:rPr lang="nb-NO" dirty="0"/>
              <a:t> areas</a:t>
            </a:r>
          </a:p>
        </p:txBody>
      </p:sp>
      <p:sp>
        <p:nvSpPr>
          <p:cNvPr id="3" name="Plassholder for innhold 2"/>
          <p:cNvSpPr>
            <a:spLocks noGrp="1"/>
          </p:cNvSpPr>
          <p:nvPr>
            <p:ph sz="quarter" idx="13"/>
          </p:nvPr>
        </p:nvSpPr>
        <p:spPr/>
        <p:txBody>
          <a:bodyPr/>
          <a:lstStyle/>
          <a:p>
            <a:r>
              <a:rPr lang="en-US" dirty="0"/>
              <a:t>the </a:t>
            </a:r>
            <a:r>
              <a:rPr lang="en-US" b="1" dirty="0"/>
              <a:t>oceans</a:t>
            </a:r>
          </a:p>
          <a:p>
            <a:r>
              <a:rPr lang="en-US" b="1" dirty="0"/>
              <a:t>climate</a:t>
            </a:r>
            <a:r>
              <a:rPr lang="en-US" dirty="0"/>
              <a:t> change, the environment and environment-friendly energy</a:t>
            </a:r>
          </a:p>
          <a:p>
            <a:r>
              <a:rPr lang="en-US" b="1" dirty="0"/>
              <a:t>public sector</a:t>
            </a:r>
            <a:r>
              <a:rPr lang="en-US" dirty="0"/>
              <a:t> renewal and higher quality, more efficient welfare, health and care services</a:t>
            </a:r>
          </a:p>
          <a:p>
            <a:r>
              <a:rPr lang="en-US" dirty="0"/>
              <a:t>enabling </a:t>
            </a:r>
            <a:r>
              <a:rPr lang="en-US" b="1" dirty="0"/>
              <a:t>technologies</a:t>
            </a:r>
          </a:p>
          <a:p>
            <a:r>
              <a:rPr lang="en-US" dirty="0"/>
              <a:t>an innovative, adaptable </a:t>
            </a:r>
            <a:r>
              <a:rPr lang="en-US" b="1" dirty="0"/>
              <a:t>private sector</a:t>
            </a:r>
          </a:p>
          <a:p>
            <a:r>
              <a:rPr lang="en-US" b="1" dirty="0"/>
              <a:t>world-class</a:t>
            </a:r>
            <a:r>
              <a:rPr lang="en-US" dirty="0"/>
              <a:t> research groups</a:t>
            </a:r>
          </a:p>
        </p:txBody>
      </p:sp>
    </p:spTree>
    <p:extLst>
      <p:ext uri="{BB962C8B-B14F-4D97-AF65-F5344CB8AC3E}">
        <p14:creationId xmlns:p14="http://schemas.microsoft.com/office/powerpoint/2010/main" val="350651335"/>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03238" y="692696"/>
            <a:ext cx="8316912" cy="5904954"/>
          </a:xfrm>
        </p:spPr>
        <p:txBody>
          <a:bodyPr/>
          <a:lstStyle/>
          <a:p>
            <a:pPr marL="0" indent="0">
              <a:buNone/>
            </a:pPr>
            <a:r>
              <a:rPr lang="nb-NO" dirty="0"/>
              <a:t>The Research Council’s main strategy for 2015–2020 </a:t>
            </a:r>
            <a:r>
              <a:rPr lang="nb-NO" dirty="0" err="1"/>
              <a:t>takes</a:t>
            </a:r>
            <a:r>
              <a:rPr lang="nb-NO" dirty="0"/>
              <a:t> </a:t>
            </a:r>
            <a:r>
              <a:rPr lang="nb-NO" dirty="0" err="1"/>
              <a:t>its</a:t>
            </a:r>
            <a:r>
              <a:rPr lang="nb-NO" dirty="0"/>
              <a:t> </a:t>
            </a:r>
            <a:r>
              <a:rPr lang="nb-NO" dirty="0" err="1"/>
              <a:t>starting</a:t>
            </a:r>
            <a:r>
              <a:rPr lang="nb-NO" dirty="0"/>
              <a:t> </a:t>
            </a:r>
            <a:r>
              <a:rPr lang="nb-NO" dirty="0" err="1"/>
              <a:t>point</a:t>
            </a:r>
            <a:r>
              <a:rPr lang="nb-NO" dirty="0"/>
              <a:t> in </a:t>
            </a:r>
            <a:r>
              <a:rPr lang="nb-NO" dirty="0" err="1"/>
              <a:t>two</a:t>
            </a:r>
            <a:r>
              <a:rPr lang="nb-NO" dirty="0"/>
              <a:t> </a:t>
            </a:r>
            <a:r>
              <a:rPr lang="nb-NO" dirty="0" err="1"/>
              <a:t>overarching</a:t>
            </a:r>
            <a:r>
              <a:rPr lang="nb-NO" dirty="0"/>
              <a:t> </a:t>
            </a:r>
            <a:r>
              <a:rPr lang="nb-NO" dirty="0" err="1"/>
              <a:t>challenges</a:t>
            </a:r>
            <a:br>
              <a:rPr lang="nb-NO" dirty="0"/>
            </a:br>
            <a:r>
              <a:rPr lang="nb-NO" sz="900" dirty="0"/>
              <a:t> </a:t>
            </a:r>
          </a:p>
          <a:p>
            <a:pPr lvl="1"/>
            <a:r>
              <a:rPr lang="nb-NO" dirty="0" err="1"/>
              <a:t>Society</a:t>
            </a:r>
            <a:r>
              <a:rPr lang="nb-NO" dirty="0"/>
              <a:t> must </a:t>
            </a:r>
            <a:r>
              <a:rPr lang="nb-NO" dirty="0" err="1"/>
              <a:t>expand</a:t>
            </a:r>
            <a:r>
              <a:rPr lang="nb-NO" dirty="0"/>
              <a:t> its </a:t>
            </a:r>
            <a:r>
              <a:rPr lang="nb-NO" b="1" dirty="0"/>
              <a:t>innovation</a:t>
            </a:r>
            <a:r>
              <a:rPr lang="nb-NO" dirty="0"/>
              <a:t> capacity, </a:t>
            </a:r>
            <a:br>
              <a:rPr lang="nb-NO" dirty="0"/>
            </a:br>
            <a:r>
              <a:rPr lang="nb-NO" dirty="0"/>
              <a:t>in both the private and the public sectors, </a:t>
            </a:r>
          </a:p>
          <a:p>
            <a:pPr lvl="1"/>
            <a:r>
              <a:rPr lang="nb-NO" b="1" dirty="0" err="1"/>
              <a:t>Sustainability</a:t>
            </a:r>
            <a:r>
              <a:rPr lang="nb-NO" dirty="0"/>
              <a:t> </a:t>
            </a:r>
            <a:r>
              <a:rPr lang="nb-NO" dirty="0" err="1"/>
              <a:t>should</a:t>
            </a:r>
            <a:r>
              <a:rPr lang="nb-NO" dirty="0"/>
              <a:t> be </a:t>
            </a:r>
            <a:r>
              <a:rPr lang="nb-NO" dirty="0" err="1"/>
              <a:t>enhanced</a:t>
            </a:r>
            <a:r>
              <a:rPr lang="nb-NO" dirty="0"/>
              <a:t> in all areas.</a:t>
            </a:r>
          </a:p>
          <a:p>
            <a:pPr marL="0" indent="0">
              <a:buNone/>
            </a:pPr>
            <a:endParaRPr lang="nb-NO"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83" t="15439" r="7106" b="5497"/>
          <a:stretch/>
        </p:blipFill>
        <p:spPr bwMode="auto">
          <a:xfrm>
            <a:off x="611561" y="3032883"/>
            <a:ext cx="7901632" cy="421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87140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a:t>Why</a:t>
            </a:r>
            <a:r>
              <a:rPr lang="nb-NO" dirty="0"/>
              <a:t> </a:t>
            </a:r>
            <a:r>
              <a:rPr lang="nb-NO" dirty="0" err="1"/>
              <a:t>invest</a:t>
            </a:r>
            <a:r>
              <a:rPr lang="nb-NO" dirty="0"/>
              <a:t> in </a:t>
            </a:r>
            <a:r>
              <a:rPr lang="nb-NO" dirty="0" err="1"/>
              <a:t>world-class</a:t>
            </a:r>
            <a:r>
              <a:rPr lang="nb-NO" dirty="0"/>
              <a:t> </a:t>
            </a:r>
            <a:r>
              <a:rPr lang="nb-NO" dirty="0" err="1"/>
              <a:t>research</a:t>
            </a:r>
            <a:r>
              <a:rPr lang="nb-NO" dirty="0"/>
              <a:t> </a:t>
            </a:r>
            <a:r>
              <a:rPr lang="nb-NO" dirty="0" err="1"/>
              <a:t>groups</a:t>
            </a:r>
            <a:r>
              <a:rPr lang="nb-NO" dirty="0"/>
              <a:t>?</a:t>
            </a:r>
            <a:br>
              <a:rPr lang="nb-NO" dirty="0"/>
            </a:br>
            <a:r>
              <a:rPr lang="nb-NO" b="0" dirty="0" err="1">
                <a:solidFill>
                  <a:srgbClr val="FFC000"/>
                </a:solidFill>
              </a:rPr>
              <a:t>Politically</a:t>
            </a:r>
            <a:r>
              <a:rPr lang="nb-NO" b="0" dirty="0">
                <a:solidFill>
                  <a:srgbClr val="FFC000"/>
                </a:solidFill>
              </a:rPr>
              <a:t> </a:t>
            </a:r>
            <a:r>
              <a:rPr lang="nb-NO" b="0" dirty="0" err="1">
                <a:solidFill>
                  <a:srgbClr val="FFC000"/>
                </a:solidFill>
              </a:rPr>
              <a:t>correct</a:t>
            </a:r>
            <a:r>
              <a:rPr lang="nb-NO" b="0" dirty="0">
                <a:solidFill>
                  <a:srgbClr val="FFC000"/>
                </a:solidFill>
              </a:rPr>
              <a:t> </a:t>
            </a:r>
            <a:r>
              <a:rPr lang="nb-NO" b="0" dirty="0" err="1">
                <a:solidFill>
                  <a:srgbClr val="FFC000"/>
                </a:solidFill>
              </a:rPr>
              <a:t>answer</a:t>
            </a:r>
            <a:r>
              <a:rPr lang="nb-NO" b="0" dirty="0">
                <a:solidFill>
                  <a:srgbClr val="FFC000"/>
                </a:solidFill>
              </a:rPr>
              <a:t>: </a:t>
            </a:r>
            <a:r>
              <a:rPr lang="nb-NO" b="0" dirty="0" err="1">
                <a:solidFill>
                  <a:srgbClr val="FFC000"/>
                </a:solidFill>
              </a:rPr>
              <a:t>Societal</a:t>
            </a:r>
            <a:r>
              <a:rPr lang="nb-NO" b="0" dirty="0">
                <a:solidFill>
                  <a:srgbClr val="FFC000"/>
                </a:solidFill>
              </a:rPr>
              <a:t> </a:t>
            </a:r>
            <a:r>
              <a:rPr lang="nb-NO" b="0" dirty="0" err="1">
                <a:solidFill>
                  <a:srgbClr val="FFC000"/>
                </a:solidFill>
              </a:rPr>
              <a:t>benefit</a:t>
            </a:r>
            <a:endParaRPr lang="nb-NO" b="0" dirty="0">
              <a:solidFill>
                <a:srgbClr val="FFC000"/>
              </a:solidFill>
            </a:endParaRPr>
          </a:p>
        </p:txBody>
      </p:sp>
      <p:pic>
        <p:nvPicPr>
          <p:cNvPr id="2050"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50724" t="15452" r="7648" b="4941"/>
          <a:stretch/>
        </p:blipFill>
        <p:spPr bwMode="auto">
          <a:xfrm>
            <a:off x="467544" y="1973797"/>
            <a:ext cx="8352928" cy="449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tt linje 5"/>
          <p:cNvCxnSpPr/>
          <p:nvPr/>
        </p:nvCxnSpPr>
        <p:spPr>
          <a:xfrm>
            <a:off x="3491880" y="4280892"/>
            <a:ext cx="15121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Rett linje 11"/>
          <p:cNvCxnSpPr/>
          <p:nvPr/>
        </p:nvCxnSpPr>
        <p:spPr>
          <a:xfrm>
            <a:off x="2330252" y="4433292"/>
            <a:ext cx="11616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Rett linje 13"/>
          <p:cNvCxnSpPr/>
          <p:nvPr/>
        </p:nvCxnSpPr>
        <p:spPr>
          <a:xfrm>
            <a:off x="4067944" y="4753966"/>
            <a:ext cx="10801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Rett linje 27"/>
          <p:cNvCxnSpPr/>
          <p:nvPr/>
        </p:nvCxnSpPr>
        <p:spPr>
          <a:xfrm>
            <a:off x="1790192" y="4941168"/>
            <a:ext cx="155767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84649"/>
      </p:ext>
    </p:extLst>
  </p:cSld>
  <p:clrMapOvr>
    <a:masterClrMapping/>
  </p:clrMapOvr>
  <p:transition spd="med">
    <p:wipe dir="r"/>
  </p:transition>
</p:sld>
</file>

<file path=ppt/theme/theme1.xml><?xml version="1.0" encoding="utf-8"?>
<a:theme xmlns:a="http://schemas.openxmlformats.org/drawingml/2006/main" name="Mal fargelogo - Engelsk">
  <a:themeElements>
    <a:clrScheme name="Forskningsrådet 2010">
      <a:dk1>
        <a:sysClr val="windowText" lastClr="000000"/>
      </a:dk1>
      <a:lt1>
        <a:sysClr val="window" lastClr="FFFFFF"/>
      </a:lt1>
      <a:dk2>
        <a:srgbClr val="00338D"/>
      </a:dk2>
      <a:lt2>
        <a:srgbClr val="00B0CA"/>
      </a:lt2>
      <a:accent1>
        <a:srgbClr val="E98300"/>
      </a:accent1>
      <a:accent2>
        <a:srgbClr val="7D9AAA"/>
      </a:accent2>
      <a:accent3>
        <a:srgbClr val="B41414"/>
      </a:accent3>
      <a:accent4>
        <a:srgbClr val="879637"/>
      </a:accent4>
      <a:accent5>
        <a:srgbClr val="C6BC89"/>
      </a:accent5>
      <a:accent6>
        <a:srgbClr val="BECCD4"/>
      </a:accent6>
      <a:hlink>
        <a:srgbClr val="00338D"/>
      </a:hlink>
      <a:folHlink>
        <a:srgbClr val="00B0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 fargelogo - Engelsk</Template>
  <TotalTime>851</TotalTime>
  <Words>1407</Words>
  <Application>Microsoft Office PowerPoint</Application>
  <PresentationFormat>Skjermfremvisning (4:3)</PresentationFormat>
  <Paragraphs>267</Paragraphs>
  <Slides>32</Slides>
  <Notes>15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32</vt:i4>
      </vt:variant>
    </vt:vector>
  </HeadingPairs>
  <TitlesOfParts>
    <vt:vector size="38" baseType="lpstr">
      <vt:lpstr>Arial</vt:lpstr>
      <vt:lpstr>Calibri</vt:lpstr>
      <vt:lpstr>Times New Roman</vt:lpstr>
      <vt:lpstr>Verdana</vt:lpstr>
      <vt:lpstr>Wingdings</vt:lpstr>
      <vt:lpstr>Mal fargelogo - Engelsk</vt:lpstr>
      <vt:lpstr>Policy context and evaluation practices </vt:lpstr>
      <vt:lpstr>Learning outcomes (TS handbook) </vt:lpstr>
      <vt:lpstr>Presentations</vt:lpstr>
      <vt:lpstr>Policy context</vt:lpstr>
      <vt:lpstr>PowerPoint-presentasjon</vt:lpstr>
      <vt:lpstr>Long-term plan for research  and higher education 2015-2024</vt:lpstr>
      <vt:lpstr>Long-term plan: Six priority areas</vt:lpstr>
      <vt:lpstr>PowerPoint-presentasjon</vt:lpstr>
      <vt:lpstr>Why invest in world-class research groups? Politically correct answer: Societal benefit</vt:lpstr>
      <vt:lpstr>Why invest in world-class research groups? According to RCN budget proposal </vt:lpstr>
      <vt:lpstr>PowerPoint-presentasjon</vt:lpstr>
      <vt:lpstr>Societal impact in research evaluations at RCN</vt:lpstr>
      <vt:lpstr>PowerPoint-presentasjon</vt:lpstr>
      <vt:lpstr>PowerPoint-presentasjon</vt:lpstr>
      <vt:lpstr>PowerPoint-presentasjon</vt:lpstr>
      <vt:lpstr>Not perfect - may be critized  </vt:lpstr>
      <vt:lpstr>Still…</vt:lpstr>
      <vt:lpstr>Impact cases – group work</vt:lpstr>
      <vt:lpstr>Impact definition</vt:lpstr>
      <vt:lpstr>Submitted impact cases I</vt:lpstr>
      <vt:lpstr>Submitted impact cases II</vt:lpstr>
      <vt:lpstr>Case 1: Disseminating knowledge about language on Norwegian national radio </vt:lpstr>
      <vt:lpstr>Case 2: Hardanger and Hardangervidda: National park and interdisciplinary research laboratory   </vt:lpstr>
      <vt:lpstr>Case 3: Security and the media   </vt:lpstr>
      <vt:lpstr>Case 4: SolarX   </vt:lpstr>
      <vt:lpstr>Case 5: Human Trafficking    </vt:lpstr>
      <vt:lpstr>Case 6: Evaluation of speed cameras</vt:lpstr>
      <vt:lpstr>Variation between the 6 cases </vt:lpstr>
      <vt:lpstr>Group work – questions for discussion</vt:lpstr>
      <vt:lpstr>Group work - scores</vt:lpstr>
      <vt:lpstr>PowerPoint-presentasjon</vt:lpstr>
      <vt:lpstr>Group assignment</vt:lpstr>
    </vt:vector>
  </TitlesOfParts>
  <Company>Norges forskningsråd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Jon Holm</dc:creator>
  <cp:lastModifiedBy>Jon Holm</cp:lastModifiedBy>
  <cp:revision>33</cp:revision>
  <cp:lastPrinted>2018-02-12T14:32:15Z</cp:lastPrinted>
  <dcterms:created xsi:type="dcterms:W3CDTF">2017-11-29T08:05:48Z</dcterms:created>
  <dcterms:modified xsi:type="dcterms:W3CDTF">2018-02-14T16:27:42Z</dcterms:modified>
</cp:coreProperties>
</file>