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6" r:id="rId2"/>
    <p:sldId id="328" r:id="rId3"/>
    <p:sldId id="333" r:id="rId4"/>
    <p:sldId id="334" r:id="rId5"/>
    <p:sldId id="329" r:id="rId6"/>
    <p:sldId id="317" r:id="rId7"/>
    <p:sldId id="330" r:id="rId8"/>
    <p:sldId id="339" r:id="rId9"/>
    <p:sldId id="341" r:id="rId10"/>
    <p:sldId id="343" r:id="rId11"/>
    <p:sldId id="342" r:id="rId12"/>
    <p:sldId id="345" r:id="rId13"/>
    <p:sldId id="346" r:id="rId14"/>
    <p:sldId id="347" r:id="rId15"/>
    <p:sldId id="348" r:id="rId16"/>
    <p:sldId id="349" r:id="rId17"/>
    <p:sldId id="350" r:id="rId18"/>
    <p:sldId id="316" r:id="rId19"/>
    <p:sldId id="280" r:id="rId20"/>
    <p:sldId id="285" r:id="rId21"/>
    <p:sldId id="326" r:id="rId22"/>
    <p:sldId id="278" r:id="rId23"/>
    <p:sldId id="338" r:id="rId24"/>
    <p:sldId id="318" r:id="rId25"/>
    <p:sldId id="336" r:id="rId26"/>
    <p:sldId id="319" r:id="rId27"/>
    <p:sldId id="322" r:id="rId28"/>
    <p:sldId id="323" r:id="rId29"/>
    <p:sldId id="320" r:id="rId30"/>
    <p:sldId id="337" r:id="rId31"/>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56">
          <p15:clr>
            <a:srgbClr val="A4A3A4"/>
          </p15:clr>
        </p15:guide>
        <p15:guide id="3" pos="5556">
          <p15:clr>
            <a:srgbClr val="A4A3A4"/>
          </p15:clr>
        </p15:guide>
        <p15:guide id="4" pos="204">
          <p15:clr>
            <a:srgbClr val="A4A3A4"/>
          </p15:clr>
        </p15:guide>
        <p15:guide id="5"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227" autoAdjust="0"/>
  </p:normalViewPr>
  <p:slideViewPr>
    <p:cSldViewPr showGuides="1">
      <p:cViewPr varScale="1">
        <p:scale>
          <a:sx n="87" d="100"/>
          <a:sy n="87" d="100"/>
        </p:scale>
        <p:origin x="1476" y="84"/>
      </p:cViewPr>
      <p:guideLst>
        <p:guide orient="horz" pos="2160"/>
        <p:guide orient="horz" pos="4156"/>
        <p:guide pos="5556"/>
        <p:guide pos="20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9" d="100"/>
          <a:sy n="79" d="100"/>
        </p:scale>
        <p:origin x="-310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latin typeface="Verdana" pitchFamily="34" charset="0"/>
              <a:ea typeface="Verdana" pitchFamily="34" charset="0"/>
              <a:cs typeface="Verdana" pitchFamily="34" charset="0"/>
            </a:endParaRPr>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33317A7-55EB-485A-9722-3A7DDD6A5192}" type="datetimeFigureOut">
              <a:rPr lang="nb-NO" smtClean="0">
                <a:latin typeface="Verdana" pitchFamily="34" charset="0"/>
                <a:ea typeface="Verdana" pitchFamily="34" charset="0"/>
                <a:cs typeface="Verdana" pitchFamily="34" charset="0"/>
              </a:rPr>
              <a:t>15.02.2018</a:t>
            </a:fld>
            <a:endParaRPr lang="nb-NO">
              <a:latin typeface="Verdana" pitchFamily="34" charset="0"/>
              <a:ea typeface="Verdana" pitchFamily="34" charset="0"/>
              <a:cs typeface="Verdana" pitchFamily="34" charset="0"/>
            </a:endParaRPr>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latin typeface="Verdana" pitchFamily="34" charset="0"/>
              <a:ea typeface="Verdana" pitchFamily="34" charset="0"/>
              <a:cs typeface="Verdana" pitchFamily="34" charset="0"/>
            </a:endParaRPr>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78B3C8B-C6E5-4EDA-A58B-7F08BE9222A2}" type="slidenum">
              <a:rPr lang="nb-NO" smtClean="0">
                <a:latin typeface="Verdana" pitchFamily="34" charset="0"/>
                <a:ea typeface="Verdana" pitchFamily="34" charset="0"/>
                <a:cs typeface="Verdana" pitchFamily="34" charset="0"/>
              </a:rPr>
              <a:t>‹#›</a:t>
            </a:fld>
            <a:endParaRPr lang="nb-NO">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9407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70F795-02E0-4376-80B5-881456D0B2CB}" type="datetimeFigureOut">
              <a:rPr lang="nb-NO" smtClean="0"/>
              <a:t>15.02.2018</a:t>
            </a:fld>
            <a:endParaRPr lang="nb-NO"/>
          </a:p>
        </p:txBody>
      </p:sp>
      <p:sp>
        <p:nvSpPr>
          <p:cNvPr id="4" name="Plassholder for lysbilde 3"/>
          <p:cNvSpPr>
            <a:spLocks noGrp="1" noRot="1" noChangeAspect="1"/>
          </p:cNvSpPr>
          <p:nvPr>
            <p:ph type="sldImg" idx="2"/>
          </p:nvPr>
        </p:nvSpPr>
        <p:spPr>
          <a:xfrm>
            <a:off x="369888" y="703263"/>
            <a:ext cx="4024312" cy="30194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543854" y="3947093"/>
            <a:ext cx="5517105" cy="5235047"/>
          </a:xfrm>
          <a:prstGeom prst="rect">
            <a:avLst/>
          </a:prstGeom>
        </p:spPr>
        <p:txBody>
          <a:bodyPr vert="horz" lIns="91440" tIns="45720" rIns="91440" bIns="45720" rtlCol="0"/>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865421-E33B-4056-B233-004009554231}" type="slidenum">
              <a:rPr lang="nb-NO" smtClean="0"/>
              <a:t>‹#›</a:t>
            </a:fld>
            <a:endParaRPr lang="nb-NO"/>
          </a:p>
        </p:txBody>
      </p:sp>
    </p:spTree>
    <p:extLst>
      <p:ext uri="{BB962C8B-B14F-4D97-AF65-F5344CB8AC3E}">
        <p14:creationId xmlns:p14="http://schemas.microsoft.com/office/powerpoint/2010/main" val="44100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itchFamily="34" charset="0"/>
        <a:ea typeface="Verdana" pitchFamily="34" charset="0"/>
        <a:cs typeface="Verdana" pitchFamily="34" charset="0"/>
      </a:defRPr>
    </a:lvl2pPr>
    <a:lvl3pPr marL="914400" algn="l" defTabSz="914400" rtl="0" eaLnBrk="1" latinLnBrk="0" hangingPunct="1">
      <a:defRPr sz="1200" kern="1200">
        <a:solidFill>
          <a:schemeClr val="tx1"/>
        </a:solidFill>
        <a:latin typeface="Verdana" pitchFamily="34" charset="0"/>
        <a:ea typeface="Verdana" pitchFamily="34" charset="0"/>
        <a:cs typeface="Verdana" pitchFamily="34" charset="0"/>
      </a:defRPr>
    </a:lvl3pPr>
    <a:lvl4pPr marL="1371600" algn="l" defTabSz="914400" rtl="0" eaLnBrk="1" latinLnBrk="0" hangingPunct="1">
      <a:defRPr sz="1200" kern="1200">
        <a:solidFill>
          <a:schemeClr val="tx1"/>
        </a:solidFill>
        <a:latin typeface="Verdana" pitchFamily="34" charset="0"/>
        <a:ea typeface="Verdana" pitchFamily="34" charset="0"/>
        <a:cs typeface="Verdana" pitchFamily="34" charset="0"/>
      </a:defRPr>
    </a:lvl4pPr>
    <a:lvl5pPr marL="1828800" algn="l" defTabSz="914400" rtl="0" eaLnBrk="1" latinLnBrk="0" hangingPunct="1">
      <a:defRPr sz="12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Academia" TargetMode="External"/><Relationship Id="rId13" Type="http://schemas.openxmlformats.org/officeDocument/2006/relationships/hyperlink" Target="https://en.wikipedia.org/wiki/Open_data" TargetMode="External"/><Relationship Id="rId3" Type="http://schemas.openxmlformats.org/officeDocument/2006/relationships/hyperlink" Target="https://en.wikipedia.org/wiki/Research_project" TargetMode="External"/><Relationship Id="rId7" Type="http://schemas.openxmlformats.org/officeDocument/2006/relationships/hyperlink" Target="https://en.wikipedia.org/wiki/Open_notebook_science#cite_note-wired-1" TargetMode="External"/><Relationship Id="rId12" Type="http://schemas.openxmlformats.org/officeDocument/2006/relationships/hyperlink" Target="https://en.wikipedia.org/wiki/Open_access_(publishing)" TargetMode="External"/><Relationship Id="rId17" Type="http://schemas.openxmlformats.org/officeDocument/2006/relationships/hyperlink" Target="https://en.wikipedia.org/wiki/Open_notebook_science#cite_note-oss-5" TargetMode="External"/><Relationship Id="rId2" Type="http://schemas.openxmlformats.org/officeDocument/2006/relationships/slide" Target="../slides/slide10.xml"/><Relationship Id="rId16" Type="http://schemas.openxmlformats.org/officeDocument/2006/relationships/hyperlink" Target="https://en.wikipedia.org/wiki/Open-source_software" TargetMode="External"/><Relationship Id="rId1" Type="http://schemas.openxmlformats.org/officeDocument/2006/relationships/notesMaster" Target="../notesMasters/notesMaster1.xml"/><Relationship Id="rId6" Type="http://schemas.openxmlformats.org/officeDocument/2006/relationships/hyperlink" Target="https://en.wikipedia.org/wiki/Transparency_(behavior)" TargetMode="External"/><Relationship Id="rId11" Type="http://schemas.openxmlformats.org/officeDocument/2006/relationships/hyperlink" Target="https://en.wikipedia.org/wiki/Open_notebook_science#cite_note-live_science-4" TargetMode="External"/><Relationship Id="rId5" Type="http://schemas.openxmlformats.org/officeDocument/2006/relationships/hyperlink" Target="https://en.wikipedia.org/wiki/Logical_extreme" TargetMode="External"/><Relationship Id="rId15" Type="http://schemas.openxmlformats.org/officeDocument/2006/relationships/hyperlink" Target="https://en.wikipedia.org/wiki/Citizen_science" TargetMode="External"/><Relationship Id="rId10" Type="http://schemas.openxmlformats.org/officeDocument/2006/relationships/hyperlink" Target="https://en.wikipedia.org/wiki/Open_notebook_science#cite_note-3" TargetMode="External"/><Relationship Id="rId4" Type="http://schemas.openxmlformats.org/officeDocument/2006/relationships/hyperlink" Target="https://en.wikipedia.org/wiki/Lab_notebook" TargetMode="External"/><Relationship Id="rId9" Type="http://schemas.openxmlformats.org/officeDocument/2006/relationships/hyperlink" Target="https://en.wikipedia.org/wiki/Open_notebook_science#cite_note-Sanderson.2C_K_2008_273-2" TargetMode="External"/><Relationship Id="rId14" Type="http://schemas.openxmlformats.org/officeDocument/2006/relationships/hyperlink" Target="https://en.wikipedia.org/wiki/Crowdsourcin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fce.ac.uk/pubs/rereports/Year/2015/metrictide/Title,104463,e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wts.n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r>
              <a:rPr lang="en-US" dirty="0">
                <a:effectLst/>
              </a:rPr>
              <a:t>Michael Gibbons, Camille Limoges, Helga </a:t>
            </a:r>
            <a:r>
              <a:rPr lang="en-US" dirty="0" err="1">
                <a:effectLst/>
              </a:rPr>
              <a:t>Nowotny</a:t>
            </a:r>
            <a:r>
              <a:rPr lang="en-US" dirty="0">
                <a:effectLst/>
              </a:rPr>
              <a:t>, Simon Schwartzman, Peter Scott and Martin </a:t>
            </a:r>
            <a:r>
              <a:rPr lang="en-US" dirty="0" err="1">
                <a:effectLst/>
              </a:rPr>
              <a:t>Trow</a:t>
            </a:r>
            <a:r>
              <a:rPr lang="en-US" dirty="0">
                <a:effectLst/>
              </a:rPr>
              <a:t> </a:t>
            </a:r>
            <a:r>
              <a:rPr lang="en-US" i="1" dirty="0">
                <a:effectLst/>
              </a:rPr>
              <a:t>The New Production of Knowledge: The dynamics of science and research in contemporary societies</a:t>
            </a:r>
            <a:r>
              <a:rPr lang="en-US" dirty="0">
                <a:effectLst/>
              </a:rPr>
              <a:t> Sage. 1994 =&gt; Mode 2: Knowledge is created in broader, transdisciplinary social and economic context. Mode 1 is meant to </a:t>
            </a:r>
            <a:r>
              <a:rPr lang="en-US" dirty="0" err="1">
                <a:effectLst/>
              </a:rPr>
              <a:t>summarise</a:t>
            </a:r>
            <a:r>
              <a:rPr lang="en-US" dirty="0">
                <a:effectLst/>
              </a:rPr>
              <a:t> in a single phrase the cognitive and social norms which must be followed in the production, legitimation and diffusion of knowledge of this kind = Science</a:t>
            </a:r>
          </a:p>
          <a:p>
            <a:r>
              <a:rPr lang="en-US" dirty="0">
                <a:effectLst/>
              </a:rPr>
              <a:t>Mode 1 problems are set and solved in a context governed by the, largely academic, interests of a specific community</a:t>
            </a:r>
          </a:p>
          <a:p>
            <a:r>
              <a:rPr lang="en-US" dirty="0">
                <a:effectLst/>
              </a:rPr>
              <a:t>Mode 2 knowledge is carried out in a context of application that is characterized by: heterogeneity, </a:t>
            </a:r>
            <a:r>
              <a:rPr lang="en-US" dirty="0" err="1">
                <a:effectLst/>
              </a:rPr>
              <a:t>transciece</a:t>
            </a:r>
            <a:r>
              <a:rPr lang="en-US" dirty="0">
                <a:effectLst/>
              </a:rPr>
              <a:t>, </a:t>
            </a:r>
            <a:r>
              <a:rPr lang="en-US" dirty="0" err="1">
                <a:effectLst/>
              </a:rPr>
              <a:t>reflexion</a:t>
            </a:r>
            <a:r>
              <a:rPr lang="en-US" dirty="0">
                <a:effectLst/>
              </a:rPr>
              <a:t> and social accountability</a:t>
            </a:r>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6</a:t>
            </a:fld>
            <a:endParaRPr lang="nb-NO"/>
          </a:p>
        </p:txBody>
      </p:sp>
    </p:spTree>
    <p:extLst>
      <p:ext uri="{BB962C8B-B14F-4D97-AF65-F5344CB8AC3E}">
        <p14:creationId xmlns:p14="http://schemas.microsoft.com/office/powerpoint/2010/main" val="223530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76213" y="763588"/>
            <a:ext cx="4370387" cy="3278187"/>
          </a:xfrm>
        </p:spPr>
      </p:sp>
      <p:sp>
        <p:nvSpPr>
          <p:cNvPr id="3" name="Plassholder for notater 2"/>
          <p:cNvSpPr>
            <a:spLocks noGrp="1"/>
          </p:cNvSpPr>
          <p:nvPr>
            <p:ph type="body" idx="1"/>
          </p:nvPr>
        </p:nvSpPr>
        <p:spPr/>
        <p:txBody>
          <a:bodyPr/>
          <a:lstStyle/>
          <a:p>
            <a:r>
              <a:rPr lang="nb-NO" dirty="0"/>
              <a:t>SGHRM gjennomførte Undersøkelse som ble sendt ut til europeiske forskere via organisasjonen </a:t>
            </a:r>
            <a:r>
              <a:rPr lang="nb-NO" i="1" dirty="0"/>
              <a:t>European Young </a:t>
            </a:r>
            <a:r>
              <a:rPr lang="nb-NO" i="1" dirty="0" err="1"/>
              <a:t>Researchers</a:t>
            </a:r>
            <a:r>
              <a:rPr lang="nb-NO" i="1" dirty="0"/>
              <a:t> </a:t>
            </a:r>
            <a:r>
              <a:rPr lang="nb-NO" dirty="0"/>
              <a:t>– og via andre kanaler.</a:t>
            </a:r>
          </a:p>
          <a:p>
            <a:r>
              <a:rPr lang="nb-NO" dirty="0"/>
              <a:t>1277 forskere besvarte skjemaet. Ikke </a:t>
            </a:r>
            <a:r>
              <a:rPr lang="nb-NO" dirty="0" err="1"/>
              <a:t>representantivt</a:t>
            </a:r>
            <a:r>
              <a:rPr lang="nb-NO" dirty="0"/>
              <a:t>, mene svaret er omtrent på nivå med andre tilsvarende europeiske undersøkelser.</a:t>
            </a:r>
          </a:p>
          <a:p>
            <a:endParaRPr lang="nb-NO" dirty="0"/>
          </a:p>
          <a:p>
            <a:r>
              <a:rPr lang="nb-NO" dirty="0"/>
              <a:t>I hvilken grad kjenner forskerne til de ulike aspektene</a:t>
            </a:r>
            <a:r>
              <a:rPr lang="nb-NO" baseline="0" dirty="0"/>
              <a:t> ved åpen forskning – og av europeiske initiativer på området?</a:t>
            </a:r>
            <a:endParaRPr lang="nb-NO" dirty="0"/>
          </a:p>
          <a:p>
            <a:endParaRPr lang="nb-NO" dirty="0"/>
          </a:p>
          <a:p>
            <a:r>
              <a:rPr lang="en-US" b="1" dirty="0"/>
              <a:t>Open notebook science</a:t>
            </a:r>
            <a:r>
              <a:rPr lang="en-US" dirty="0"/>
              <a:t> is the practice of making the entire primary record of a </a:t>
            </a:r>
            <a:r>
              <a:rPr lang="en-US" dirty="0">
                <a:hlinkClick r:id="rId3" tooltip="Research project"/>
              </a:rPr>
              <a:t>research project</a:t>
            </a:r>
            <a:r>
              <a:rPr lang="en-US" dirty="0"/>
              <a:t> publicly available online as it is recorded. This involves placing the personal, or laboratory, </a:t>
            </a:r>
            <a:r>
              <a:rPr lang="en-US" dirty="0">
                <a:hlinkClick r:id="rId4" tooltip="Lab notebook"/>
              </a:rPr>
              <a:t>notebook</a:t>
            </a:r>
            <a:r>
              <a:rPr lang="en-US" dirty="0"/>
              <a:t> of the researcher online along with all raw and processed data, and any associated material, as this material is generated. The approach may be summed up by the slogan 'no insider information'. It is the </a:t>
            </a:r>
            <a:r>
              <a:rPr lang="en-US" dirty="0">
                <a:hlinkClick r:id="rId5" tooltip="Logical extreme"/>
              </a:rPr>
              <a:t>logical extreme</a:t>
            </a:r>
            <a:r>
              <a:rPr lang="en-US" dirty="0"/>
              <a:t> of </a:t>
            </a:r>
            <a:r>
              <a:rPr lang="en-US" dirty="0">
                <a:hlinkClick r:id="rId6" tooltip="Transparency (behavior)"/>
              </a:rPr>
              <a:t>transparent</a:t>
            </a:r>
            <a:r>
              <a:rPr lang="en-US" dirty="0"/>
              <a:t> approaches to research and explicitly includes the making available of failed, less significant, and otherwise unpublished experiments; so called 'dark data'.</a:t>
            </a:r>
            <a:r>
              <a:rPr lang="en-US" baseline="30000" dirty="0">
                <a:hlinkClick r:id="rId7"/>
              </a:rPr>
              <a:t>[1]</a:t>
            </a:r>
            <a:r>
              <a:rPr lang="en-US" dirty="0"/>
              <a:t> The practice of open notebook science, although not the norm in the </a:t>
            </a:r>
            <a:r>
              <a:rPr lang="en-US" dirty="0">
                <a:hlinkClick r:id="rId8" tooltip="Academia"/>
              </a:rPr>
              <a:t>academic</a:t>
            </a:r>
            <a:r>
              <a:rPr lang="en-US" dirty="0"/>
              <a:t> community, has gained significant recent attention in the research</a:t>
            </a:r>
            <a:r>
              <a:rPr lang="en-US" baseline="30000" dirty="0">
                <a:hlinkClick r:id="rId9"/>
              </a:rPr>
              <a:t>[2]</a:t>
            </a:r>
            <a:r>
              <a:rPr lang="en-US" baseline="30000" dirty="0">
                <a:hlinkClick r:id="rId10"/>
              </a:rPr>
              <a:t>[3]</a:t>
            </a:r>
            <a:r>
              <a:rPr lang="en-US" dirty="0"/>
              <a:t> and general</a:t>
            </a:r>
            <a:r>
              <a:rPr lang="en-US" baseline="30000" dirty="0">
                <a:hlinkClick r:id="rId7"/>
              </a:rPr>
              <a:t>[1]</a:t>
            </a:r>
            <a:r>
              <a:rPr lang="en-US" baseline="30000" dirty="0">
                <a:hlinkClick r:id="rId11"/>
              </a:rPr>
              <a:t>[4]</a:t>
            </a:r>
            <a:r>
              <a:rPr lang="en-US" dirty="0"/>
              <a:t> media as part of a general trend towards more open approaches in research practice and publishing. Open notebook science can therefore be described as part of a wider open science movement that includes the advocacy and adoption of </a:t>
            </a:r>
            <a:r>
              <a:rPr lang="en-US" dirty="0">
                <a:hlinkClick r:id="rId12" tooltip="Open access (publishing)"/>
              </a:rPr>
              <a:t>open access</a:t>
            </a:r>
            <a:r>
              <a:rPr lang="en-US" dirty="0"/>
              <a:t> publication, </a:t>
            </a:r>
            <a:r>
              <a:rPr lang="en-US" dirty="0">
                <a:hlinkClick r:id="rId13" tooltip="Open data"/>
              </a:rPr>
              <a:t>open data</a:t>
            </a:r>
            <a:r>
              <a:rPr lang="en-US" dirty="0"/>
              <a:t>, </a:t>
            </a:r>
            <a:r>
              <a:rPr lang="en-US" dirty="0">
                <a:hlinkClick r:id="rId14" tooltip="Crowdsourcing"/>
              </a:rPr>
              <a:t>crowdsourcing</a:t>
            </a:r>
            <a:r>
              <a:rPr lang="en-US" dirty="0"/>
              <a:t> data, and </a:t>
            </a:r>
            <a:r>
              <a:rPr lang="en-US" dirty="0">
                <a:hlinkClick r:id="rId15" tooltip="Citizen science"/>
              </a:rPr>
              <a:t>citizen science</a:t>
            </a:r>
            <a:r>
              <a:rPr lang="en-US" dirty="0"/>
              <a:t>. It is inspired in part by the success of </a:t>
            </a:r>
            <a:r>
              <a:rPr lang="en-US" dirty="0">
                <a:hlinkClick r:id="rId16" tooltip="Open-source software"/>
              </a:rPr>
              <a:t>open-source software</a:t>
            </a:r>
            <a:r>
              <a:rPr lang="en-US" baseline="30000" dirty="0">
                <a:hlinkClick r:id="rId17"/>
              </a:rPr>
              <a:t>[5]</a:t>
            </a:r>
            <a:r>
              <a:rPr lang="en-US" dirty="0"/>
              <a:t> and draws on many of its ideas.</a:t>
            </a:r>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10</a:t>
            </a:fld>
            <a:endParaRPr lang="nb-NO"/>
          </a:p>
        </p:txBody>
      </p:sp>
    </p:spTree>
    <p:extLst>
      <p:ext uri="{BB962C8B-B14F-4D97-AF65-F5344CB8AC3E}">
        <p14:creationId xmlns:p14="http://schemas.microsoft.com/office/powerpoint/2010/main" val="7435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a:effectLst/>
              </a:rPr>
              <a:t>James </a:t>
            </a:r>
            <a:r>
              <a:rPr lang="en-US" b="1" dirty="0" err="1">
                <a:effectLst/>
              </a:rPr>
              <a:t>Wilsdon</a:t>
            </a:r>
            <a:r>
              <a:rPr lang="en-US" b="1" dirty="0">
                <a:effectLst/>
              </a:rPr>
              <a:t>, chair</a:t>
            </a:r>
          </a:p>
          <a:p>
            <a:r>
              <a:rPr lang="en-US" i="1" dirty="0">
                <a:effectLst/>
              </a:rPr>
              <a:t>Professor of Research Policy and Director of Impact and Engagement in the Faculty of Social Sciences at the University of Sheffield.</a:t>
            </a:r>
            <a:r>
              <a:rPr lang="en-US" dirty="0">
                <a:effectLst/>
              </a:rPr>
              <a:t> Since 2013, he has been Chair of the UK’s Campaign for Social Science, and he recently chaired an independent review of the role of metrics in the management of the UK’s research system, which published its final report The </a:t>
            </a:r>
            <a:r>
              <a:rPr lang="en-US" dirty="0">
                <a:effectLst/>
                <a:hlinkClick r:id="rId3"/>
              </a:rPr>
              <a:t>Metric Tide</a:t>
            </a:r>
            <a:r>
              <a:rPr lang="en-US" dirty="0">
                <a:effectLst/>
              </a:rPr>
              <a:t> in July 2015.</a:t>
            </a:r>
          </a:p>
          <a:p>
            <a:r>
              <a:rPr lang="en-US" dirty="0">
                <a:effectLst/>
              </a:rPr>
              <a:t>Previously, he worked as Professor of Science and Democracy at SPRU, University of Sussex (2011-2015), Director of Science Policy at the Royal Society (2008-2011), Head of Science and Innovation at Demos (2001-2008), Senior Research Fellow at Lancaster University's Institute for Advanced Studies (2006-2008) and Senior Policy Adviser at Forum for the Future (1997-2001).</a:t>
            </a:r>
          </a:p>
          <a:p>
            <a:r>
              <a:rPr lang="en-US" dirty="0">
                <a:effectLst/>
              </a:rPr>
              <a:t>James is one of the editors of the Guardian's 'Political Science' blog, on science, research and innovation policy, and an Associate Editor of the open access journal Palgrave Communications. In 2015, he was elected a Fellow of the Academy of Social Sciences, the UK's national academy of academics, learned societies and practitioners in the social sciences.</a:t>
            </a:r>
          </a:p>
          <a:p>
            <a:r>
              <a:rPr lang="en-US" b="1" dirty="0">
                <a:effectLst/>
              </a:rPr>
              <a:t>Paul </a:t>
            </a:r>
            <a:r>
              <a:rPr lang="en-US" b="1" dirty="0" err="1">
                <a:effectLst/>
              </a:rPr>
              <a:t>Wouters</a:t>
            </a:r>
            <a:endParaRPr lang="en-US" b="1" dirty="0">
              <a:effectLst/>
            </a:endParaRPr>
          </a:p>
          <a:p>
            <a:r>
              <a:rPr lang="en-US" i="1" dirty="0">
                <a:effectLst/>
              </a:rPr>
              <a:t>Professor in </a:t>
            </a:r>
            <a:r>
              <a:rPr lang="en-US" i="1" dirty="0" err="1">
                <a:effectLst/>
              </a:rPr>
              <a:t>Scientometrics</a:t>
            </a:r>
            <a:r>
              <a:rPr lang="en-US" dirty="0">
                <a:effectLst/>
              </a:rPr>
              <a:t> professor of </a:t>
            </a:r>
            <a:r>
              <a:rPr lang="en-US" dirty="0" err="1">
                <a:effectLst/>
              </a:rPr>
              <a:t>scientometrics</a:t>
            </a:r>
            <a:r>
              <a:rPr lang="en-US" dirty="0">
                <a:effectLst/>
              </a:rPr>
              <a:t> and director of the </a:t>
            </a:r>
            <a:r>
              <a:rPr lang="en-US" dirty="0">
                <a:effectLst/>
                <a:hlinkClick r:id="rId4"/>
              </a:rPr>
              <a:t>Centre for Science and Technology Studies</a:t>
            </a:r>
            <a:r>
              <a:rPr lang="en-US" dirty="0">
                <a:effectLst/>
              </a:rPr>
              <a:t> at Leiden University. He has published on the history of the Science Citation Index, on and in </a:t>
            </a:r>
            <a:r>
              <a:rPr lang="en-US" dirty="0" err="1">
                <a:effectLst/>
              </a:rPr>
              <a:t>scientometrics</a:t>
            </a:r>
            <a:r>
              <a:rPr lang="en-US" dirty="0">
                <a:effectLst/>
              </a:rPr>
              <a:t>, and on the way the criteria of scientific quality and relevance have been changed by the use of performance indicators. Since 1999, he was appointed as leader of two research programs on the role of information technology in research by the Royal Netherlands Academy of Arts and Sciences, published in Virtual Knowledge. Experimenting in the Humanities and Social Sciences (MIT Press 2013). He was Principal Investigator of several European research consortia, among others ACUMEN on research careers and evaluation of individual researchers. Paul is chair of the Dutch STS Graduate School Science, Technology, and Modern Culture (WTMC).</a:t>
            </a:r>
          </a:p>
          <a:p>
            <a:r>
              <a:rPr lang="en-US" b="1" dirty="0">
                <a:effectLst/>
              </a:rPr>
              <a:t>Robert </a:t>
            </a:r>
            <a:r>
              <a:rPr lang="en-US" b="1" dirty="0" err="1">
                <a:effectLst/>
              </a:rPr>
              <a:t>Frodeman</a:t>
            </a:r>
            <a:endParaRPr lang="en-US" b="1" dirty="0">
              <a:effectLst/>
            </a:endParaRPr>
          </a:p>
          <a:p>
            <a:r>
              <a:rPr lang="en-US" i="1" dirty="0">
                <a:effectLst/>
              </a:rPr>
              <a:t>Professor in philosophy at the University of North Texas</a:t>
            </a:r>
            <a:r>
              <a:rPr lang="en-US" dirty="0">
                <a:effectLst/>
              </a:rPr>
              <a:t> Was the Principal Investigator of the NSF funded project (2008-2012) Comparative Assessment of Models for Integrating Societal Impacts Concerns into the Peer Review of Grant Proposals. </a:t>
            </a:r>
          </a:p>
          <a:p>
            <a:r>
              <a:rPr lang="en-US" dirty="0">
                <a:effectLst/>
              </a:rPr>
              <a:t>He is globally networked on the issue of 'broader impacts of science', and has </a:t>
            </a:r>
            <a:r>
              <a:rPr lang="en-US" dirty="0" err="1">
                <a:effectLst/>
              </a:rPr>
              <a:t>organised</a:t>
            </a:r>
            <a:r>
              <a:rPr lang="en-US" dirty="0">
                <a:effectLst/>
              </a:rPr>
              <a:t> numerous international workshop underpinning work on </a:t>
            </a:r>
            <a:r>
              <a:rPr lang="en-US" dirty="0" err="1">
                <a:effectLst/>
              </a:rPr>
              <a:t>altmetrics</a:t>
            </a:r>
            <a:r>
              <a:rPr lang="en-US" dirty="0">
                <a:effectLst/>
              </a:rPr>
              <a:t>.</a:t>
            </a:r>
          </a:p>
          <a:p>
            <a:r>
              <a:rPr lang="en-US" dirty="0">
                <a:effectLst/>
              </a:rPr>
              <a:t>He received his </a:t>
            </a:r>
            <a:r>
              <a:rPr lang="en-US" dirty="0" err="1">
                <a:effectLst/>
              </a:rPr>
              <a:t>Ph.D</a:t>
            </a:r>
            <a:r>
              <a:rPr lang="en-US" dirty="0">
                <a:effectLst/>
              </a:rPr>
              <a:t> in Philosophy in 1988 from Pennsylvania State University, and a Masters in the Earth Sciences (Colorado) in 1996.</a:t>
            </a:r>
          </a:p>
          <a:p>
            <a:r>
              <a:rPr lang="en-US" b="1" dirty="0" err="1">
                <a:effectLst/>
              </a:rPr>
              <a:t>Judit</a:t>
            </a:r>
            <a:r>
              <a:rPr lang="en-US" b="1" dirty="0">
                <a:effectLst/>
              </a:rPr>
              <a:t> Bar-</a:t>
            </a:r>
            <a:r>
              <a:rPr lang="en-US" b="1" dirty="0" err="1">
                <a:effectLst/>
              </a:rPr>
              <a:t>Ilan</a:t>
            </a:r>
            <a:endParaRPr lang="en-US" b="1" dirty="0">
              <a:effectLst/>
            </a:endParaRPr>
          </a:p>
          <a:p>
            <a:r>
              <a:rPr lang="en-US" i="1" dirty="0">
                <a:effectLst/>
              </a:rPr>
              <a:t>Professor at the Department of Information Science at Bar-</a:t>
            </a:r>
            <a:r>
              <a:rPr lang="en-US" i="1" dirty="0" err="1">
                <a:effectLst/>
              </a:rPr>
              <a:t>Ilan</a:t>
            </a:r>
            <a:r>
              <a:rPr lang="en-US" i="1" dirty="0">
                <a:effectLst/>
              </a:rPr>
              <a:t> University </a:t>
            </a:r>
            <a:r>
              <a:rPr lang="en-US" dirty="0">
                <a:effectLst/>
              </a:rPr>
              <a:t>She holds the Chair of the Library Committee and headed the Department of Information Science from 2008-2012. She is the academic head of the Israeli Consortium for Digital Information Services and she earned her Ph. D in computer science from The Hebrew University of Jerusalem in 1990.</a:t>
            </a:r>
          </a:p>
          <a:p>
            <a:r>
              <a:rPr lang="en-US" b="1" dirty="0">
                <a:effectLst/>
              </a:rPr>
              <a:t>Elisabeth Lex</a:t>
            </a:r>
          </a:p>
          <a:p>
            <a:r>
              <a:rPr lang="en-US" i="1" dirty="0">
                <a:effectLst/>
              </a:rPr>
              <a:t>Assistant Professor at Graz University of Technology</a:t>
            </a:r>
            <a:r>
              <a:rPr lang="en-US" dirty="0">
                <a:effectLst/>
              </a:rPr>
              <a:t> Elisabeth Lex is assistant professor at Graz University of Technology and she heads the Social Computing research area at Know-Center GmbH. Her research interests include Social Computing, Web Science, Science 2.0, Open Science, Social Media Analytics, Social Networks, Data Mining, Machine Learning, and Information Retrieval. As an area manager at Know-Center, Elisabeth is responsible for managing multiple large national and international scientific and industry driven projects. Among other courses at Graz University of Technology, Elisabeth teaches Web Science as well as Science 2.0 at Graz University of Technology.</a:t>
            </a:r>
          </a:p>
          <a:p>
            <a:r>
              <a:rPr lang="en-US" b="1" dirty="0">
                <a:effectLst/>
              </a:rPr>
              <a:t>Isabella Peters</a:t>
            </a:r>
          </a:p>
          <a:p>
            <a:r>
              <a:rPr lang="en-US" i="1" dirty="0">
                <a:effectLst/>
              </a:rPr>
              <a:t>Professor Web Science at ZBW Leibniz Information Center for Economics and Kiel University</a:t>
            </a:r>
            <a:r>
              <a:rPr lang="en-US" dirty="0">
                <a:effectLst/>
              </a:rPr>
              <a:t> Isabella Peters has been Professor of Web Science at ZBW Leibniz Information Centre for Economics and Chair of the Web Science research group at Kiel University since 2013. She received her PhD in Information Science at the Heinrich Heine University in Düsseldorf. Her research focusses on user-generated content and its potential in knowledge representation and information retrieval as well as on scholarly communication on the social web, e.g. </a:t>
            </a:r>
            <a:r>
              <a:rPr lang="en-US" dirty="0" err="1">
                <a:effectLst/>
              </a:rPr>
              <a:t>altmetrics</a:t>
            </a:r>
            <a:r>
              <a:rPr lang="en-US" dirty="0">
                <a:effectLst/>
              </a:rPr>
              <a:t>.</a:t>
            </a:r>
          </a:p>
          <a:p>
            <a:r>
              <a:rPr lang="en-US" dirty="0">
                <a:effectLst/>
              </a:rPr>
              <a:t>Professor Peters is active in the Association for Information Science and Technology (in particular European Chapter and </a:t>
            </a:r>
            <a:r>
              <a:rPr lang="en-US" dirty="0" err="1">
                <a:effectLst/>
              </a:rPr>
              <a:t>SIGMetrics</a:t>
            </a:r>
            <a:r>
              <a:rPr lang="en-US" dirty="0">
                <a:effectLst/>
              </a:rPr>
              <a:t>) as well as in the Leibniz Research Alliance Science 2.0.</a:t>
            </a:r>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12</a:t>
            </a:fld>
            <a:endParaRPr lang="nb-NO"/>
          </a:p>
        </p:txBody>
      </p:sp>
    </p:spTree>
    <p:extLst>
      <p:ext uri="{BB962C8B-B14F-4D97-AF65-F5344CB8AC3E}">
        <p14:creationId xmlns:p14="http://schemas.microsoft.com/office/powerpoint/2010/main" val="182331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pPr lvl="1"/>
            <a:r>
              <a:rPr lang="en-US" i="1" dirty="0"/>
              <a:t>The San Francisco Declaration on Research Assessment (DORA)</a:t>
            </a:r>
            <a:r>
              <a:rPr lang="en-US" dirty="0"/>
              <a:t>, which called in 2012 for research to be assessed on its own merits and for ending the use of journal impact factors in funding, hiring and promotion decisions. By January 2017, DORA has over 800 </a:t>
            </a:r>
            <a:r>
              <a:rPr lang="en-US" dirty="0" err="1"/>
              <a:t>organisational</a:t>
            </a:r>
            <a:r>
              <a:rPr lang="en-US" dirty="0"/>
              <a:t> and 12,500 individual signatories; </a:t>
            </a:r>
          </a:p>
          <a:p>
            <a:pPr lvl="1"/>
            <a:r>
              <a:rPr lang="en-US" i="1" dirty="0"/>
              <a:t>The Leiden Manifesto</a:t>
            </a:r>
            <a:r>
              <a:rPr lang="en-US" dirty="0"/>
              <a:t>, which was published in 2015 by a group of leading </a:t>
            </a:r>
            <a:r>
              <a:rPr lang="en-US" dirty="0" err="1"/>
              <a:t>scientometricians</a:t>
            </a:r>
            <a:r>
              <a:rPr lang="en-US" dirty="0"/>
              <a:t>, and which sets out ten principles for the use of quantitative indicators in research evaluation (Hicks et al., 2015); </a:t>
            </a:r>
          </a:p>
          <a:p>
            <a:pPr lvl="1"/>
            <a:r>
              <a:rPr lang="en-US" i="1" dirty="0"/>
              <a:t>Science in Transition</a:t>
            </a:r>
            <a:r>
              <a:rPr lang="en-US" dirty="0"/>
              <a:t>, a movement established in 2013 by researchers in the Netherlands, with the aim of tackling systemic problems in research and university culture, which “has become a self-referential system where quality is measured mostly in bibliometric parameters and where societal relevance is undervalued” (</a:t>
            </a:r>
            <a:r>
              <a:rPr lang="en-US" dirty="0" err="1"/>
              <a:t>Dijstelbloem</a:t>
            </a:r>
            <a:r>
              <a:rPr lang="en-US" dirty="0"/>
              <a:t> et al., 2014); </a:t>
            </a:r>
          </a:p>
          <a:p>
            <a:pPr lvl="1"/>
            <a:r>
              <a:rPr lang="en-US" i="1" dirty="0"/>
              <a:t>The Metric Tide (2015): </a:t>
            </a:r>
            <a:r>
              <a:rPr lang="en-US" dirty="0"/>
              <a:t>the report of an independent review of the role of metrics in research assessment and management in the UK system, which set out a framework and targeted recommendations for responsible metrics (</a:t>
            </a:r>
            <a:r>
              <a:rPr lang="en-US" dirty="0" err="1"/>
              <a:t>Wilsdon</a:t>
            </a:r>
            <a:r>
              <a:rPr lang="en-US" dirty="0"/>
              <a:t> et al., 2015). </a:t>
            </a:r>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13</a:t>
            </a:fld>
            <a:endParaRPr lang="nb-NO"/>
          </a:p>
        </p:txBody>
      </p:sp>
    </p:spTree>
    <p:extLst>
      <p:ext uri="{BB962C8B-B14F-4D97-AF65-F5344CB8AC3E}">
        <p14:creationId xmlns:p14="http://schemas.microsoft.com/office/powerpoint/2010/main" val="341904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t>
            </a:r>
            <a:r>
              <a:rPr lang="en-US" dirty="0" err="1"/>
              <a:t>altmetrics</a:t>
            </a:r>
            <a:r>
              <a:rPr lang="en-US" dirty="0"/>
              <a:t> are usually viewed as pure quantitative indicators, they offer the option to also </a:t>
            </a:r>
            <a:r>
              <a:rPr lang="en-US" dirty="0" err="1"/>
              <a:t>analyse</a:t>
            </a:r>
            <a:r>
              <a:rPr lang="en-US" dirty="0"/>
              <a:t> qualitative information about users and beneficiaries of scholarly products (e.g., via content analysis of user profiles or comments)</a:t>
            </a:r>
          </a:p>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15</a:t>
            </a:fld>
            <a:endParaRPr lang="nb-NO"/>
          </a:p>
        </p:txBody>
      </p:sp>
    </p:spTree>
    <p:extLst>
      <p:ext uri="{BB962C8B-B14F-4D97-AF65-F5344CB8AC3E}">
        <p14:creationId xmlns:p14="http://schemas.microsoft.com/office/powerpoint/2010/main" val="3751954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17</a:t>
            </a:fld>
            <a:endParaRPr lang="nb-NO"/>
          </a:p>
        </p:txBody>
      </p:sp>
    </p:spTree>
    <p:extLst>
      <p:ext uri="{BB962C8B-B14F-4D97-AF65-F5344CB8AC3E}">
        <p14:creationId xmlns:p14="http://schemas.microsoft.com/office/powerpoint/2010/main" val="53020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69888" y="703263"/>
            <a:ext cx="4024312" cy="3019425"/>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18</a:t>
            </a:fld>
            <a:endParaRPr lang="nb-NO"/>
          </a:p>
        </p:txBody>
      </p:sp>
    </p:spTree>
    <p:extLst>
      <p:ext uri="{BB962C8B-B14F-4D97-AF65-F5344CB8AC3E}">
        <p14:creationId xmlns:p14="http://schemas.microsoft.com/office/powerpoint/2010/main" val="46503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D865421-E33B-4056-B233-004009554231}" type="slidenum">
              <a:rPr lang="nb-NO" smtClean="0"/>
              <a:t>23</a:t>
            </a:fld>
            <a:endParaRPr lang="nb-NO"/>
          </a:p>
        </p:txBody>
      </p:sp>
    </p:spTree>
    <p:extLst>
      <p:ext uri="{BB962C8B-B14F-4D97-AF65-F5344CB8AC3E}">
        <p14:creationId xmlns:p14="http://schemas.microsoft.com/office/powerpoint/2010/main" val="942614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2" name="Rectangle 3"/>
          <p:cNvSpPr>
            <a:spLocks noChangeArrowheads="1"/>
          </p:cNvSpPr>
          <p:nvPr userDrawn="1"/>
        </p:nvSpPr>
        <p:spPr bwMode="auto">
          <a:xfrm>
            <a:off x="0" y="4149725"/>
            <a:ext cx="1476375" cy="179388"/>
          </a:xfrm>
          <a:prstGeom prst="rect">
            <a:avLst/>
          </a:prstGeom>
          <a:solidFill>
            <a:schemeClr val="bg1"/>
          </a:solidFill>
          <a:ln>
            <a:noFill/>
          </a:ln>
          <a:effectLst/>
          <a:extLst>
            <a:ext uri="{91240B29-F687-4F45-9708-019B960494DF}">
              <a14:hiddenLine xmlns:a14="http://schemas.microsoft.com/office/drawing/2010/main" w="28575" algn="ctr">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spAutoFit/>
          </a:bodyPr>
          <a:lstStyle/>
          <a:p>
            <a:endParaRPr lang="nb-NO"/>
          </a:p>
        </p:txBody>
      </p:sp>
      <p:sp>
        <p:nvSpPr>
          <p:cNvPr id="23" name="Rectangle 4"/>
          <p:cNvSpPr>
            <a:spLocks noChangeArrowheads="1"/>
          </p:cNvSpPr>
          <p:nvPr userDrawn="1"/>
        </p:nvSpPr>
        <p:spPr bwMode="auto">
          <a:xfrm>
            <a:off x="0" y="1484313"/>
            <a:ext cx="9144000" cy="2093912"/>
          </a:xfrm>
          <a:prstGeom prst="rect">
            <a:avLst/>
          </a:prstGeom>
          <a:solidFill>
            <a:srgbClr val="00B0CA"/>
          </a:solidFill>
          <a:ln>
            <a:noFill/>
          </a:ln>
          <a:effectLst/>
          <a:extLst/>
        </p:spPr>
        <p:txBody>
          <a:bodyPr lIns="36000" tIns="36000" rIns="36000" bIns="36000" anchor="ctr">
            <a:spAutoFit/>
          </a:bodyPr>
          <a:lstStyle/>
          <a:p>
            <a:endParaRPr lang="nb-NO"/>
          </a:p>
        </p:txBody>
      </p:sp>
      <p:sp>
        <p:nvSpPr>
          <p:cNvPr id="24" name="Freeform 7"/>
          <p:cNvSpPr>
            <a:spLocks/>
          </p:cNvSpPr>
          <p:nvPr userDrawn="1"/>
        </p:nvSpPr>
        <p:spPr bwMode="auto">
          <a:xfrm>
            <a:off x="-4763" y="3605213"/>
            <a:ext cx="9148763" cy="723900"/>
          </a:xfrm>
          <a:custGeom>
            <a:avLst/>
            <a:gdLst>
              <a:gd name="T0" fmla="*/ 5763 w 5763"/>
              <a:gd name="T1" fmla="*/ 456 h 456"/>
              <a:gd name="T2" fmla="*/ 794 w 5763"/>
              <a:gd name="T3" fmla="*/ 456 h 456"/>
              <a:gd name="T4" fmla="*/ 794 w 5763"/>
              <a:gd name="T5" fmla="*/ 345 h 456"/>
              <a:gd name="T6" fmla="*/ 0 w 5763"/>
              <a:gd name="T7" fmla="*/ 345 h 456"/>
              <a:gd name="T8" fmla="*/ 0 w 5763"/>
              <a:gd name="T9" fmla="*/ 0 h 456"/>
              <a:gd name="T10" fmla="*/ 5763 w 5763"/>
              <a:gd name="T11" fmla="*/ 0 h 456"/>
              <a:gd name="T12" fmla="*/ 5763 w 5763"/>
              <a:gd name="T13" fmla="*/ 456 h 456"/>
            </a:gdLst>
            <a:ahLst/>
            <a:cxnLst>
              <a:cxn ang="0">
                <a:pos x="T0" y="T1"/>
              </a:cxn>
              <a:cxn ang="0">
                <a:pos x="T2" y="T3"/>
              </a:cxn>
              <a:cxn ang="0">
                <a:pos x="T4" y="T5"/>
              </a:cxn>
              <a:cxn ang="0">
                <a:pos x="T6" y="T7"/>
              </a:cxn>
              <a:cxn ang="0">
                <a:pos x="T8" y="T9"/>
              </a:cxn>
              <a:cxn ang="0">
                <a:pos x="T10" y="T11"/>
              </a:cxn>
              <a:cxn ang="0">
                <a:pos x="T12" y="T13"/>
              </a:cxn>
            </a:cxnLst>
            <a:rect l="0" t="0" r="r" b="b"/>
            <a:pathLst>
              <a:path w="5763" h="456">
                <a:moveTo>
                  <a:pt x="5763" y="456"/>
                </a:moveTo>
                <a:lnTo>
                  <a:pt x="794" y="456"/>
                </a:lnTo>
                <a:lnTo>
                  <a:pt x="794" y="345"/>
                </a:lnTo>
                <a:lnTo>
                  <a:pt x="0" y="345"/>
                </a:lnTo>
                <a:lnTo>
                  <a:pt x="0" y="0"/>
                </a:lnTo>
                <a:lnTo>
                  <a:pt x="5763" y="0"/>
                </a:lnTo>
                <a:lnTo>
                  <a:pt x="5763" y="456"/>
                </a:lnTo>
                <a:close/>
              </a:path>
            </a:pathLst>
          </a:custGeom>
          <a:solidFill>
            <a:srgbClr val="00B0CA"/>
          </a:solidFill>
          <a:ln>
            <a:noFill/>
          </a:ln>
          <a:effectLst/>
          <a:extLst/>
        </p:spPr>
        <p:txBody>
          <a:bodyPr lIns="36000" tIns="36000" rIns="36000" bIns="36000" anchor="ctr">
            <a:spAutoFit/>
          </a:bodyPr>
          <a:lstStyle/>
          <a:p>
            <a:endParaRPr lang="nb-NO"/>
          </a:p>
        </p:txBody>
      </p:sp>
      <p:grpSp>
        <p:nvGrpSpPr>
          <p:cNvPr id="25" name="Gruppe 24"/>
          <p:cNvGrpSpPr/>
          <p:nvPr userDrawn="1"/>
        </p:nvGrpSpPr>
        <p:grpSpPr>
          <a:xfrm>
            <a:off x="0" y="4149725"/>
            <a:ext cx="1258888" cy="180975"/>
            <a:chOff x="0" y="4149725"/>
            <a:chExt cx="1258888" cy="180975"/>
          </a:xfrm>
        </p:grpSpPr>
        <p:sp>
          <p:nvSpPr>
            <p:cNvPr id="26" name="Rectangle 9"/>
            <p:cNvSpPr>
              <a:spLocks noChangeArrowheads="1"/>
            </p:cNvSpPr>
            <p:nvPr userDrawn="1"/>
          </p:nvSpPr>
          <p:spPr bwMode="auto">
            <a:xfrm flipH="1">
              <a:off x="1077913" y="4149725"/>
              <a:ext cx="180975" cy="180975"/>
            </a:xfrm>
            <a:prstGeom prst="rect">
              <a:avLst/>
            </a:prstGeom>
            <a:solidFill>
              <a:srgbClr val="00B0CA">
                <a:alpha val="89999"/>
              </a:srgbClr>
            </a:solidFill>
            <a:ln>
              <a:noFill/>
            </a:ln>
            <a:effectLst/>
            <a:extLst/>
          </p:spPr>
          <p:txBody>
            <a:bodyPr lIns="36000" tIns="36000" rIns="36000" bIns="36000" anchor="ctr">
              <a:spAutoFit/>
            </a:bodyPr>
            <a:lstStyle/>
            <a:p>
              <a:endParaRPr lang="nb-NO"/>
            </a:p>
          </p:txBody>
        </p:sp>
        <p:sp>
          <p:nvSpPr>
            <p:cNvPr id="27" name="Rectangle 10"/>
            <p:cNvSpPr>
              <a:spLocks noChangeArrowheads="1"/>
            </p:cNvSpPr>
            <p:nvPr userDrawn="1"/>
          </p:nvSpPr>
          <p:spPr bwMode="auto">
            <a:xfrm flipH="1">
              <a:off x="898525" y="4149725"/>
              <a:ext cx="180975" cy="180975"/>
            </a:xfrm>
            <a:prstGeom prst="rect">
              <a:avLst/>
            </a:prstGeom>
            <a:solidFill>
              <a:srgbClr val="00B0CA">
                <a:alpha val="80000"/>
              </a:srgbClr>
            </a:solidFill>
            <a:ln>
              <a:noFill/>
            </a:ln>
            <a:effectLst/>
            <a:extLst/>
          </p:spPr>
          <p:txBody>
            <a:bodyPr lIns="36000" tIns="36000" rIns="36000" bIns="36000" anchor="ctr">
              <a:spAutoFit/>
            </a:bodyPr>
            <a:lstStyle/>
            <a:p>
              <a:endParaRPr lang="nb-NO"/>
            </a:p>
          </p:txBody>
        </p:sp>
        <p:sp>
          <p:nvSpPr>
            <p:cNvPr id="28" name="Rectangle 11"/>
            <p:cNvSpPr>
              <a:spLocks noChangeArrowheads="1"/>
            </p:cNvSpPr>
            <p:nvPr userDrawn="1"/>
          </p:nvSpPr>
          <p:spPr bwMode="auto">
            <a:xfrm flipH="1">
              <a:off x="719138" y="4149725"/>
              <a:ext cx="180975" cy="180975"/>
            </a:xfrm>
            <a:prstGeom prst="rect">
              <a:avLst/>
            </a:prstGeom>
            <a:solidFill>
              <a:srgbClr val="00B0CA">
                <a:alpha val="70000"/>
              </a:srgbClr>
            </a:solidFill>
            <a:ln>
              <a:noFill/>
            </a:ln>
            <a:effectLst/>
            <a:extLst/>
          </p:spPr>
          <p:txBody>
            <a:bodyPr lIns="36000" tIns="36000" rIns="36000" bIns="36000" anchor="ctr">
              <a:spAutoFit/>
            </a:bodyPr>
            <a:lstStyle/>
            <a:p>
              <a:endParaRPr lang="nb-NO"/>
            </a:p>
          </p:txBody>
        </p:sp>
        <p:sp>
          <p:nvSpPr>
            <p:cNvPr id="29" name="Rectangle 12"/>
            <p:cNvSpPr>
              <a:spLocks noChangeArrowheads="1"/>
            </p:cNvSpPr>
            <p:nvPr userDrawn="1"/>
          </p:nvSpPr>
          <p:spPr bwMode="auto">
            <a:xfrm flipH="1">
              <a:off x="538163" y="4149725"/>
              <a:ext cx="182563" cy="180975"/>
            </a:xfrm>
            <a:prstGeom prst="rect">
              <a:avLst/>
            </a:prstGeom>
            <a:solidFill>
              <a:srgbClr val="00B0CA">
                <a:alpha val="50000"/>
              </a:srgbClr>
            </a:solidFill>
            <a:ln>
              <a:noFill/>
            </a:ln>
            <a:effectLst/>
            <a:extLst/>
          </p:spPr>
          <p:txBody>
            <a:bodyPr lIns="36000" tIns="36000" rIns="36000" bIns="36000" anchor="ctr">
              <a:spAutoFit/>
            </a:bodyPr>
            <a:lstStyle/>
            <a:p>
              <a:endParaRPr lang="nb-NO"/>
            </a:p>
          </p:txBody>
        </p:sp>
        <p:sp>
          <p:nvSpPr>
            <p:cNvPr id="30" name="Rectangle 13"/>
            <p:cNvSpPr>
              <a:spLocks noChangeArrowheads="1"/>
            </p:cNvSpPr>
            <p:nvPr userDrawn="1"/>
          </p:nvSpPr>
          <p:spPr bwMode="auto">
            <a:xfrm flipH="1">
              <a:off x="358775" y="4149725"/>
              <a:ext cx="180975" cy="180975"/>
            </a:xfrm>
            <a:prstGeom prst="rect">
              <a:avLst/>
            </a:prstGeom>
            <a:solidFill>
              <a:srgbClr val="00B0CA">
                <a:alpha val="39999"/>
              </a:srgbClr>
            </a:solidFill>
            <a:ln>
              <a:noFill/>
            </a:ln>
            <a:effectLst/>
            <a:extLst/>
          </p:spPr>
          <p:txBody>
            <a:bodyPr lIns="36000" tIns="36000" rIns="36000" bIns="36000" anchor="ctr">
              <a:spAutoFit/>
            </a:bodyPr>
            <a:lstStyle/>
            <a:p>
              <a:endParaRPr lang="nb-NO"/>
            </a:p>
          </p:txBody>
        </p:sp>
        <p:sp>
          <p:nvSpPr>
            <p:cNvPr id="31" name="Rectangle 14"/>
            <p:cNvSpPr>
              <a:spLocks noChangeArrowheads="1"/>
            </p:cNvSpPr>
            <p:nvPr userDrawn="1"/>
          </p:nvSpPr>
          <p:spPr bwMode="auto">
            <a:xfrm flipH="1">
              <a:off x="179388" y="4149725"/>
              <a:ext cx="180975" cy="180975"/>
            </a:xfrm>
            <a:prstGeom prst="rect">
              <a:avLst/>
            </a:prstGeom>
            <a:solidFill>
              <a:srgbClr val="00B0CA">
                <a:alpha val="30000"/>
              </a:srgbClr>
            </a:solidFill>
            <a:ln>
              <a:noFill/>
            </a:ln>
            <a:effectLst/>
            <a:extLst/>
          </p:spPr>
          <p:txBody>
            <a:bodyPr lIns="36000" tIns="36000" rIns="36000" bIns="36000" anchor="ctr">
              <a:spAutoFit/>
            </a:bodyPr>
            <a:lstStyle/>
            <a:p>
              <a:endParaRPr lang="nb-NO"/>
            </a:p>
          </p:txBody>
        </p:sp>
        <p:sp>
          <p:nvSpPr>
            <p:cNvPr id="32" name="Rectangle 15"/>
            <p:cNvSpPr>
              <a:spLocks noChangeArrowheads="1"/>
            </p:cNvSpPr>
            <p:nvPr userDrawn="1"/>
          </p:nvSpPr>
          <p:spPr bwMode="auto">
            <a:xfrm flipH="1">
              <a:off x="0" y="4149725"/>
              <a:ext cx="180975" cy="180975"/>
            </a:xfrm>
            <a:prstGeom prst="rect">
              <a:avLst/>
            </a:prstGeom>
            <a:solidFill>
              <a:srgbClr val="00B0CA">
                <a:alpha val="20000"/>
              </a:srgbClr>
            </a:solidFill>
            <a:ln>
              <a:noFill/>
            </a:ln>
            <a:effectLst/>
            <a:extLst/>
          </p:spPr>
          <p:txBody>
            <a:bodyPr lIns="36000" tIns="36000" rIns="36000" bIns="36000" anchor="ctr">
              <a:spAutoFit/>
            </a:bodyPr>
            <a:lstStyle/>
            <a:p>
              <a:endParaRPr lang="nb-NO"/>
            </a:p>
          </p:txBody>
        </p:sp>
      </p:grpSp>
      <p:sp>
        <p:nvSpPr>
          <p:cNvPr id="4" name="Plassholder for dato 3"/>
          <p:cNvSpPr>
            <a:spLocks noGrp="1"/>
          </p:cNvSpPr>
          <p:nvPr>
            <p:ph type="dt" sz="half" idx="10"/>
          </p:nvPr>
        </p:nvSpPr>
        <p:spPr>
          <a:xfrm>
            <a:off x="-4763" y="6492875"/>
            <a:ext cx="2133600"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fld id="{BA716E1B-53AA-4414-ACB0-2A5DFFF9993B}" type="datetimeFigureOut">
              <a:rPr lang="nb-NO" smtClean="0"/>
              <a:pPr/>
              <a:t>15.02.2018</a:t>
            </a:fld>
            <a:endParaRPr lang="nb-NO"/>
          </a:p>
        </p:txBody>
      </p:sp>
      <p:sp>
        <p:nvSpPr>
          <p:cNvPr id="5" name="Plassholder for bunntekst 4"/>
          <p:cNvSpPr>
            <a:spLocks noGrp="1"/>
          </p:cNvSpPr>
          <p:nvPr>
            <p:ph type="ftr" sz="quarter" idx="11"/>
          </p:nvPr>
        </p:nvSpPr>
        <p:spPr>
          <a:xfrm>
            <a:off x="2159732" y="6492817"/>
            <a:ext cx="5004556"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endParaRPr lang="nb-NO"/>
          </a:p>
        </p:txBody>
      </p:sp>
      <p:sp>
        <p:nvSpPr>
          <p:cNvPr id="6" name="Plassholder for lysbildenummer 5"/>
          <p:cNvSpPr>
            <a:spLocks noGrp="1"/>
          </p:cNvSpPr>
          <p:nvPr>
            <p:ph type="sldNum" sz="quarter" idx="12"/>
          </p:nvPr>
        </p:nvSpPr>
        <p:spPr>
          <a:xfrm>
            <a:off x="7164288" y="6492875"/>
            <a:ext cx="1979712" cy="365125"/>
          </a:xfrm>
        </p:spPr>
        <p:txBody>
          <a:bodyPr anchor="b"/>
          <a:lstStyle>
            <a:lvl1pPr>
              <a:defRPr sz="1000">
                <a:solidFill>
                  <a:schemeClr val="bg1">
                    <a:lumMod val="85000"/>
                  </a:schemeClr>
                </a:solidFill>
                <a:latin typeface="Verdana" pitchFamily="34" charset="0"/>
                <a:ea typeface="Verdana" pitchFamily="34" charset="0"/>
                <a:cs typeface="Verdana" pitchFamily="34" charset="0"/>
              </a:defRPr>
            </a:lvl1pPr>
          </a:lstStyle>
          <a:p>
            <a:fld id="{48B3504C-860D-48D4-B409-223BBD917174}" type="slidenum">
              <a:rPr lang="nb-NO" smtClean="0"/>
              <a:pPr/>
              <a:t>‹#›</a:t>
            </a:fld>
            <a:endParaRPr lang="nb-NO"/>
          </a:p>
        </p:txBody>
      </p:sp>
      <p:sp>
        <p:nvSpPr>
          <p:cNvPr id="7" name="Tittel 6"/>
          <p:cNvSpPr>
            <a:spLocks noGrp="1"/>
          </p:cNvSpPr>
          <p:nvPr>
            <p:ph type="title"/>
          </p:nvPr>
        </p:nvSpPr>
        <p:spPr>
          <a:xfrm>
            <a:off x="468312" y="2204864"/>
            <a:ext cx="8351838" cy="1260140"/>
          </a:xfrm>
        </p:spPr>
        <p:txBody>
          <a:bodyPr anchor="b">
            <a:normAutofit/>
          </a:bodyPr>
          <a:lstStyle>
            <a:lvl1pPr algn="r">
              <a:defRPr sz="2800" b="0">
                <a:solidFill>
                  <a:schemeClr val="bg1"/>
                </a:solidFill>
              </a:defRPr>
            </a:lvl1pPr>
          </a:lstStyle>
          <a:p>
            <a:r>
              <a:rPr lang="nb-NO"/>
              <a:t>Klikk for å redigere tittelstil</a:t>
            </a:r>
            <a:endParaRPr lang="nb-NO" dirty="0"/>
          </a:p>
        </p:txBody>
      </p:sp>
      <p:sp>
        <p:nvSpPr>
          <p:cNvPr id="33" name="Rectangle 16"/>
          <p:cNvSpPr>
            <a:spLocks noGrp="1" noChangeArrowheads="1"/>
          </p:cNvSpPr>
          <p:nvPr>
            <p:ph type="subTitle" idx="1"/>
          </p:nvPr>
        </p:nvSpPr>
        <p:spPr>
          <a:xfrm>
            <a:off x="1692275" y="3721100"/>
            <a:ext cx="7127875" cy="571500"/>
          </a:xfrm>
        </p:spPr>
        <p:txBody>
          <a:bodyPr lIns="36000"/>
          <a:lstStyle>
            <a:lvl1pPr marL="0" indent="0" algn="r">
              <a:spcBef>
                <a:spcPct val="0"/>
              </a:spcBef>
              <a:buFont typeface="Wingdings" pitchFamily="2" charset="2"/>
              <a:buNone/>
              <a:defRPr sz="1800">
                <a:solidFill>
                  <a:schemeClr val="bg1"/>
                </a:solidFill>
              </a:defRPr>
            </a:lvl1pPr>
          </a:lstStyle>
          <a:p>
            <a:pPr lvl="0"/>
            <a:r>
              <a:rPr lang="nb-NO" noProof="0"/>
              <a:t>Klikk for å redigere undertittelstil i malen</a:t>
            </a:r>
            <a:endParaRPr lang="nb-NO" noProof="0" dirty="0"/>
          </a:p>
        </p:txBody>
      </p:sp>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850" y="980728"/>
            <a:ext cx="1755652" cy="323089"/>
          </a:xfrm>
          <a:prstGeom prst="rect">
            <a:avLst/>
          </a:prstGeom>
        </p:spPr>
      </p:pic>
    </p:spTree>
    <p:extLst>
      <p:ext uri="{BB962C8B-B14F-4D97-AF65-F5344CB8AC3E}">
        <p14:creationId xmlns:p14="http://schemas.microsoft.com/office/powerpoint/2010/main" val="335953322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BA716E1B-53AA-4414-ACB0-2A5DFFF9993B}" type="datetimeFigureOut">
              <a:rPr lang="nb-NO" smtClean="0"/>
              <a:t>15.02.2018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8B3504C-860D-48D4-B409-223BBD917174}" type="slidenum">
              <a:rPr lang="nb-NO" smtClean="0"/>
              <a:t>‹#›</a:t>
            </a:fld>
            <a:endParaRPr lang="nb-NO" dirty="0"/>
          </a:p>
        </p:txBody>
      </p:sp>
      <p:sp>
        <p:nvSpPr>
          <p:cNvPr id="7" name="Tittel 6"/>
          <p:cNvSpPr>
            <a:spLocks noGrp="1"/>
          </p:cNvSpPr>
          <p:nvPr>
            <p:ph type="title"/>
          </p:nvPr>
        </p:nvSpPr>
        <p:spPr>
          <a:xfrm>
            <a:off x="468312" y="728662"/>
            <a:ext cx="8351838" cy="1079501"/>
          </a:xfrm>
        </p:spPr>
        <p:txBody>
          <a:bodyPr/>
          <a:lstStyle/>
          <a:p>
            <a:r>
              <a:rPr lang="nb-NO"/>
              <a:t>Klikk for å redigere tittelstil</a:t>
            </a:r>
            <a:endParaRPr lang="nb-NO" dirty="0"/>
          </a:p>
        </p:txBody>
      </p:sp>
      <p:sp>
        <p:nvSpPr>
          <p:cNvPr id="9" name="Plassholder for innhold 8"/>
          <p:cNvSpPr>
            <a:spLocks noGrp="1"/>
          </p:cNvSpPr>
          <p:nvPr>
            <p:ph sz="quarter" idx="13"/>
          </p:nvPr>
        </p:nvSpPr>
        <p:spPr>
          <a:xfrm>
            <a:off x="503238" y="1837346"/>
            <a:ext cx="8316912" cy="476030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70567686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lIns="36000"/>
          <a:lstStyle>
            <a:lvl1pPr algn="l">
              <a:defRPr/>
            </a:lvl1p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BA716E1B-53AA-4414-ACB0-2A5DFFF9993B}" type="datetimeFigureOut">
              <a:rPr lang="nb-NO" smtClean="0"/>
              <a:t>15.02.2018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32577522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A716E1B-53AA-4414-ACB0-2A5DFFF9993B}" type="datetimeFigureOut">
              <a:rPr lang="nb-NO" smtClean="0"/>
              <a:t>15.02.2018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17498749"/>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a:lstStyle>
            <a:lvl1pPr algn="l">
              <a:defRPr/>
            </a:lvl1pPr>
          </a:lstStyle>
          <a:p>
            <a:r>
              <a:rPr lang="nb-NO"/>
              <a:t>Klikk for å redigere tittelstil</a:t>
            </a:r>
          </a:p>
        </p:txBody>
      </p:sp>
      <p:sp>
        <p:nvSpPr>
          <p:cNvPr id="3" name="Plassholder for innhold 2"/>
          <p:cNvSpPr>
            <a:spLocks noGrp="1"/>
          </p:cNvSpPr>
          <p:nvPr>
            <p:ph sz="half" idx="1"/>
          </p:nvPr>
        </p:nvSpPr>
        <p:spPr>
          <a:xfrm>
            <a:off x="503238" y="1844675"/>
            <a:ext cx="3992561" cy="4752974"/>
          </a:xfrm>
          <a:prstGeom prst="rect">
            <a:avLst/>
          </a:prstGeom>
        </p:spPr>
        <p:txBody>
          <a:bodyPr/>
          <a:lstStyle>
            <a:lvl1pPr marL="342900" indent="-342900">
              <a:buClr>
                <a:srgbClr val="00B0CA"/>
              </a:buClr>
              <a:buFont typeface="Wingdings" pitchFamily="2" charset="2"/>
              <a:buChar char="§"/>
              <a:defRPr sz="2400"/>
            </a:lvl1pPr>
            <a:lvl2pPr marL="742950" indent="-285750">
              <a:buClr>
                <a:srgbClr val="00B0CA"/>
              </a:buClr>
              <a:buFont typeface="Wingdings" pitchFamily="2" charset="2"/>
              <a:buChar char="§"/>
              <a:defRPr sz="20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2000"/>
            </a:lvl4pPr>
            <a:lvl5pPr marL="2057400" indent="-228600">
              <a:buClr>
                <a:srgbClr val="00B0CA"/>
              </a:buClr>
              <a:buFont typeface="Wingdings" pitchFamily="2" charset="2"/>
              <a:buChar char="§"/>
              <a:defRPr sz="20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648200" y="1844674"/>
            <a:ext cx="4171950" cy="4752975"/>
          </a:xfrm>
          <a:prstGeom prst="rect">
            <a:avLst/>
          </a:prstGeom>
        </p:spPr>
        <p:txBody>
          <a:bodyPr/>
          <a:lstStyle>
            <a:lvl1pPr marL="342900" indent="-342900" algn="l" defTabSz="914400" rtl="0" eaLnBrk="1" latinLnBrk="0" hangingPunct="1">
              <a:spcBef>
                <a:spcPct val="20000"/>
              </a:spcBef>
              <a:buClr>
                <a:srgbClr val="00B0CA"/>
              </a:buClr>
              <a:buFont typeface="Wingdings" pitchFamily="2" charset="2"/>
              <a:buChar char="§"/>
              <a:defRPr lang="nb-NO" sz="2400" kern="1200" dirty="0" smtClean="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BA716E1B-53AA-4414-ACB0-2A5DFFF9993B}" type="datetimeFigureOut">
              <a:rPr lang="nb-NO" smtClean="0"/>
              <a:t>15.02.2018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62526194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8351837" cy="1079501"/>
          </a:xfrm>
          <a:prstGeom prst="rect">
            <a:avLst/>
          </a:prstGeom>
        </p:spPr>
        <p:txBody>
          <a:bodyPr/>
          <a:lstStyle>
            <a:lvl1pPr algn="l">
              <a:defRPr/>
            </a:lvl1pPr>
          </a:lstStyle>
          <a:p>
            <a:r>
              <a:rPr lang="nb-NO"/>
              <a:t>Klikk for å redigere tittelstil</a:t>
            </a:r>
            <a:endParaRPr lang="nb-NO" dirty="0"/>
          </a:p>
        </p:txBody>
      </p:sp>
      <p:sp>
        <p:nvSpPr>
          <p:cNvPr id="3" name="Plassholder for tekst 2"/>
          <p:cNvSpPr>
            <a:spLocks noGrp="1"/>
          </p:cNvSpPr>
          <p:nvPr>
            <p:ph type="body" idx="1"/>
          </p:nvPr>
        </p:nvSpPr>
        <p:spPr>
          <a:xfrm>
            <a:off x="468313" y="1808163"/>
            <a:ext cx="4075113"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503238" y="2600908"/>
            <a:ext cx="4040188" cy="3996741"/>
          </a:xfrm>
          <a:prstGeom prst="rect">
            <a:avLst/>
          </a:prstGeom>
        </p:spPr>
        <p:txBody>
          <a:bodyPr/>
          <a:lstStyle>
            <a:lvl1pPr marL="342900" indent="-342900">
              <a:buClr>
                <a:srgbClr val="00B0CA"/>
              </a:buClr>
              <a:buFont typeface="Wingdings" pitchFamily="2" charset="2"/>
              <a:buChar char="§"/>
              <a:defRPr sz="2200"/>
            </a:lvl1pPr>
            <a:lvl2pPr marL="742950" indent="-285750">
              <a:buClr>
                <a:srgbClr val="00B0CA"/>
              </a:buClr>
              <a:buFont typeface="Wingdings" pitchFamily="2" charset="2"/>
              <a:buChar char="§"/>
              <a:defRPr sz="20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2000"/>
            </a:lvl4pPr>
            <a:lvl5pPr marL="2057400" indent="-228600">
              <a:buClr>
                <a:srgbClr val="00B0CA"/>
              </a:buClr>
              <a:buFont typeface="Wingdings" pitchFamily="2" charset="2"/>
              <a:buChar char="§"/>
              <a:defRPr sz="20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691063" y="1808163"/>
            <a:ext cx="4041775" cy="639762"/>
          </a:xfrm>
          <a:prstGeom prst="rect">
            <a:avLst/>
          </a:prstGeo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4691063" y="2600908"/>
            <a:ext cx="4041775" cy="39967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72000" numCol="1" anchor="t" anchorCtr="0" compatLnSpc="1">
            <a:prstTxWarp prst="textNoShape">
              <a:avLst/>
            </a:prstTxWarp>
          </a:bodyPr>
          <a:lstStyle>
            <a:lvl1pPr>
              <a:defRPr lang="nb-NO" sz="2200" dirty="0" smtClean="0"/>
            </a:lvl1pPr>
            <a:lvl2pPr>
              <a:defRPr lang="nb-NO" dirty="0" smtClean="0"/>
            </a:lvl2pPr>
            <a:lvl3pPr>
              <a:defRPr lang="nb-NO" dirty="0" smtClean="0"/>
            </a:lvl3pPr>
            <a:lvl4pPr>
              <a:defRPr lang="nb-NO" dirty="0" smtClean="0"/>
            </a:lvl4pPr>
            <a:lvl5pPr>
              <a:defRPr lang="nb-NO" dirty="0"/>
            </a:lvl5pPr>
          </a:lstStyle>
          <a:p>
            <a:pPr lvl="0">
              <a:buClr>
                <a:srgbClr val="00B0CA"/>
              </a:buClr>
              <a:buFont typeface="Wingdings" pitchFamily="2" charset="2"/>
              <a:buChar char="§"/>
            </a:pPr>
            <a:r>
              <a:rPr lang="nb-NO"/>
              <a:t>Rediger tekststiler i malen</a:t>
            </a:r>
          </a:p>
          <a:p>
            <a:pPr lvl="1">
              <a:buClr>
                <a:srgbClr val="00B0CA"/>
              </a:buClr>
              <a:buFont typeface="Wingdings" pitchFamily="2" charset="2"/>
              <a:buChar char="§"/>
            </a:pPr>
            <a:r>
              <a:rPr lang="nb-NO"/>
              <a:t>Andre nivå</a:t>
            </a:r>
          </a:p>
          <a:p>
            <a:pPr lvl="2">
              <a:buClr>
                <a:srgbClr val="00B0CA"/>
              </a:buClr>
              <a:buFont typeface="Wingdings" pitchFamily="2" charset="2"/>
              <a:buChar char="§"/>
            </a:pPr>
            <a:r>
              <a:rPr lang="nb-NO"/>
              <a:t>Tredje nivå</a:t>
            </a:r>
          </a:p>
          <a:p>
            <a:pPr lvl="3">
              <a:buClr>
                <a:srgbClr val="00B0CA"/>
              </a:buClr>
              <a:buFont typeface="Wingdings" pitchFamily="2" charset="2"/>
              <a:buChar char="§"/>
            </a:pPr>
            <a:r>
              <a:rPr lang="nb-NO"/>
              <a:t>Fjerde nivå</a:t>
            </a:r>
          </a:p>
          <a:p>
            <a:pPr lvl="4">
              <a:buClr>
                <a:srgbClr val="00B0CA"/>
              </a:buClr>
              <a:buFont typeface="Wingdings" pitchFamily="2" charset="2"/>
              <a:buChar char="§"/>
            </a:pPr>
            <a:r>
              <a:rPr lang="nb-NO"/>
              <a:t>Femte nivå</a:t>
            </a:r>
            <a:endParaRPr lang="nb-NO" dirty="0"/>
          </a:p>
        </p:txBody>
      </p:sp>
      <p:sp>
        <p:nvSpPr>
          <p:cNvPr id="7" name="Plassholder for dato 6"/>
          <p:cNvSpPr>
            <a:spLocks noGrp="1"/>
          </p:cNvSpPr>
          <p:nvPr>
            <p:ph type="dt" sz="half" idx="10"/>
          </p:nvPr>
        </p:nvSpPr>
        <p:spPr/>
        <p:txBody>
          <a:bodyPr/>
          <a:lstStyle/>
          <a:p>
            <a:fld id="{BA716E1B-53AA-4414-ACB0-2A5DFFF9993B}" type="datetimeFigureOut">
              <a:rPr lang="nb-NO" smtClean="0"/>
              <a:t>15.02.2018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406119183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68313" y="728662"/>
            <a:ext cx="2997200" cy="706437"/>
          </a:xfrm>
          <a:prstGeom prst="rect">
            <a:avLst/>
          </a:prstGeom>
        </p:spPr>
        <p:txBody>
          <a:bodyPr anchor="b"/>
          <a:lstStyle>
            <a:lvl1pPr algn="l">
              <a:defRPr sz="2200" b="1"/>
            </a:lvl1pPr>
          </a:lstStyle>
          <a:p>
            <a:r>
              <a:rPr lang="nb-NO"/>
              <a:t>Klikk for å redigere tittelstil</a:t>
            </a:r>
            <a:endParaRPr lang="nb-NO" dirty="0"/>
          </a:p>
        </p:txBody>
      </p:sp>
      <p:sp>
        <p:nvSpPr>
          <p:cNvPr id="3" name="Plassholder for innhold 2"/>
          <p:cNvSpPr>
            <a:spLocks noGrp="1"/>
          </p:cNvSpPr>
          <p:nvPr>
            <p:ph idx="1"/>
          </p:nvPr>
        </p:nvSpPr>
        <p:spPr>
          <a:xfrm>
            <a:off x="3563888" y="728663"/>
            <a:ext cx="5122912" cy="5397500"/>
          </a:xfrm>
          <a:prstGeom prst="rect">
            <a:avLst/>
          </a:prstGeom>
        </p:spPr>
        <p:txBody>
          <a:bodyPr/>
          <a:lstStyle>
            <a:lvl1pPr marL="342900" indent="-342900">
              <a:buClr>
                <a:srgbClr val="00B0CA"/>
              </a:buClr>
              <a:buFont typeface="Wingdings" pitchFamily="2" charset="2"/>
              <a:buChar char="§"/>
              <a:defRPr sz="2800"/>
            </a:lvl1pPr>
            <a:lvl2pPr marL="742950" indent="-285750">
              <a:buClr>
                <a:srgbClr val="00B0CA"/>
              </a:buClr>
              <a:buFont typeface="Wingdings" pitchFamily="2" charset="2"/>
              <a:buChar char="§"/>
              <a:defRPr sz="2400"/>
            </a:lvl2pPr>
            <a:lvl3pPr marL="1143000" indent="-228600">
              <a:buClr>
                <a:srgbClr val="00B0CA"/>
              </a:buClr>
              <a:buFont typeface="Wingdings" pitchFamily="2" charset="2"/>
              <a:buChar char="§"/>
              <a:defRPr sz="2000"/>
            </a:lvl3pPr>
            <a:lvl4pPr marL="1600200" indent="-228600">
              <a:buClr>
                <a:srgbClr val="00B0CA"/>
              </a:buClr>
              <a:buFont typeface="Wingdings" pitchFamily="2" charset="2"/>
              <a:buChar char="§"/>
              <a:defRPr sz="1800"/>
            </a:lvl4pPr>
            <a:lvl5pPr marL="2057400" indent="-228600">
              <a:buClr>
                <a:srgbClr val="00B0CA"/>
              </a:buClr>
              <a:buFont typeface="Wingdings" pitchFamily="2" charset="2"/>
              <a:buChar char="§"/>
              <a:defRPr sz="18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503238" y="1484313"/>
            <a:ext cx="2962275" cy="464185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BA716E1B-53AA-4414-ACB0-2A5DFFF9993B}" type="datetimeFigureOut">
              <a:rPr lang="nb-NO" smtClean="0"/>
              <a:t>15.02.2018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76564553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835696" y="5217078"/>
            <a:ext cx="5486400" cy="566738"/>
          </a:xfrm>
          <a:prstGeom prst="rect">
            <a:avLst/>
          </a:prstGeom>
        </p:spPr>
        <p:txBody>
          <a:bodyPr anchor="t"/>
          <a:lstStyle>
            <a:lvl1pPr algn="l">
              <a:defRPr sz="2400" b="1"/>
            </a:lvl1pPr>
          </a:lstStyle>
          <a:p>
            <a:r>
              <a:rPr lang="nb-NO"/>
              <a:t>Klikk for å redigere tittelstil</a:t>
            </a:r>
            <a:endParaRPr lang="nb-NO" dirty="0"/>
          </a:p>
        </p:txBody>
      </p:sp>
      <p:sp>
        <p:nvSpPr>
          <p:cNvPr id="3" name="Plassholder for bilde 2"/>
          <p:cNvSpPr>
            <a:spLocks noGrp="1"/>
          </p:cNvSpPr>
          <p:nvPr>
            <p:ph type="pic" idx="1"/>
          </p:nvPr>
        </p:nvSpPr>
        <p:spPr>
          <a:xfrm>
            <a:off x="1792288" y="728662"/>
            <a:ext cx="5486400" cy="4392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835696" y="5783816"/>
            <a:ext cx="5486400" cy="804862"/>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p:txBody>
          <a:bodyPr/>
          <a:lstStyle/>
          <a:p>
            <a:fld id="{BA716E1B-53AA-4414-ACB0-2A5DFFF9993B}" type="datetimeFigureOut">
              <a:rPr lang="nb-NO" smtClean="0"/>
              <a:t>15.02.2018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8B3504C-860D-48D4-B409-223BBD917174}" type="slidenum">
              <a:rPr lang="nb-NO" smtClean="0"/>
              <a:t>‹#›</a:t>
            </a:fld>
            <a:endParaRPr lang="nb-NO"/>
          </a:p>
        </p:txBody>
      </p:sp>
    </p:spTree>
    <p:extLst>
      <p:ext uri="{BB962C8B-B14F-4D97-AF65-F5344CB8AC3E}">
        <p14:creationId xmlns:p14="http://schemas.microsoft.com/office/powerpoint/2010/main" val="10959911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7667625" y="296863"/>
            <a:ext cx="1476375" cy="215900"/>
          </a:xfrm>
          <a:prstGeom prst="rect">
            <a:avLst/>
          </a:prstGeom>
          <a:solidFill>
            <a:schemeClr val="bg1"/>
          </a:solidFill>
          <a:ln>
            <a:noFill/>
          </a:ln>
          <a:effectLst/>
          <a:extLst>
            <a:ext uri="{91240B29-F687-4F45-9708-019B960494DF}">
              <a14:hiddenLine xmlns:a14="http://schemas.microsoft.com/office/drawing/2010/main" w="28575" algn="ctr">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endParaRPr lang="nb-NO"/>
          </a:p>
        </p:txBody>
      </p:sp>
      <p:sp>
        <p:nvSpPr>
          <p:cNvPr id="8" name="Freeform 3"/>
          <p:cNvSpPr>
            <a:spLocks/>
          </p:cNvSpPr>
          <p:nvPr/>
        </p:nvSpPr>
        <p:spPr bwMode="auto">
          <a:xfrm>
            <a:off x="0" y="-3175"/>
            <a:ext cx="9146743" cy="515938"/>
          </a:xfrm>
          <a:custGeom>
            <a:avLst/>
            <a:gdLst>
              <a:gd name="T0" fmla="*/ 0 w 5760"/>
              <a:gd name="T1" fmla="*/ 323 h 325"/>
              <a:gd name="T2" fmla="*/ 4968 w 5760"/>
              <a:gd name="T3" fmla="*/ 325 h 325"/>
              <a:gd name="T4" fmla="*/ 4968 w 5760"/>
              <a:gd name="T5" fmla="*/ 214 h 325"/>
              <a:gd name="T6" fmla="*/ 5760 w 5760"/>
              <a:gd name="T7" fmla="*/ 214 h 325"/>
              <a:gd name="T8" fmla="*/ 5760 w 5760"/>
              <a:gd name="T9" fmla="*/ 2 h 325"/>
              <a:gd name="T10" fmla="*/ 0 w 5760"/>
              <a:gd name="T11" fmla="*/ 0 h 325"/>
              <a:gd name="T12" fmla="*/ 0 w 5760"/>
              <a:gd name="T13" fmla="*/ 323 h 325"/>
              <a:gd name="connsiteX0" fmla="*/ 0 w 10003"/>
              <a:gd name="connsiteY0" fmla="*/ 9938 h 10000"/>
              <a:gd name="connsiteX1" fmla="*/ 8625 w 10003"/>
              <a:gd name="connsiteY1" fmla="*/ 10000 h 10000"/>
              <a:gd name="connsiteX2" fmla="*/ 8625 w 10003"/>
              <a:gd name="connsiteY2" fmla="*/ 6585 h 10000"/>
              <a:gd name="connsiteX3" fmla="*/ 10000 w 10003"/>
              <a:gd name="connsiteY3" fmla="*/ 6585 h 10000"/>
              <a:gd name="connsiteX4" fmla="*/ 10003 w 10003"/>
              <a:gd name="connsiteY4" fmla="*/ 62 h 10000"/>
              <a:gd name="connsiteX5" fmla="*/ 0 w 10003"/>
              <a:gd name="connsiteY5" fmla="*/ 0 h 10000"/>
              <a:gd name="connsiteX6" fmla="*/ 0 w 10003"/>
              <a:gd name="connsiteY6" fmla="*/ 9938 h 10000"/>
              <a:gd name="connsiteX0" fmla="*/ 0 w 10003"/>
              <a:gd name="connsiteY0" fmla="*/ 9938 h 10000"/>
              <a:gd name="connsiteX1" fmla="*/ 8625 w 10003"/>
              <a:gd name="connsiteY1" fmla="*/ 10000 h 10000"/>
              <a:gd name="connsiteX2" fmla="*/ 8625 w 10003"/>
              <a:gd name="connsiteY2" fmla="*/ 6585 h 10000"/>
              <a:gd name="connsiteX3" fmla="*/ 10000 w 10003"/>
              <a:gd name="connsiteY3" fmla="*/ 6585 h 10000"/>
              <a:gd name="connsiteX4" fmla="*/ 10003 w 10003"/>
              <a:gd name="connsiteY4" fmla="*/ 62 h 10000"/>
              <a:gd name="connsiteX5" fmla="*/ 0 w 10003"/>
              <a:gd name="connsiteY5" fmla="*/ 0 h 10000"/>
              <a:gd name="connsiteX6" fmla="*/ 0 w 10003"/>
              <a:gd name="connsiteY6" fmla="*/ 993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10000">
                <a:moveTo>
                  <a:pt x="0" y="9938"/>
                </a:moveTo>
                <a:lnTo>
                  <a:pt x="8625" y="10000"/>
                </a:lnTo>
                <a:lnTo>
                  <a:pt x="8625" y="6585"/>
                </a:lnTo>
                <a:lnTo>
                  <a:pt x="10000" y="6585"/>
                </a:lnTo>
                <a:cubicBezTo>
                  <a:pt x="10001" y="4411"/>
                  <a:pt x="10002" y="2236"/>
                  <a:pt x="10003" y="62"/>
                </a:cubicBezTo>
                <a:lnTo>
                  <a:pt x="0" y="0"/>
                </a:lnTo>
                <a:lnTo>
                  <a:pt x="0" y="9938"/>
                </a:lnTo>
                <a:close/>
              </a:path>
            </a:pathLst>
          </a:custGeom>
          <a:solidFill>
            <a:srgbClr val="00B0CA"/>
          </a:solidFill>
          <a:ln>
            <a:noFill/>
          </a:ln>
          <a:effectLst/>
          <a:extLst/>
        </p:spPr>
        <p:txBody>
          <a:bodyPr lIns="36000" tIns="36000" rIns="36000" bIns="36000" anchor="ctr">
            <a:spAutoFit/>
          </a:bodyPr>
          <a:lstStyle/>
          <a:p>
            <a:endParaRPr lang="nb-NO"/>
          </a:p>
        </p:txBody>
      </p:sp>
      <p:grpSp>
        <p:nvGrpSpPr>
          <p:cNvPr id="10" name="Gruppe 9"/>
          <p:cNvGrpSpPr/>
          <p:nvPr/>
        </p:nvGrpSpPr>
        <p:grpSpPr>
          <a:xfrm>
            <a:off x="7879891" y="332942"/>
            <a:ext cx="1257300" cy="180975"/>
            <a:chOff x="7886700" y="333375"/>
            <a:chExt cx="1257300" cy="180975"/>
          </a:xfrm>
        </p:grpSpPr>
        <p:sp>
          <p:nvSpPr>
            <p:cNvPr id="11" name="Rectangle 9"/>
            <p:cNvSpPr>
              <a:spLocks noChangeArrowheads="1"/>
            </p:cNvSpPr>
            <p:nvPr userDrawn="1"/>
          </p:nvSpPr>
          <p:spPr bwMode="auto">
            <a:xfrm>
              <a:off x="7886700" y="333375"/>
              <a:ext cx="180975" cy="180975"/>
            </a:xfrm>
            <a:prstGeom prst="rect">
              <a:avLst/>
            </a:prstGeom>
            <a:solidFill>
              <a:srgbClr val="00B0CA">
                <a:alpha val="89999"/>
              </a:srgbClr>
            </a:solidFill>
            <a:ln>
              <a:noFill/>
            </a:ln>
            <a:effectLst/>
            <a:extLst/>
          </p:spPr>
          <p:txBody>
            <a:bodyPr lIns="36000" tIns="36000" rIns="36000" bIns="36000" anchor="ctr">
              <a:spAutoFit/>
            </a:bodyPr>
            <a:lstStyle/>
            <a:p>
              <a:endParaRPr lang="nb-NO"/>
            </a:p>
          </p:txBody>
        </p:sp>
        <p:sp>
          <p:nvSpPr>
            <p:cNvPr id="12" name="Rectangle 10"/>
            <p:cNvSpPr>
              <a:spLocks noChangeArrowheads="1"/>
            </p:cNvSpPr>
            <p:nvPr userDrawn="1"/>
          </p:nvSpPr>
          <p:spPr bwMode="auto">
            <a:xfrm>
              <a:off x="8066088" y="333375"/>
              <a:ext cx="180975" cy="180975"/>
            </a:xfrm>
            <a:prstGeom prst="rect">
              <a:avLst/>
            </a:prstGeom>
            <a:solidFill>
              <a:srgbClr val="00B0CA">
                <a:alpha val="80000"/>
              </a:srgbClr>
            </a:solidFill>
            <a:ln>
              <a:noFill/>
            </a:ln>
            <a:effectLst/>
            <a:extLst/>
          </p:spPr>
          <p:txBody>
            <a:bodyPr lIns="36000" tIns="36000" rIns="36000" bIns="36000" anchor="ctr">
              <a:spAutoFit/>
            </a:bodyPr>
            <a:lstStyle/>
            <a:p>
              <a:endParaRPr lang="nb-NO"/>
            </a:p>
          </p:txBody>
        </p:sp>
        <p:sp>
          <p:nvSpPr>
            <p:cNvPr id="13" name="Rectangle 11"/>
            <p:cNvSpPr>
              <a:spLocks noChangeArrowheads="1"/>
            </p:cNvSpPr>
            <p:nvPr userDrawn="1"/>
          </p:nvSpPr>
          <p:spPr bwMode="auto">
            <a:xfrm>
              <a:off x="8245475" y="333375"/>
              <a:ext cx="180975" cy="180975"/>
            </a:xfrm>
            <a:prstGeom prst="rect">
              <a:avLst/>
            </a:prstGeom>
            <a:solidFill>
              <a:srgbClr val="00B0CA">
                <a:alpha val="70000"/>
              </a:srgbClr>
            </a:solidFill>
            <a:ln>
              <a:noFill/>
            </a:ln>
            <a:effectLst/>
            <a:extLst/>
          </p:spPr>
          <p:txBody>
            <a:bodyPr lIns="36000" tIns="36000" rIns="36000" bIns="36000" anchor="ctr">
              <a:spAutoFit/>
            </a:bodyPr>
            <a:lstStyle/>
            <a:p>
              <a:endParaRPr lang="nb-NO"/>
            </a:p>
          </p:txBody>
        </p:sp>
        <p:sp>
          <p:nvSpPr>
            <p:cNvPr id="14" name="Rectangle 12"/>
            <p:cNvSpPr>
              <a:spLocks noChangeArrowheads="1"/>
            </p:cNvSpPr>
            <p:nvPr userDrawn="1"/>
          </p:nvSpPr>
          <p:spPr bwMode="auto">
            <a:xfrm>
              <a:off x="8424863" y="333375"/>
              <a:ext cx="180975" cy="180975"/>
            </a:xfrm>
            <a:prstGeom prst="rect">
              <a:avLst/>
            </a:prstGeom>
            <a:solidFill>
              <a:srgbClr val="00B0CA">
                <a:alpha val="50000"/>
              </a:srgbClr>
            </a:solidFill>
            <a:ln>
              <a:noFill/>
            </a:ln>
            <a:effectLst/>
            <a:extLst/>
          </p:spPr>
          <p:txBody>
            <a:bodyPr lIns="36000" tIns="36000" rIns="36000" bIns="36000" anchor="ctr">
              <a:spAutoFit/>
            </a:bodyPr>
            <a:lstStyle/>
            <a:p>
              <a:endParaRPr lang="nb-NO"/>
            </a:p>
          </p:txBody>
        </p:sp>
        <p:sp>
          <p:nvSpPr>
            <p:cNvPr id="15" name="Rectangle 13"/>
            <p:cNvSpPr>
              <a:spLocks noChangeArrowheads="1"/>
            </p:cNvSpPr>
            <p:nvPr userDrawn="1"/>
          </p:nvSpPr>
          <p:spPr bwMode="auto">
            <a:xfrm>
              <a:off x="8604250" y="333375"/>
              <a:ext cx="180975" cy="180975"/>
            </a:xfrm>
            <a:prstGeom prst="rect">
              <a:avLst/>
            </a:prstGeom>
            <a:solidFill>
              <a:srgbClr val="00B0CA">
                <a:alpha val="39999"/>
              </a:srgbClr>
            </a:solidFill>
            <a:ln>
              <a:noFill/>
            </a:ln>
            <a:effectLst/>
            <a:extLst/>
          </p:spPr>
          <p:txBody>
            <a:bodyPr lIns="36000" tIns="36000" rIns="36000" bIns="36000" anchor="ctr">
              <a:spAutoFit/>
            </a:bodyPr>
            <a:lstStyle/>
            <a:p>
              <a:endParaRPr lang="nb-NO"/>
            </a:p>
          </p:txBody>
        </p:sp>
        <p:sp>
          <p:nvSpPr>
            <p:cNvPr id="16" name="Rectangle 14"/>
            <p:cNvSpPr>
              <a:spLocks noChangeArrowheads="1"/>
            </p:cNvSpPr>
            <p:nvPr userDrawn="1"/>
          </p:nvSpPr>
          <p:spPr bwMode="auto">
            <a:xfrm>
              <a:off x="8783638" y="333375"/>
              <a:ext cx="180975" cy="180975"/>
            </a:xfrm>
            <a:prstGeom prst="rect">
              <a:avLst/>
            </a:prstGeom>
            <a:solidFill>
              <a:srgbClr val="00B0CA">
                <a:alpha val="30000"/>
              </a:srgbClr>
            </a:solidFill>
            <a:ln>
              <a:noFill/>
            </a:ln>
            <a:effectLst/>
            <a:extLst/>
          </p:spPr>
          <p:txBody>
            <a:bodyPr lIns="36000" tIns="36000" rIns="36000" bIns="36000" anchor="ctr">
              <a:spAutoFit/>
            </a:bodyPr>
            <a:lstStyle/>
            <a:p>
              <a:endParaRPr lang="nb-NO"/>
            </a:p>
          </p:txBody>
        </p:sp>
        <p:sp>
          <p:nvSpPr>
            <p:cNvPr id="17" name="Rectangle 15"/>
            <p:cNvSpPr>
              <a:spLocks noChangeArrowheads="1"/>
            </p:cNvSpPr>
            <p:nvPr userDrawn="1"/>
          </p:nvSpPr>
          <p:spPr bwMode="auto">
            <a:xfrm>
              <a:off x="8963025" y="333375"/>
              <a:ext cx="180975" cy="180975"/>
            </a:xfrm>
            <a:prstGeom prst="rect">
              <a:avLst/>
            </a:prstGeom>
            <a:solidFill>
              <a:srgbClr val="00B0CA">
                <a:alpha val="20000"/>
              </a:srgbClr>
            </a:solidFill>
            <a:ln>
              <a:noFill/>
            </a:ln>
            <a:effectLst/>
            <a:extLst/>
          </p:spPr>
          <p:txBody>
            <a:bodyPr lIns="36000" tIns="36000" rIns="36000" bIns="36000" anchor="ctr">
              <a:spAutoFit/>
            </a:bodyPr>
            <a:lstStyle/>
            <a:p>
              <a:endParaRPr lang="nb-NO"/>
            </a:p>
          </p:txBody>
        </p:sp>
      </p:grpSp>
      <p:sp>
        <p:nvSpPr>
          <p:cNvPr id="4" name="Plassholder for dato 3"/>
          <p:cNvSpPr>
            <a:spLocks noGrp="1"/>
          </p:cNvSpPr>
          <p:nvPr>
            <p:ph type="dt" sz="half" idx="2"/>
          </p:nvPr>
        </p:nvSpPr>
        <p:spPr>
          <a:xfrm>
            <a:off x="6480212" y="6675710"/>
            <a:ext cx="1305508" cy="182290"/>
          </a:xfrm>
          <a:prstGeom prst="rect">
            <a:avLst/>
          </a:prstGeom>
        </p:spPr>
        <p:txBody>
          <a:bodyPr vert="horz" lIns="91440" tIns="45720" rIns="91440" bIns="45720" rtlCol="0" anchor="b"/>
          <a:lstStyle>
            <a:lvl1pPr algn="r">
              <a:defRPr sz="1000">
                <a:solidFill>
                  <a:schemeClr val="bg1">
                    <a:lumMod val="85000"/>
                  </a:schemeClr>
                </a:solidFill>
                <a:latin typeface="Verdana" pitchFamily="34" charset="0"/>
                <a:ea typeface="Verdana" pitchFamily="34" charset="0"/>
                <a:cs typeface="Verdana" pitchFamily="34" charset="0"/>
              </a:defRPr>
            </a:lvl1pPr>
          </a:lstStyle>
          <a:p>
            <a:fld id="{BA716E1B-53AA-4414-ACB0-2A5DFFF9993B}" type="datetimeFigureOut">
              <a:rPr lang="nb-NO" smtClean="0"/>
              <a:pPr/>
              <a:t>15.02.2018</a:t>
            </a:fld>
            <a:endParaRPr lang="nb-NO"/>
          </a:p>
        </p:txBody>
      </p:sp>
      <p:sp>
        <p:nvSpPr>
          <p:cNvPr id="5" name="Plassholder for bunntekst 4"/>
          <p:cNvSpPr>
            <a:spLocks noGrp="1"/>
          </p:cNvSpPr>
          <p:nvPr>
            <p:ph type="ftr" sz="quarter" idx="3"/>
          </p:nvPr>
        </p:nvSpPr>
        <p:spPr>
          <a:xfrm>
            <a:off x="468312" y="6669360"/>
            <a:ext cx="5903887" cy="182290"/>
          </a:xfrm>
          <a:prstGeom prst="rect">
            <a:avLst/>
          </a:prstGeom>
        </p:spPr>
        <p:txBody>
          <a:bodyPr vert="horz" lIns="91440" tIns="45720" rIns="91440" bIns="36000" rtlCol="0" anchor="b"/>
          <a:lstStyle>
            <a:lvl1pPr algn="l">
              <a:defRPr sz="1000">
                <a:solidFill>
                  <a:schemeClr val="bg1">
                    <a:lumMod val="85000"/>
                  </a:schemeClr>
                </a:solidFill>
                <a:latin typeface="Verdana" pitchFamily="34" charset="0"/>
                <a:ea typeface="Verdana" pitchFamily="34" charset="0"/>
                <a:cs typeface="Verdana" pitchFamily="34" charset="0"/>
              </a:defRPr>
            </a:lvl1pPr>
          </a:lstStyle>
          <a:p>
            <a:endParaRPr lang="nb-NO" dirty="0"/>
          </a:p>
        </p:txBody>
      </p:sp>
      <p:sp>
        <p:nvSpPr>
          <p:cNvPr id="6" name="Plassholder for lysbildenummer 5"/>
          <p:cNvSpPr>
            <a:spLocks noGrp="1"/>
          </p:cNvSpPr>
          <p:nvPr>
            <p:ph type="sldNum" sz="quarter" idx="4"/>
          </p:nvPr>
        </p:nvSpPr>
        <p:spPr>
          <a:xfrm>
            <a:off x="7886700" y="6675710"/>
            <a:ext cx="933450" cy="182290"/>
          </a:xfrm>
          <a:prstGeom prst="rect">
            <a:avLst/>
          </a:prstGeom>
        </p:spPr>
        <p:txBody>
          <a:bodyPr vert="horz" lIns="91440" tIns="45720" rIns="91440" bIns="45720" rtlCol="0" anchor="b"/>
          <a:lstStyle>
            <a:lvl1pPr algn="r">
              <a:defRPr sz="1000">
                <a:solidFill>
                  <a:schemeClr val="bg1">
                    <a:lumMod val="85000"/>
                  </a:schemeClr>
                </a:solidFill>
                <a:latin typeface="Verdana" pitchFamily="34" charset="0"/>
                <a:ea typeface="Verdana" pitchFamily="34" charset="0"/>
                <a:cs typeface="Verdana" pitchFamily="34" charset="0"/>
              </a:defRPr>
            </a:lvl1pPr>
          </a:lstStyle>
          <a:p>
            <a:fld id="{48B3504C-860D-48D4-B409-223BBD917174}" type="slidenum">
              <a:rPr lang="nb-NO" smtClean="0"/>
              <a:pPr/>
              <a:t>‹#›</a:t>
            </a:fld>
            <a:endParaRPr lang="nb-NO"/>
          </a:p>
        </p:txBody>
      </p:sp>
      <p:sp>
        <p:nvSpPr>
          <p:cNvPr id="18" name="Plassholder for tekst 17"/>
          <p:cNvSpPr>
            <a:spLocks noGrp="1"/>
          </p:cNvSpPr>
          <p:nvPr>
            <p:ph type="body" idx="1"/>
          </p:nvPr>
        </p:nvSpPr>
        <p:spPr>
          <a:xfrm>
            <a:off x="503238" y="1844674"/>
            <a:ext cx="8316912" cy="4752975"/>
          </a:xfrm>
          <a:prstGeom prst="rect">
            <a:avLst/>
          </a:prstGeom>
        </p:spPr>
        <p:txBody>
          <a:bodyPr vert="horz" lIns="0" tIns="36000" rIns="36000" bIns="3600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Plassholder for tittel 18"/>
          <p:cNvSpPr>
            <a:spLocks noGrp="1"/>
          </p:cNvSpPr>
          <p:nvPr>
            <p:ph type="title"/>
          </p:nvPr>
        </p:nvSpPr>
        <p:spPr>
          <a:xfrm>
            <a:off x="468312" y="728662"/>
            <a:ext cx="8351838" cy="1079501"/>
          </a:xfrm>
          <a:prstGeom prst="rect">
            <a:avLst/>
          </a:prstGeom>
        </p:spPr>
        <p:txBody>
          <a:bodyPr vert="horz" lIns="36000" tIns="36000" rIns="36000" bIns="45720" rtlCol="0" anchor="t" anchorCtr="0">
            <a:normAutofit/>
          </a:bodyPr>
          <a:lstStyle/>
          <a:p>
            <a:r>
              <a:rPr lang="nb-NO" dirty="0"/>
              <a:t>Klikk for å redigere tittelstil</a:t>
            </a:r>
          </a:p>
        </p:txBody>
      </p:sp>
      <p:pic>
        <p:nvPicPr>
          <p:cNvPr id="2" name="Bild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44" y="135318"/>
            <a:ext cx="1758700" cy="323089"/>
          </a:xfrm>
          <a:prstGeom prst="rect">
            <a:avLst/>
          </a:prstGeom>
        </p:spPr>
      </p:pic>
    </p:spTree>
    <p:extLst>
      <p:ext uri="{BB962C8B-B14F-4D97-AF65-F5344CB8AC3E}">
        <p14:creationId xmlns:p14="http://schemas.microsoft.com/office/powerpoint/2010/main" val="13454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2" r:id="rId5"/>
    <p:sldLayoutId id="2147483653" r:id="rId6"/>
    <p:sldLayoutId id="2147483656" r:id="rId7"/>
    <p:sldLayoutId id="2147483657" r:id="rId8"/>
  </p:sldLayoutIdLst>
  <p:transition spd="med">
    <p:wipe dir="r"/>
  </p:transition>
  <p:txStyles>
    <p:titleStyle>
      <a:lvl1pPr marL="0" indent="0" algn="l" defTabSz="914400" rtl="0" eaLnBrk="1" latinLnBrk="0" hangingPunct="1">
        <a:spcBef>
          <a:spcPct val="0"/>
        </a:spcBef>
        <a:buFont typeface="Arial" pitchFamily="34" charset="0"/>
        <a:buNone/>
        <a:defRPr lang="nb-NO" sz="2600" b="1" kern="1200" dirty="0" smtClean="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00B0CA"/>
        </a:buClr>
        <a:buFont typeface="Wingdings" pitchFamily="2" charset="2"/>
        <a:buChar char="§"/>
        <a:defRPr lang="nb-NO" sz="2400" kern="1200" dirty="0" smtClean="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B0CA"/>
        </a:buClr>
        <a:buFont typeface="Wingdings" pitchFamily="2" charset="2"/>
        <a:buChar char="§"/>
        <a:defRPr lang="nb-NO" sz="2000" kern="1200" dirty="0" smtClean="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Clr>
          <a:srgbClr val="00B0CA"/>
        </a:buClr>
        <a:buFont typeface="Wingdings" pitchFamily="2" charset="2"/>
        <a:buChar char="§"/>
        <a:defRPr lang="nb-NO" sz="2000" kern="1200" dirty="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google.no/url?sa=t&amp;rct=j&amp;q=&amp;esrc=s&amp;source=web&amp;cd=2&amp;cad=rja&amp;uact=8&amp;ved=0ahUKEwiFh8zWiJ3WAhXIdpoKHYUYB48QFgguMAE&amp;url=https://cdn1.euraxess.org/sites/default/files/policy_library/ec-rtd_os_skills_report_final_complete_2207_1.pdf&amp;usg=AFQjCNF1Zb33tdAyFDabdawSO2WRpXqwA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p.benneworth@utwente.n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Evaluation for </a:t>
            </a:r>
            <a:r>
              <a:rPr lang="nb-NO" dirty="0" err="1"/>
              <a:t>open</a:t>
            </a:r>
            <a:r>
              <a:rPr lang="nb-NO" dirty="0"/>
              <a:t> science</a:t>
            </a:r>
            <a:br>
              <a:rPr lang="nb-NO" dirty="0"/>
            </a:br>
            <a:r>
              <a:rPr lang="nb-NO" dirty="0"/>
              <a:t>- </a:t>
            </a:r>
            <a:r>
              <a:rPr lang="nb-NO" dirty="0" err="1"/>
              <a:t>towards</a:t>
            </a:r>
            <a:r>
              <a:rPr lang="nb-NO" dirty="0"/>
              <a:t> a </a:t>
            </a:r>
            <a:r>
              <a:rPr lang="nb-NO" dirty="0" err="1"/>
              <a:t>new</a:t>
            </a:r>
            <a:r>
              <a:rPr lang="nb-NO" dirty="0"/>
              <a:t> </a:t>
            </a:r>
            <a:r>
              <a:rPr lang="nb-NO" dirty="0" err="1"/>
              <a:t>evaluation</a:t>
            </a:r>
            <a:r>
              <a:rPr lang="nb-NO" dirty="0"/>
              <a:t> </a:t>
            </a:r>
            <a:r>
              <a:rPr lang="nb-NO" dirty="0" err="1"/>
              <a:t>protocol</a:t>
            </a:r>
            <a:endParaRPr lang="nb-NO" dirty="0"/>
          </a:p>
        </p:txBody>
      </p:sp>
      <p:sp>
        <p:nvSpPr>
          <p:cNvPr id="3" name="Undertittel 2"/>
          <p:cNvSpPr>
            <a:spLocks noGrp="1"/>
          </p:cNvSpPr>
          <p:nvPr>
            <p:ph type="subTitle" idx="1"/>
          </p:nvPr>
        </p:nvSpPr>
        <p:spPr/>
        <p:txBody>
          <a:bodyPr>
            <a:normAutofit fontScale="92500" lnSpcReduction="10000"/>
          </a:bodyPr>
          <a:lstStyle/>
          <a:p>
            <a:pPr lvl="1" algn="r"/>
            <a:r>
              <a:rPr lang="nb-NO" dirty="0">
                <a:solidFill>
                  <a:schemeClr val="bg1"/>
                </a:solidFill>
              </a:rPr>
              <a:t>ENRESSH training </a:t>
            </a:r>
            <a:r>
              <a:rPr lang="nb-NO" dirty="0" err="1">
                <a:solidFill>
                  <a:schemeClr val="bg1"/>
                </a:solidFill>
              </a:rPr>
              <a:t>school</a:t>
            </a:r>
            <a:r>
              <a:rPr lang="nb-NO" dirty="0">
                <a:solidFill>
                  <a:schemeClr val="bg1"/>
                </a:solidFill>
              </a:rPr>
              <a:t> 15 </a:t>
            </a:r>
            <a:r>
              <a:rPr lang="nb-NO" dirty="0" err="1">
                <a:solidFill>
                  <a:schemeClr val="bg1"/>
                </a:solidFill>
              </a:rPr>
              <a:t>February</a:t>
            </a:r>
            <a:r>
              <a:rPr lang="nb-NO" dirty="0">
                <a:solidFill>
                  <a:schemeClr val="bg1"/>
                </a:solidFill>
              </a:rPr>
              <a:t> 2018</a:t>
            </a:r>
          </a:p>
          <a:p>
            <a:r>
              <a:rPr lang="nb-NO" dirty="0"/>
              <a:t>Dr Jon Holm RCN</a:t>
            </a:r>
          </a:p>
        </p:txBody>
      </p:sp>
      <p:pic>
        <p:nvPicPr>
          <p:cNvPr id="4" name="Bilde 3"/>
          <p:cNvPicPr>
            <a:picLocks noChangeAspect="1"/>
          </p:cNvPicPr>
          <p:nvPr/>
        </p:nvPicPr>
        <p:blipFill rotWithShape="1">
          <a:blip r:embed="rId2">
            <a:extLst>
              <a:ext uri="{28A0092B-C50C-407E-A947-70E740481C1C}">
                <a14:useLocalDpi xmlns:a14="http://schemas.microsoft.com/office/drawing/2010/main" val="0"/>
              </a:ext>
            </a:extLst>
          </a:blip>
          <a:srcRect t="12054" b="18108"/>
          <a:stretch/>
        </p:blipFill>
        <p:spPr>
          <a:xfrm>
            <a:off x="-1955" y="4340874"/>
            <a:ext cx="9144000" cy="2945082"/>
          </a:xfrm>
          <a:prstGeom prst="rect">
            <a:avLst/>
          </a:prstGeom>
        </p:spPr>
      </p:pic>
    </p:spTree>
    <p:extLst>
      <p:ext uri="{BB962C8B-B14F-4D97-AF65-F5344CB8AC3E}">
        <p14:creationId xmlns:p14="http://schemas.microsoft.com/office/powerpoint/2010/main" val="2992751915"/>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xmlns="" id="{93C7A2CD-2891-4B25-B4CC-CD4D18C11986}"/>
              </a:ext>
            </a:extLst>
          </p:cNvPr>
          <p:cNvSpPr>
            <a:spLocks noGrp="1"/>
          </p:cNvSpPr>
          <p:nvPr>
            <p:ph sz="half" idx="2"/>
          </p:nvPr>
        </p:nvSpPr>
        <p:spPr/>
        <p:txBody>
          <a:bodyPr/>
          <a:lstStyle/>
          <a:p>
            <a:endParaRPr lang="nb-NO" dirty="0"/>
          </a:p>
        </p:txBody>
      </p:sp>
      <p:sp>
        <p:nvSpPr>
          <p:cNvPr id="2" name="Tittel 1"/>
          <p:cNvSpPr>
            <a:spLocks noGrp="1"/>
          </p:cNvSpPr>
          <p:nvPr>
            <p:ph type="title"/>
          </p:nvPr>
        </p:nvSpPr>
        <p:spPr/>
        <p:txBody>
          <a:bodyPr/>
          <a:lstStyle/>
          <a:p>
            <a:r>
              <a:rPr lang="nb-NO" dirty="0" err="1"/>
              <a:t>Awareness</a:t>
            </a:r>
            <a:r>
              <a:rPr lang="nb-NO" dirty="0"/>
              <a:t> </a:t>
            </a:r>
            <a:r>
              <a:rPr lang="nb-NO" dirty="0" err="1"/>
              <a:t>of</a:t>
            </a:r>
            <a:r>
              <a:rPr lang="nb-NO" dirty="0"/>
              <a:t> Open Science (OS) </a:t>
            </a:r>
            <a:br>
              <a:rPr lang="nb-NO" dirty="0"/>
            </a:br>
            <a:r>
              <a:rPr lang="nb-NO" dirty="0" err="1"/>
              <a:t>among</a:t>
            </a:r>
            <a:r>
              <a:rPr lang="nb-NO" dirty="0"/>
              <a:t> </a:t>
            </a:r>
            <a:r>
              <a:rPr lang="nb-NO" dirty="0" err="1"/>
              <a:t>researchers</a:t>
            </a:r>
            <a:endParaRPr lang="nb-NO"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724128" y="2123811"/>
            <a:ext cx="2867423" cy="295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683568" y="2123811"/>
            <a:ext cx="4608512" cy="4339650"/>
          </a:xfrm>
          <a:prstGeom prst="rect">
            <a:avLst/>
          </a:prstGeom>
          <a:noFill/>
        </p:spPr>
        <p:txBody>
          <a:bodyPr wrap="square" rtlCol="0">
            <a:spAutoFit/>
          </a:bodyPr>
          <a:lstStyle/>
          <a:p>
            <a:pPr marL="285750" indent="-285750">
              <a:buFont typeface="Arial" panose="020B0604020202020204" pitchFamily="34" charset="0"/>
              <a:buChar char="•"/>
            </a:pPr>
            <a:r>
              <a:rPr lang="nb-NO" sz="2000" dirty="0"/>
              <a:t>Three </a:t>
            </a:r>
            <a:r>
              <a:rPr lang="nb-NO" sz="2000" dirty="0" err="1"/>
              <a:t>out</a:t>
            </a:r>
            <a:r>
              <a:rPr lang="nb-NO" sz="2000" dirty="0"/>
              <a:t> </a:t>
            </a:r>
            <a:r>
              <a:rPr lang="nb-NO" sz="2000" dirty="0" err="1"/>
              <a:t>of</a:t>
            </a:r>
            <a:r>
              <a:rPr lang="nb-NO" sz="2000" dirty="0"/>
              <a:t> </a:t>
            </a:r>
            <a:r>
              <a:rPr lang="nb-NO" sz="2000" dirty="0" err="1"/>
              <a:t>four</a:t>
            </a:r>
            <a:r>
              <a:rPr lang="nb-NO" sz="2000" dirty="0"/>
              <a:t> </a:t>
            </a:r>
            <a:br>
              <a:rPr lang="nb-NO" sz="2000" dirty="0"/>
            </a:br>
            <a:r>
              <a:rPr lang="nb-NO" sz="2000" dirty="0"/>
              <a:t>have </a:t>
            </a:r>
            <a:r>
              <a:rPr lang="nb-NO" sz="2000" dirty="0" err="1"/>
              <a:t>some</a:t>
            </a:r>
            <a:r>
              <a:rPr lang="nb-NO" sz="2000" dirty="0"/>
              <a:t> </a:t>
            </a:r>
            <a:r>
              <a:rPr lang="nb-NO" sz="2000" dirty="0" err="1"/>
              <a:t>knowledge</a:t>
            </a:r>
            <a:r>
              <a:rPr lang="nb-NO" sz="2000" dirty="0"/>
              <a:t> </a:t>
            </a:r>
            <a:r>
              <a:rPr lang="nb-NO" sz="2000" dirty="0" err="1"/>
              <a:t>of</a:t>
            </a:r>
            <a:r>
              <a:rPr lang="nb-NO" sz="2000" dirty="0"/>
              <a:t> OS</a:t>
            </a:r>
          </a:p>
          <a:p>
            <a:pPr marL="285750" indent="-285750">
              <a:buFont typeface="Arial" panose="020B0604020202020204" pitchFamily="34" charset="0"/>
              <a:buChar char="•"/>
            </a:pPr>
            <a:r>
              <a:rPr lang="nb-NO" sz="2000" i="1" dirty="0"/>
              <a:t>Open </a:t>
            </a:r>
            <a:r>
              <a:rPr lang="nb-NO" sz="2000" i="1" dirty="0" err="1"/>
              <a:t>access</a:t>
            </a:r>
            <a:r>
              <a:rPr lang="nb-NO" sz="2000" i="1" dirty="0"/>
              <a:t> </a:t>
            </a:r>
            <a:r>
              <a:rPr lang="nb-NO" sz="2000" dirty="0"/>
              <a:t>and </a:t>
            </a:r>
            <a:r>
              <a:rPr lang="nb-NO" sz="2000" i="1" dirty="0"/>
              <a:t>Open data </a:t>
            </a:r>
            <a:br>
              <a:rPr lang="nb-NO" sz="2000" i="1" dirty="0"/>
            </a:br>
            <a:r>
              <a:rPr lang="nb-NO" sz="2000" dirty="0" err="1"/>
              <a:t>are</a:t>
            </a:r>
            <a:r>
              <a:rPr lang="nb-NO" sz="2000" dirty="0"/>
              <a:t> </a:t>
            </a:r>
            <a:r>
              <a:rPr lang="nb-NO" sz="2000" dirty="0" err="1"/>
              <a:t>the</a:t>
            </a:r>
            <a:r>
              <a:rPr lang="nb-NO" sz="2000" dirty="0"/>
              <a:t> most </a:t>
            </a:r>
            <a:r>
              <a:rPr lang="nb-NO" sz="2000" dirty="0" err="1"/>
              <a:t>known</a:t>
            </a:r>
            <a:endParaRPr lang="nb-NO" sz="2000" i="1" dirty="0"/>
          </a:p>
          <a:p>
            <a:pPr marL="285750" indent="-285750">
              <a:buFont typeface="Arial" panose="020B0604020202020204" pitchFamily="34" charset="0"/>
              <a:buChar char="•"/>
            </a:pPr>
            <a:r>
              <a:rPr lang="nb-NO" sz="2000" i="1" dirty="0"/>
              <a:t>Citizen science </a:t>
            </a:r>
            <a:r>
              <a:rPr lang="nb-NO" sz="2000" dirty="0"/>
              <a:t>and </a:t>
            </a:r>
            <a:r>
              <a:rPr lang="nb-NO" sz="2000" i="1" dirty="0"/>
              <a:t>Open </a:t>
            </a:r>
            <a:r>
              <a:rPr lang="nb-NO" sz="2000" i="1" dirty="0" err="1"/>
              <a:t>notebook</a:t>
            </a:r>
            <a:r>
              <a:rPr lang="nb-NO" sz="2000" i="1" dirty="0"/>
              <a:t/>
            </a:r>
            <a:br>
              <a:rPr lang="nb-NO" sz="2000" i="1" dirty="0"/>
            </a:br>
            <a:r>
              <a:rPr lang="nb-NO" sz="2000" dirty="0" err="1"/>
              <a:t>are</a:t>
            </a:r>
            <a:r>
              <a:rPr lang="nb-NO" sz="2000" dirty="0"/>
              <a:t> </a:t>
            </a:r>
            <a:r>
              <a:rPr lang="nb-NO" sz="2000" dirty="0" err="1"/>
              <a:t>the</a:t>
            </a:r>
            <a:r>
              <a:rPr lang="nb-NO" sz="2000" dirty="0"/>
              <a:t> </a:t>
            </a:r>
            <a:r>
              <a:rPr lang="nb-NO" sz="2000" dirty="0" err="1"/>
              <a:t>least</a:t>
            </a:r>
            <a:r>
              <a:rPr lang="nb-NO" sz="2000" dirty="0"/>
              <a:t> </a:t>
            </a:r>
            <a:r>
              <a:rPr lang="nb-NO" sz="2000" dirty="0" err="1"/>
              <a:t>known</a:t>
            </a:r>
            <a:endParaRPr lang="nb-NO" sz="2000" i="1" dirty="0"/>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nb-NO" sz="2000" dirty="0" err="1"/>
              <a:t>Experienced</a:t>
            </a:r>
            <a:r>
              <a:rPr lang="nb-NO" sz="2000" dirty="0"/>
              <a:t> </a:t>
            </a:r>
            <a:r>
              <a:rPr lang="nb-NO" sz="2000" dirty="0" err="1"/>
              <a:t>researchers</a:t>
            </a:r>
            <a:r>
              <a:rPr lang="nb-NO" sz="2000" dirty="0"/>
              <a:t> (R3/R4) </a:t>
            </a:r>
            <a:r>
              <a:rPr lang="nb-NO" sz="2000" dirty="0" err="1"/>
              <a:t>know</a:t>
            </a:r>
            <a:r>
              <a:rPr lang="nb-NO" sz="2000" dirty="0"/>
              <a:t> more </a:t>
            </a:r>
            <a:r>
              <a:rPr lang="nb-NO" sz="2000" dirty="0" err="1"/>
              <a:t>than</a:t>
            </a:r>
            <a:r>
              <a:rPr lang="nb-NO" sz="2000" dirty="0"/>
              <a:t> </a:t>
            </a:r>
            <a:r>
              <a:rPr lang="nb-NO" sz="2000" dirty="0" err="1"/>
              <a:t>young</a:t>
            </a:r>
            <a:r>
              <a:rPr lang="nb-NO" sz="2000" dirty="0"/>
              <a:t> </a:t>
            </a:r>
            <a:r>
              <a:rPr lang="nb-NO" sz="2000" dirty="0" err="1"/>
              <a:t>researchers</a:t>
            </a:r>
            <a:endParaRPr lang="nb-NO" sz="2000" dirty="0"/>
          </a:p>
          <a:p>
            <a:pPr marL="285750" indent="-285750">
              <a:buFont typeface="Arial" panose="020B0604020202020204" pitchFamily="34" charset="0"/>
              <a:buChar char="•"/>
            </a:pPr>
            <a:endParaRPr lang="nb-NO" sz="2000" dirty="0"/>
          </a:p>
          <a:p>
            <a:r>
              <a:rPr lang="nb-NO" sz="1400" dirty="0"/>
              <a:t>Source: </a:t>
            </a:r>
          </a:p>
          <a:p>
            <a:r>
              <a:rPr lang="en-US" sz="1400" dirty="0">
                <a:hlinkClick r:id="rId4"/>
              </a:rPr>
              <a:t>Providing researchers with the skills and competencies they need to </a:t>
            </a:r>
            <a:r>
              <a:rPr lang="en-US" sz="1400" dirty="0" err="1">
                <a:hlinkClick r:id="rId4"/>
              </a:rPr>
              <a:t>practise</a:t>
            </a:r>
            <a:r>
              <a:rPr lang="en-US" sz="1400" dirty="0">
                <a:hlinkClick r:id="rId4"/>
              </a:rPr>
              <a:t> Open Science – Report of the Working Group on Education and Skills under Open Science</a:t>
            </a:r>
            <a:r>
              <a:rPr lang="en-US" sz="1400" dirty="0"/>
              <a:t> (</a:t>
            </a:r>
            <a:r>
              <a:rPr lang="en-US" sz="1400" dirty="0" err="1"/>
              <a:t>juli</a:t>
            </a:r>
            <a:r>
              <a:rPr lang="en-US" sz="1400" dirty="0"/>
              <a:t> 2017)</a:t>
            </a:r>
            <a:endParaRPr lang="nb-NO" sz="1400" dirty="0"/>
          </a:p>
          <a:p>
            <a:pPr marL="285750" indent="-285750">
              <a:buFont typeface="Arial" panose="020B0604020202020204" pitchFamily="34" charset="0"/>
              <a:buChar char="•"/>
            </a:pPr>
            <a:endParaRPr lang="nb-NO" sz="2000" dirty="0"/>
          </a:p>
        </p:txBody>
      </p:sp>
    </p:spTree>
    <p:extLst>
      <p:ext uri="{BB962C8B-B14F-4D97-AF65-F5344CB8AC3E}">
        <p14:creationId xmlns:p14="http://schemas.microsoft.com/office/powerpoint/2010/main" val="324255457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 y="0"/>
            <a:ext cx="9146917" cy="787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a:extLst>
              <a:ext uri="{FF2B5EF4-FFF2-40B4-BE49-F238E27FC236}">
                <a16:creationId xmlns:a16="http://schemas.microsoft.com/office/drawing/2014/main" xmlns="" id="{E9432F0F-56A8-480E-B1FA-39777F466111}"/>
              </a:ext>
            </a:extLst>
          </p:cNvPr>
          <p:cNvSpPr/>
          <p:nvPr/>
        </p:nvSpPr>
        <p:spPr>
          <a:xfrm>
            <a:off x="5508104" y="1268760"/>
            <a:ext cx="3456384" cy="2952328"/>
          </a:xfrm>
          <a:prstGeom prst="ellipse">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xmlns="" id="{8613F9EF-E920-4563-8446-EC4B735E47AE}"/>
              </a:ext>
            </a:extLst>
          </p:cNvPr>
          <p:cNvSpPr/>
          <p:nvPr/>
        </p:nvSpPr>
        <p:spPr>
          <a:xfrm>
            <a:off x="5148064" y="4365104"/>
            <a:ext cx="3456384" cy="2952328"/>
          </a:xfrm>
          <a:prstGeom prst="ellipse">
            <a:avLst/>
          </a:prstGeom>
          <a:solidFill>
            <a:schemeClr val="bg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4840812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42C6FFBC-7857-4044-B474-19FFE9B43A76}"/>
              </a:ext>
            </a:extLst>
          </p:cNvPr>
          <p:cNvSpPr/>
          <p:nvPr/>
        </p:nvSpPr>
        <p:spPr>
          <a:xfrm>
            <a:off x="0" y="0"/>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a:extLst>
              <a:ext uri="{FF2B5EF4-FFF2-40B4-BE49-F238E27FC236}">
                <a16:creationId xmlns:a16="http://schemas.microsoft.com/office/drawing/2014/main" xmlns="" id="{37005B33-BAF5-4BAF-A2A1-E9502EA2081F}"/>
              </a:ext>
            </a:extLst>
          </p:cNvPr>
          <p:cNvPicPr>
            <a:picLocks noChangeAspect="1"/>
          </p:cNvPicPr>
          <p:nvPr/>
        </p:nvPicPr>
        <p:blipFill rotWithShape="1">
          <a:blip r:embed="rId3"/>
          <a:srcRect l="27042" t="11882" r="37753"/>
          <a:stretch/>
        </p:blipFill>
        <p:spPr>
          <a:xfrm>
            <a:off x="0" y="0"/>
            <a:ext cx="4499992" cy="6804867"/>
          </a:xfrm>
          <a:prstGeom prst="rect">
            <a:avLst/>
          </a:prstGeom>
        </p:spPr>
      </p:pic>
      <p:sp>
        <p:nvSpPr>
          <p:cNvPr id="6" name="TekstSylinder 5">
            <a:extLst>
              <a:ext uri="{FF2B5EF4-FFF2-40B4-BE49-F238E27FC236}">
                <a16:creationId xmlns:a16="http://schemas.microsoft.com/office/drawing/2014/main" xmlns="" id="{07A79197-2B64-40E8-B94C-F8B90E849780}"/>
              </a:ext>
            </a:extLst>
          </p:cNvPr>
          <p:cNvSpPr txBox="1"/>
          <p:nvPr/>
        </p:nvSpPr>
        <p:spPr>
          <a:xfrm>
            <a:off x="5148064" y="310344"/>
            <a:ext cx="3528392" cy="6740307"/>
          </a:xfrm>
          <a:prstGeom prst="rect">
            <a:avLst/>
          </a:prstGeom>
          <a:noFill/>
        </p:spPr>
        <p:txBody>
          <a:bodyPr wrap="square" rtlCol="0">
            <a:spAutoFit/>
          </a:bodyPr>
          <a:lstStyle/>
          <a:p>
            <a:r>
              <a:rPr lang="en-US" sz="1600" b="1" dirty="0"/>
              <a:t>Expert Group on </a:t>
            </a:r>
            <a:r>
              <a:rPr lang="en-US" sz="1600" b="1" dirty="0" err="1"/>
              <a:t>Altmetrics</a:t>
            </a:r>
            <a:r>
              <a:rPr lang="en-US" sz="1600" b="1" dirty="0"/>
              <a:t> </a:t>
            </a:r>
            <a:endParaRPr lang="en-US" sz="1600" b="1" dirty="0">
              <a:solidFill>
                <a:schemeClr val="tx2">
                  <a:lumMod val="60000"/>
                  <a:lumOff val="40000"/>
                </a:schemeClr>
              </a:solidFill>
            </a:endParaRPr>
          </a:p>
          <a:p>
            <a:r>
              <a:rPr lang="en-US" sz="1600" dirty="0">
                <a:solidFill>
                  <a:schemeClr val="tx2">
                    <a:lumMod val="60000"/>
                    <a:lumOff val="40000"/>
                  </a:schemeClr>
                </a:solidFill>
              </a:rPr>
              <a:t>James </a:t>
            </a:r>
            <a:r>
              <a:rPr lang="en-US" sz="1600" dirty="0" err="1">
                <a:solidFill>
                  <a:schemeClr val="tx2">
                    <a:lumMod val="60000"/>
                    <a:lumOff val="40000"/>
                  </a:schemeClr>
                </a:solidFill>
              </a:rPr>
              <a:t>Wilsdon</a:t>
            </a:r>
            <a:r>
              <a:rPr lang="en-US" sz="1600" dirty="0">
                <a:solidFill>
                  <a:schemeClr val="tx2">
                    <a:lumMod val="60000"/>
                    <a:lumOff val="40000"/>
                  </a:schemeClr>
                </a:solidFill>
              </a:rPr>
              <a:t> </a:t>
            </a:r>
            <a:r>
              <a:rPr lang="en-US" sz="1600" dirty="0"/>
              <a:t/>
            </a:r>
            <a:br>
              <a:rPr lang="en-US" sz="1600" dirty="0"/>
            </a:br>
            <a:r>
              <a:rPr lang="en-US" sz="1600" dirty="0"/>
              <a:t>Professor of Research Policy </a:t>
            </a:r>
            <a:br>
              <a:rPr lang="en-US" sz="1600" dirty="0"/>
            </a:br>
            <a:r>
              <a:rPr lang="en-US" sz="1600" dirty="0"/>
              <a:t>University of Sheffield (UK) </a:t>
            </a:r>
            <a:br>
              <a:rPr lang="en-US" sz="1600" dirty="0"/>
            </a:br>
            <a:endParaRPr lang="en-US" sz="1600" dirty="0"/>
          </a:p>
          <a:p>
            <a:r>
              <a:rPr lang="en-US" sz="1600" dirty="0" err="1">
                <a:solidFill>
                  <a:schemeClr val="tx2">
                    <a:lumMod val="60000"/>
                    <a:lumOff val="40000"/>
                  </a:schemeClr>
                </a:solidFill>
              </a:rPr>
              <a:t>Judit</a:t>
            </a:r>
            <a:r>
              <a:rPr lang="en-US" sz="1600" dirty="0">
                <a:solidFill>
                  <a:schemeClr val="tx2">
                    <a:lumMod val="60000"/>
                    <a:lumOff val="40000"/>
                  </a:schemeClr>
                </a:solidFill>
              </a:rPr>
              <a:t> Bar-</a:t>
            </a:r>
            <a:r>
              <a:rPr lang="en-US" sz="1600" dirty="0" err="1">
                <a:solidFill>
                  <a:schemeClr val="tx2">
                    <a:lumMod val="60000"/>
                    <a:lumOff val="40000"/>
                  </a:schemeClr>
                </a:solidFill>
              </a:rPr>
              <a:t>Ilan</a:t>
            </a:r>
            <a:r>
              <a:rPr lang="en-US" sz="1600" dirty="0">
                <a:solidFill>
                  <a:schemeClr val="tx2">
                    <a:lumMod val="60000"/>
                    <a:lumOff val="40000"/>
                  </a:schemeClr>
                </a:solidFill>
              </a:rPr>
              <a:t> </a:t>
            </a:r>
            <a:r>
              <a:rPr lang="en-US" sz="1600" dirty="0"/>
              <a:t/>
            </a:r>
            <a:br>
              <a:rPr lang="en-US" sz="1600" dirty="0"/>
            </a:br>
            <a:r>
              <a:rPr lang="en-US" sz="1600" dirty="0"/>
              <a:t>Professor of Information Science </a:t>
            </a:r>
            <a:br>
              <a:rPr lang="en-US" sz="1600" dirty="0"/>
            </a:br>
            <a:r>
              <a:rPr lang="en-US" sz="1600" dirty="0"/>
              <a:t>Bar-</a:t>
            </a:r>
            <a:r>
              <a:rPr lang="en-US" sz="1600" dirty="0" err="1"/>
              <a:t>Ilan</a:t>
            </a:r>
            <a:r>
              <a:rPr lang="en-US" sz="1600" dirty="0"/>
              <a:t> University (IL) </a:t>
            </a:r>
            <a:br>
              <a:rPr lang="en-US" sz="1600" dirty="0"/>
            </a:br>
            <a:endParaRPr lang="en-US" sz="1600" dirty="0"/>
          </a:p>
          <a:p>
            <a:r>
              <a:rPr lang="en-US" sz="1600" dirty="0">
                <a:solidFill>
                  <a:schemeClr val="tx2">
                    <a:lumMod val="60000"/>
                    <a:lumOff val="40000"/>
                  </a:schemeClr>
                </a:solidFill>
              </a:rPr>
              <a:t>Robert </a:t>
            </a:r>
            <a:r>
              <a:rPr lang="en-US" sz="1600" dirty="0" err="1">
                <a:solidFill>
                  <a:schemeClr val="tx2">
                    <a:lumMod val="60000"/>
                    <a:lumOff val="40000"/>
                  </a:schemeClr>
                </a:solidFill>
              </a:rPr>
              <a:t>Frodeman</a:t>
            </a:r>
            <a:r>
              <a:rPr lang="en-US" sz="1600" dirty="0">
                <a:solidFill>
                  <a:schemeClr val="tx2">
                    <a:lumMod val="60000"/>
                    <a:lumOff val="40000"/>
                  </a:schemeClr>
                </a:solidFill>
              </a:rPr>
              <a:t> </a:t>
            </a:r>
          </a:p>
          <a:p>
            <a:r>
              <a:rPr lang="en-US" sz="1600" dirty="0"/>
              <a:t>Professor of Philosophy </a:t>
            </a:r>
            <a:br>
              <a:rPr lang="en-US" sz="1600" dirty="0"/>
            </a:br>
            <a:r>
              <a:rPr lang="en-US" sz="1600" dirty="0"/>
              <a:t>University of North Texas (US) </a:t>
            </a:r>
            <a:br>
              <a:rPr lang="en-US" sz="1600" dirty="0"/>
            </a:br>
            <a:endParaRPr lang="en-US" sz="1600" dirty="0"/>
          </a:p>
          <a:p>
            <a:r>
              <a:rPr lang="en-US" sz="1600" dirty="0">
                <a:solidFill>
                  <a:schemeClr val="tx2">
                    <a:lumMod val="60000"/>
                    <a:lumOff val="40000"/>
                  </a:schemeClr>
                </a:solidFill>
              </a:rPr>
              <a:t>Elisabeth Lex </a:t>
            </a:r>
          </a:p>
          <a:p>
            <a:r>
              <a:rPr lang="en-US" sz="1600" dirty="0"/>
              <a:t>Assistant Professor </a:t>
            </a:r>
            <a:br>
              <a:rPr lang="en-US" sz="1600" dirty="0"/>
            </a:br>
            <a:r>
              <a:rPr lang="en-US" sz="1600" dirty="0"/>
              <a:t>Graz University of Technology (AT) </a:t>
            </a:r>
            <a:br>
              <a:rPr lang="en-US" sz="1600" dirty="0"/>
            </a:br>
            <a:endParaRPr lang="en-US" sz="1600" dirty="0"/>
          </a:p>
          <a:p>
            <a:r>
              <a:rPr lang="en-US" sz="1600" dirty="0">
                <a:solidFill>
                  <a:schemeClr val="tx2">
                    <a:lumMod val="60000"/>
                    <a:lumOff val="40000"/>
                  </a:schemeClr>
                </a:solidFill>
              </a:rPr>
              <a:t>Isabella Peters </a:t>
            </a:r>
          </a:p>
          <a:p>
            <a:r>
              <a:rPr lang="en-US" sz="1600" dirty="0"/>
              <a:t>Professor of Web Science </a:t>
            </a:r>
            <a:br>
              <a:rPr lang="en-US" sz="1600" dirty="0"/>
            </a:br>
            <a:r>
              <a:rPr lang="en-US" sz="1600" dirty="0"/>
              <a:t>Leibniz Information Centre for Economics and Kiel University (DE) </a:t>
            </a:r>
            <a:br>
              <a:rPr lang="en-US" sz="1600" dirty="0"/>
            </a:br>
            <a:endParaRPr lang="en-US" sz="1600" dirty="0"/>
          </a:p>
          <a:p>
            <a:r>
              <a:rPr lang="en-US" sz="1600" dirty="0">
                <a:solidFill>
                  <a:schemeClr val="tx2">
                    <a:lumMod val="60000"/>
                    <a:lumOff val="40000"/>
                  </a:schemeClr>
                </a:solidFill>
              </a:rPr>
              <a:t>Paul </a:t>
            </a:r>
            <a:r>
              <a:rPr lang="en-US" sz="1600" dirty="0" err="1">
                <a:solidFill>
                  <a:schemeClr val="tx2">
                    <a:lumMod val="60000"/>
                    <a:lumOff val="40000"/>
                  </a:schemeClr>
                </a:solidFill>
              </a:rPr>
              <a:t>Wouters</a:t>
            </a:r>
            <a:r>
              <a:rPr lang="en-US" sz="1600" dirty="0">
                <a:solidFill>
                  <a:schemeClr val="tx2">
                    <a:lumMod val="60000"/>
                    <a:lumOff val="40000"/>
                  </a:schemeClr>
                </a:solidFill>
              </a:rPr>
              <a:t> </a:t>
            </a:r>
            <a:r>
              <a:rPr lang="en-US" sz="1600" dirty="0"/>
              <a:t/>
            </a:r>
            <a:br>
              <a:rPr lang="en-US" sz="1600" dirty="0"/>
            </a:br>
            <a:r>
              <a:rPr lang="en-US" sz="1600" dirty="0"/>
              <a:t>Professor of </a:t>
            </a:r>
            <a:r>
              <a:rPr lang="en-US" sz="1600" dirty="0" err="1"/>
              <a:t>Scientometrics</a:t>
            </a:r>
            <a:r>
              <a:rPr lang="en-US" sz="1600" dirty="0"/>
              <a:t>, Director </a:t>
            </a:r>
            <a:br>
              <a:rPr lang="en-US" sz="1600" dirty="0"/>
            </a:br>
            <a:r>
              <a:rPr lang="en-US" sz="1600" dirty="0"/>
              <a:t>Centre for Science and Technology Studies at Leiden University (NL) </a:t>
            </a:r>
            <a:endParaRPr lang="nb-NO" sz="1600" dirty="0"/>
          </a:p>
        </p:txBody>
      </p:sp>
    </p:spTree>
    <p:extLst>
      <p:ext uri="{BB962C8B-B14F-4D97-AF65-F5344CB8AC3E}">
        <p14:creationId xmlns:p14="http://schemas.microsoft.com/office/powerpoint/2010/main" val="4189351075"/>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4A277C34-648E-4ED2-9498-03389EE1BF8E}"/>
              </a:ext>
            </a:extLst>
          </p:cNvPr>
          <p:cNvSpPr>
            <a:spLocks noGrp="1"/>
          </p:cNvSpPr>
          <p:nvPr>
            <p:ph type="title"/>
          </p:nvPr>
        </p:nvSpPr>
        <p:spPr/>
        <p:txBody>
          <a:bodyPr/>
          <a:lstStyle/>
          <a:p>
            <a:r>
              <a:rPr lang="nb-NO" dirty="0"/>
              <a:t>Open science </a:t>
            </a:r>
            <a:r>
              <a:rPr lang="nb-NO" dirty="0" err="1"/>
              <a:t>indicators</a:t>
            </a:r>
            <a:r>
              <a:rPr lang="nb-NO" dirty="0"/>
              <a:t/>
            </a:r>
            <a:br>
              <a:rPr lang="nb-NO" dirty="0"/>
            </a:br>
            <a:r>
              <a:rPr lang="nb-NO" b="0" dirty="0"/>
              <a:t>=&gt; </a:t>
            </a:r>
            <a:r>
              <a:rPr lang="nb-NO" b="0" dirty="0" err="1"/>
              <a:t>Altmetrics</a:t>
            </a:r>
            <a:endParaRPr lang="nb-NO" b="0" dirty="0"/>
          </a:p>
        </p:txBody>
      </p:sp>
      <p:sp>
        <p:nvSpPr>
          <p:cNvPr id="3" name="Plassholder for innhold 2">
            <a:extLst>
              <a:ext uri="{FF2B5EF4-FFF2-40B4-BE49-F238E27FC236}">
                <a16:creationId xmlns:a16="http://schemas.microsoft.com/office/drawing/2014/main" xmlns="" id="{8276994C-F9B8-4C31-9C14-D8ACB21A2DA9}"/>
              </a:ext>
            </a:extLst>
          </p:cNvPr>
          <p:cNvSpPr>
            <a:spLocks noGrp="1"/>
          </p:cNvSpPr>
          <p:nvPr>
            <p:ph sz="quarter" idx="13"/>
          </p:nvPr>
        </p:nvSpPr>
        <p:spPr/>
        <p:txBody>
          <a:bodyPr>
            <a:normAutofit/>
          </a:bodyPr>
          <a:lstStyle/>
          <a:p>
            <a:endParaRPr lang="en-US" dirty="0"/>
          </a:p>
          <a:p>
            <a:r>
              <a:rPr lang="en-US" dirty="0"/>
              <a:t>Metrics can play two roles in support of open science: </a:t>
            </a:r>
          </a:p>
          <a:p>
            <a:pPr lvl="1"/>
            <a:r>
              <a:rPr lang="en-US" dirty="0"/>
              <a:t>Monitoring the </a:t>
            </a:r>
            <a:r>
              <a:rPr lang="en-US" dirty="0">
                <a:solidFill>
                  <a:srgbClr val="FF0000"/>
                </a:solidFill>
              </a:rPr>
              <a:t>development</a:t>
            </a:r>
            <a:r>
              <a:rPr lang="en-US" dirty="0"/>
              <a:t> of the scientific system towards openness at all levels</a:t>
            </a:r>
          </a:p>
          <a:p>
            <a:pPr lvl="1"/>
            <a:r>
              <a:rPr lang="en-US" dirty="0"/>
              <a:t>Measuring </a:t>
            </a:r>
            <a:r>
              <a:rPr lang="en-US" dirty="0">
                <a:solidFill>
                  <a:srgbClr val="FF0000"/>
                </a:solidFill>
              </a:rPr>
              <a:t>performance</a:t>
            </a:r>
            <a:r>
              <a:rPr lang="en-US" dirty="0"/>
              <a:t> in order to reward improved ways of working at group and individual level</a:t>
            </a:r>
            <a:br>
              <a:rPr lang="en-US" dirty="0"/>
            </a:br>
            <a:endParaRPr lang="en-US" dirty="0"/>
          </a:p>
          <a:p>
            <a:r>
              <a:rPr lang="en-US" dirty="0"/>
              <a:t>These goals require the development of new</a:t>
            </a:r>
            <a:r>
              <a:rPr lang="en-US" dirty="0">
                <a:solidFill>
                  <a:srgbClr val="FF0000"/>
                </a:solidFill>
              </a:rPr>
              <a:t> indicators</a:t>
            </a:r>
            <a:r>
              <a:rPr lang="en-US" dirty="0"/>
              <a:t>, as well as prompting the use of existing metrics in a more responsible fashion. </a:t>
            </a:r>
            <a:br>
              <a:rPr lang="en-US" dirty="0"/>
            </a:br>
            <a:endParaRPr lang="en-US" dirty="0"/>
          </a:p>
          <a:p>
            <a:endParaRPr lang="nb-NO" dirty="0"/>
          </a:p>
        </p:txBody>
      </p:sp>
    </p:spTree>
    <p:extLst>
      <p:ext uri="{BB962C8B-B14F-4D97-AF65-F5344CB8AC3E}">
        <p14:creationId xmlns:p14="http://schemas.microsoft.com/office/powerpoint/2010/main" val="69220892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756D704-056D-406F-A00C-54FE7A3E2E1C}"/>
              </a:ext>
            </a:extLst>
          </p:cNvPr>
          <p:cNvSpPr>
            <a:spLocks noGrp="1"/>
          </p:cNvSpPr>
          <p:nvPr>
            <p:ph type="title"/>
          </p:nvPr>
        </p:nvSpPr>
        <p:spPr/>
        <p:txBody>
          <a:bodyPr/>
          <a:lstStyle/>
          <a:p>
            <a:r>
              <a:rPr lang="nb-NO" dirty="0"/>
              <a:t>Level </a:t>
            </a:r>
            <a:r>
              <a:rPr lang="nb-NO" dirty="0" err="1"/>
              <a:t>of</a:t>
            </a:r>
            <a:r>
              <a:rPr lang="nb-NO" dirty="0"/>
              <a:t> </a:t>
            </a:r>
            <a:r>
              <a:rPr lang="nb-NO" dirty="0" err="1"/>
              <a:t>assessment</a:t>
            </a:r>
            <a:endParaRPr lang="nb-NO" dirty="0"/>
          </a:p>
        </p:txBody>
      </p:sp>
      <p:sp>
        <p:nvSpPr>
          <p:cNvPr id="3" name="Plassholder for innhold 2">
            <a:extLst>
              <a:ext uri="{FF2B5EF4-FFF2-40B4-BE49-F238E27FC236}">
                <a16:creationId xmlns:a16="http://schemas.microsoft.com/office/drawing/2014/main" xmlns="" id="{FF9C06B1-608D-4250-83C6-6C9D2F68BD57}"/>
              </a:ext>
            </a:extLst>
          </p:cNvPr>
          <p:cNvSpPr>
            <a:spLocks noGrp="1"/>
          </p:cNvSpPr>
          <p:nvPr>
            <p:ph sz="quarter" idx="13"/>
          </p:nvPr>
        </p:nvSpPr>
        <p:spPr/>
        <p:txBody>
          <a:bodyPr/>
          <a:lstStyle/>
          <a:p>
            <a:r>
              <a:rPr lang="en-US" dirty="0">
                <a:solidFill>
                  <a:srgbClr val="FF0000"/>
                </a:solidFill>
              </a:rPr>
              <a:t>Article</a:t>
            </a:r>
            <a:r>
              <a:rPr lang="en-US" dirty="0"/>
              <a:t> level indicators are provided by most major publishers (downloads, Mendeley readers, tweets, news mentions etc.)</a:t>
            </a:r>
          </a:p>
          <a:p>
            <a:r>
              <a:rPr lang="nb-NO" dirty="0">
                <a:solidFill>
                  <a:srgbClr val="FF0000"/>
                </a:solidFill>
              </a:rPr>
              <a:t>Author-</a:t>
            </a:r>
            <a:r>
              <a:rPr lang="nb-NO" dirty="0" err="1">
                <a:solidFill>
                  <a:srgbClr val="FF0000"/>
                </a:solidFill>
              </a:rPr>
              <a:t>level</a:t>
            </a:r>
            <a:r>
              <a:rPr lang="nb-NO" dirty="0"/>
              <a:t> (</a:t>
            </a:r>
            <a:r>
              <a:rPr lang="nb-NO" dirty="0" err="1"/>
              <a:t>Impactstory</a:t>
            </a:r>
            <a:r>
              <a:rPr lang="nb-NO" dirty="0"/>
              <a:t>)</a:t>
            </a:r>
          </a:p>
          <a:p>
            <a:r>
              <a:rPr lang="en-US" dirty="0">
                <a:solidFill>
                  <a:srgbClr val="FF0000"/>
                </a:solidFill>
              </a:rPr>
              <a:t>Research unit </a:t>
            </a:r>
            <a:r>
              <a:rPr lang="en-US" dirty="0"/>
              <a:t>and institution level (</a:t>
            </a:r>
            <a:r>
              <a:rPr lang="en-US" dirty="0" err="1"/>
              <a:t>PLUMx</a:t>
            </a:r>
            <a:r>
              <a:rPr lang="en-US" dirty="0"/>
              <a:t>)</a:t>
            </a:r>
          </a:p>
          <a:p>
            <a:r>
              <a:rPr lang="en-US" dirty="0"/>
              <a:t>Datacite, Zenodo, GitHub and Figshare (and possibly other repositories) provide DOIs for uploaded data, which enables to cite </a:t>
            </a:r>
            <a:r>
              <a:rPr lang="en-US" dirty="0">
                <a:solidFill>
                  <a:srgbClr val="FF0000"/>
                </a:solidFill>
              </a:rPr>
              <a:t>data sources </a:t>
            </a:r>
            <a:r>
              <a:rPr lang="en-US" dirty="0"/>
              <a:t>and to track usage, an excellent altmetric for open science.</a:t>
            </a:r>
            <a:endParaRPr lang="nb-NO" dirty="0"/>
          </a:p>
        </p:txBody>
      </p:sp>
    </p:spTree>
    <p:extLst>
      <p:ext uri="{BB962C8B-B14F-4D97-AF65-F5344CB8AC3E}">
        <p14:creationId xmlns:p14="http://schemas.microsoft.com/office/powerpoint/2010/main" val="3496463478"/>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771FF1C8-E017-42EA-BBBC-802189A32DA8}"/>
              </a:ext>
            </a:extLst>
          </p:cNvPr>
          <p:cNvSpPr>
            <a:spLocks noGrp="1"/>
          </p:cNvSpPr>
          <p:nvPr>
            <p:ph type="title"/>
          </p:nvPr>
        </p:nvSpPr>
        <p:spPr/>
        <p:txBody>
          <a:bodyPr/>
          <a:lstStyle/>
          <a:p>
            <a:r>
              <a:rPr lang="nb-NO" dirty="0" err="1"/>
              <a:t>Potential</a:t>
            </a:r>
            <a:r>
              <a:rPr lang="nb-NO" dirty="0"/>
              <a:t> </a:t>
            </a:r>
            <a:r>
              <a:rPr lang="nb-NO" dirty="0" err="1"/>
              <a:t>strenghts</a:t>
            </a:r>
            <a:r>
              <a:rPr lang="nb-NO" dirty="0"/>
              <a:t> </a:t>
            </a:r>
            <a:r>
              <a:rPr lang="nb-NO" dirty="0" err="1"/>
              <a:t>of</a:t>
            </a:r>
            <a:r>
              <a:rPr lang="nb-NO" dirty="0"/>
              <a:t> </a:t>
            </a:r>
            <a:r>
              <a:rPr lang="nb-NO" dirty="0" err="1"/>
              <a:t>altmetrics</a:t>
            </a:r>
            <a:r>
              <a:rPr lang="nb-NO" dirty="0"/>
              <a:t/>
            </a:r>
            <a:br>
              <a:rPr lang="nb-NO" dirty="0"/>
            </a:br>
            <a:endParaRPr lang="nb-NO" dirty="0"/>
          </a:p>
        </p:txBody>
      </p:sp>
      <p:sp>
        <p:nvSpPr>
          <p:cNvPr id="3" name="Plassholder for innhold 2">
            <a:extLst>
              <a:ext uri="{FF2B5EF4-FFF2-40B4-BE49-F238E27FC236}">
                <a16:creationId xmlns:a16="http://schemas.microsoft.com/office/drawing/2014/main" xmlns="" id="{893169CF-3B0F-47DB-99C3-E70B23A9D05A}"/>
              </a:ext>
            </a:extLst>
          </p:cNvPr>
          <p:cNvSpPr>
            <a:spLocks noGrp="1"/>
          </p:cNvSpPr>
          <p:nvPr>
            <p:ph sz="quarter" idx="13"/>
          </p:nvPr>
        </p:nvSpPr>
        <p:spPr/>
        <p:txBody>
          <a:bodyPr>
            <a:normAutofit/>
          </a:bodyPr>
          <a:lstStyle/>
          <a:p>
            <a:r>
              <a:rPr lang="en-US" dirty="0">
                <a:solidFill>
                  <a:srgbClr val="FF0000"/>
                </a:solidFill>
              </a:rPr>
              <a:t>Broadness</a:t>
            </a:r>
            <a:r>
              <a:rPr lang="en-US" dirty="0"/>
              <a:t> - altmetrics can measure not only scholarly influence, but impacts on other audiences as well; </a:t>
            </a:r>
          </a:p>
          <a:p>
            <a:r>
              <a:rPr lang="en-US" dirty="0">
                <a:solidFill>
                  <a:srgbClr val="FF0000"/>
                </a:solidFill>
              </a:rPr>
              <a:t>Diversity</a:t>
            </a:r>
            <a:r>
              <a:rPr lang="en-US" dirty="0"/>
              <a:t> – they have the ability to measure different types of research objects (e.g. data, software tools and applications); </a:t>
            </a:r>
          </a:p>
          <a:p>
            <a:r>
              <a:rPr lang="en-US" dirty="0">
                <a:solidFill>
                  <a:srgbClr val="FF0000"/>
                </a:solidFill>
              </a:rPr>
              <a:t>Multi-faceted</a:t>
            </a:r>
            <a:r>
              <a:rPr lang="en-US" dirty="0"/>
              <a:t> - the same object can be measured by multiple signals (e.g. comments, tweets, likes, views, downloads); </a:t>
            </a:r>
          </a:p>
          <a:p>
            <a:r>
              <a:rPr lang="en-US" dirty="0">
                <a:solidFill>
                  <a:srgbClr val="FF0000"/>
                </a:solidFill>
              </a:rPr>
              <a:t>Speed</a:t>
            </a:r>
            <a:r>
              <a:rPr lang="en-US" dirty="0"/>
              <a:t> - altmetric signals appear faster than conventional metrics. </a:t>
            </a:r>
          </a:p>
          <a:p>
            <a:pPr marL="0" indent="0">
              <a:buNone/>
            </a:pPr>
            <a:endParaRPr lang="en-US" dirty="0"/>
          </a:p>
          <a:p>
            <a:pPr marL="0" indent="0">
              <a:buNone/>
            </a:pPr>
            <a:endParaRPr lang="en-US" dirty="0"/>
          </a:p>
          <a:p>
            <a:pPr marL="0" indent="0">
              <a:buNone/>
            </a:pPr>
            <a:endParaRPr lang="nb-NO" dirty="0"/>
          </a:p>
        </p:txBody>
      </p:sp>
    </p:spTree>
    <p:extLst>
      <p:ext uri="{BB962C8B-B14F-4D97-AF65-F5344CB8AC3E}">
        <p14:creationId xmlns:p14="http://schemas.microsoft.com/office/powerpoint/2010/main" val="3472559325"/>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32F469D3-F6B0-4F55-9E21-120B19114368}"/>
              </a:ext>
            </a:extLst>
          </p:cNvPr>
          <p:cNvSpPr>
            <a:spLocks noGrp="1"/>
          </p:cNvSpPr>
          <p:nvPr>
            <p:ph type="title"/>
          </p:nvPr>
        </p:nvSpPr>
        <p:spPr/>
        <p:txBody>
          <a:bodyPr/>
          <a:lstStyle/>
          <a:p>
            <a:r>
              <a:rPr lang="nb-NO" dirty="0" err="1"/>
              <a:t>Reservations</a:t>
            </a:r>
            <a:r>
              <a:rPr lang="nb-NO" dirty="0"/>
              <a:t> and </a:t>
            </a:r>
            <a:r>
              <a:rPr lang="nb-NO" dirty="0" err="1"/>
              <a:t>limitations</a:t>
            </a:r>
            <a:endParaRPr lang="nb-NO" dirty="0"/>
          </a:p>
        </p:txBody>
      </p:sp>
      <p:sp>
        <p:nvSpPr>
          <p:cNvPr id="3" name="Plassholder for innhold 2">
            <a:extLst>
              <a:ext uri="{FF2B5EF4-FFF2-40B4-BE49-F238E27FC236}">
                <a16:creationId xmlns:a16="http://schemas.microsoft.com/office/drawing/2014/main" xmlns="" id="{99F7318C-7C8D-4797-8AC1-1B8C7E473204}"/>
              </a:ext>
            </a:extLst>
          </p:cNvPr>
          <p:cNvSpPr>
            <a:spLocks noGrp="1"/>
          </p:cNvSpPr>
          <p:nvPr>
            <p:ph sz="quarter" idx="13"/>
          </p:nvPr>
        </p:nvSpPr>
        <p:spPr/>
        <p:txBody>
          <a:bodyPr/>
          <a:lstStyle/>
          <a:p>
            <a:r>
              <a:rPr lang="en-US" dirty="0">
                <a:solidFill>
                  <a:srgbClr val="FF0000"/>
                </a:solidFill>
              </a:rPr>
              <a:t>Goodhart’s Law</a:t>
            </a:r>
            <a:r>
              <a:rPr lang="en-US" dirty="0"/>
              <a:t>: When a measure becomes a target, it ceases to be a good measure</a:t>
            </a:r>
          </a:p>
          <a:p>
            <a:r>
              <a:rPr lang="en-US" dirty="0"/>
              <a:t>Lack of free access to the </a:t>
            </a:r>
            <a:r>
              <a:rPr lang="en-US" dirty="0">
                <a:solidFill>
                  <a:srgbClr val="FF0000"/>
                </a:solidFill>
              </a:rPr>
              <a:t>underlying data </a:t>
            </a:r>
          </a:p>
          <a:p>
            <a:r>
              <a:rPr lang="en-US" dirty="0"/>
              <a:t>Underlying basis of </a:t>
            </a:r>
            <a:r>
              <a:rPr lang="en-US" dirty="0" err="1"/>
              <a:t>altmetrics</a:t>
            </a:r>
            <a:r>
              <a:rPr lang="en-US" dirty="0"/>
              <a:t> is </a:t>
            </a:r>
            <a:r>
              <a:rPr lang="en-US" dirty="0">
                <a:solidFill>
                  <a:srgbClr val="FF0000"/>
                </a:solidFill>
              </a:rPr>
              <a:t>not yet well understood </a:t>
            </a:r>
            <a:r>
              <a:rPr lang="en-US" dirty="0"/>
              <a:t>(e.g., sharing and liking behaviour, motivations for sharing, and types of users of social media platforms)</a:t>
            </a:r>
            <a:endParaRPr lang="en-US" dirty="0">
              <a:solidFill>
                <a:srgbClr val="FF0000"/>
              </a:solidFill>
            </a:endParaRPr>
          </a:p>
          <a:p>
            <a:r>
              <a:rPr lang="en-US" dirty="0">
                <a:solidFill>
                  <a:srgbClr val="FF0000"/>
                </a:solidFill>
              </a:rPr>
              <a:t>New form of competition</a:t>
            </a:r>
            <a:r>
              <a:rPr lang="en-US" dirty="0"/>
              <a:t> not based on scientific quality </a:t>
            </a:r>
          </a:p>
          <a:p>
            <a:r>
              <a:rPr lang="en-US" dirty="0">
                <a:solidFill>
                  <a:srgbClr val="FF0000"/>
                </a:solidFill>
              </a:rPr>
              <a:t>Additional burden </a:t>
            </a:r>
            <a:r>
              <a:rPr lang="en-US" dirty="0"/>
              <a:t>that can limit researchers in unleashing their creativity. </a:t>
            </a:r>
            <a:endParaRPr lang="nb-NO" dirty="0"/>
          </a:p>
        </p:txBody>
      </p:sp>
    </p:spTree>
    <p:extLst>
      <p:ext uri="{BB962C8B-B14F-4D97-AF65-F5344CB8AC3E}">
        <p14:creationId xmlns:p14="http://schemas.microsoft.com/office/powerpoint/2010/main" val="162258310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A5AE9BC-659E-492C-9711-E4E174518A85}"/>
              </a:ext>
            </a:extLst>
          </p:cNvPr>
          <p:cNvSpPr>
            <a:spLocks noGrp="1"/>
          </p:cNvSpPr>
          <p:nvPr>
            <p:ph type="title"/>
          </p:nvPr>
        </p:nvSpPr>
        <p:spPr/>
        <p:txBody>
          <a:bodyPr/>
          <a:lstStyle/>
          <a:p>
            <a:r>
              <a:rPr lang="nb-NO" dirty="0" err="1"/>
              <a:t>Metrics</a:t>
            </a:r>
            <a:r>
              <a:rPr lang="nb-NO" dirty="0"/>
              <a:t> and peer </a:t>
            </a:r>
            <a:r>
              <a:rPr lang="nb-NO" dirty="0" err="1"/>
              <a:t>review</a:t>
            </a:r>
            <a:r>
              <a:rPr lang="nb-NO" dirty="0"/>
              <a:t> </a:t>
            </a:r>
            <a:br>
              <a:rPr lang="nb-NO" dirty="0"/>
            </a:br>
            <a:r>
              <a:rPr lang="nb-NO" b="0" dirty="0"/>
              <a:t>=&gt; </a:t>
            </a:r>
            <a:r>
              <a:rPr lang="nb-NO" b="0" dirty="0" err="1"/>
              <a:t>complementary</a:t>
            </a:r>
            <a:r>
              <a:rPr lang="nb-NO" b="0" dirty="0"/>
              <a:t> </a:t>
            </a:r>
            <a:r>
              <a:rPr lang="nb-NO" b="0" dirty="0" err="1"/>
              <a:t>tools</a:t>
            </a:r>
            <a:endParaRPr lang="nb-NO" b="0" dirty="0"/>
          </a:p>
        </p:txBody>
      </p:sp>
      <p:sp>
        <p:nvSpPr>
          <p:cNvPr id="3" name="Plassholder for innhold 2">
            <a:extLst>
              <a:ext uri="{FF2B5EF4-FFF2-40B4-BE49-F238E27FC236}">
                <a16:creationId xmlns:a16="http://schemas.microsoft.com/office/drawing/2014/main" xmlns="" id="{AA86804C-8F9D-4A89-889C-F050BF59EB05}"/>
              </a:ext>
            </a:extLst>
          </p:cNvPr>
          <p:cNvSpPr>
            <a:spLocks noGrp="1"/>
          </p:cNvSpPr>
          <p:nvPr>
            <p:ph sz="quarter" idx="13"/>
          </p:nvPr>
        </p:nvSpPr>
        <p:spPr/>
        <p:txBody>
          <a:bodyPr>
            <a:normAutofit/>
          </a:bodyPr>
          <a:lstStyle/>
          <a:p>
            <a:r>
              <a:rPr lang="en-US" dirty="0"/>
              <a:t>The concept of a peer has traditionally meant an expert within the same field of science</a:t>
            </a:r>
          </a:p>
          <a:p>
            <a:r>
              <a:rPr lang="en-US" dirty="0"/>
              <a:t>Question of </a:t>
            </a:r>
            <a:r>
              <a:rPr lang="en-US" dirty="0">
                <a:solidFill>
                  <a:srgbClr val="FF0000"/>
                </a:solidFill>
              </a:rPr>
              <a:t>moral hazard</a:t>
            </a:r>
            <a:r>
              <a:rPr lang="en-US" dirty="0"/>
              <a:t>: the danger that experts would serve their own interests rather than those of the larger community</a:t>
            </a:r>
          </a:p>
          <a:p>
            <a:r>
              <a:rPr lang="en-US" dirty="0"/>
              <a:t>Metrics is inherently </a:t>
            </a:r>
            <a:r>
              <a:rPr lang="en-US" dirty="0">
                <a:solidFill>
                  <a:srgbClr val="FF0000"/>
                </a:solidFill>
              </a:rPr>
              <a:t>more democratic</a:t>
            </a:r>
            <a:r>
              <a:rPr lang="en-US" dirty="0"/>
              <a:t>: anyone can judge one number as being greater than another</a:t>
            </a:r>
          </a:p>
          <a:p>
            <a:r>
              <a:rPr lang="en-US" dirty="0">
                <a:solidFill>
                  <a:srgbClr val="FF0000"/>
                </a:solidFill>
              </a:rPr>
              <a:t>But: </a:t>
            </a:r>
            <a:r>
              <a:rPr lang="en-US" dirty="0"/>
              <a:t>An act of judgment lies at the roots of any process of measurement (DORA, Leiden Manifesto)</a:t>
            </a:r>
          </a:p>
          <a:p>
            <a:r>
              <a:rPr lang="en-US" dirty="0"/>
              <a:t>As a result, measurement and narrative, metrics and peer review should be treated as </a:t>
            </a:r>
            <a:r>
              <a:rPr lang="en-US" dirty="0">
                <a:solidFill>
                  <a:srgbClr val="FF0000"/>
                </a:solidFill>
              </a:rPr>
              <a:t>complementary tools of evaluation </a:t>
            </a:r>
            <a:endParaRPr lang="nb-NO" dirty="0">
              <a:solidFill>
                <a:srgbClr val="FF0000"/>
              </a:solidFill>
            </a:endParaRPr>
          </a:p>
        </p:txBody>
      </p:sp>
    </p:spTree>
    <p:extLst>
      <p:ext uri="{BB962C8B-B14F-4D97-AF65-F5344CB8AC3E}">
        <p14:creationId xmlns:p14="http://schemas.microsoft.com/office/powerpoint/2010/main" val="1612217739"/>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xmlns="" id="{8EF2AC4C-672F-4BF0-B317-592853EDC993}"/>
              </a:ext>
            </a:extLst>
          </p:cNvPr>
          <p:cNvPicPr>
            <a:picLocks noChangeAspect="1"/>
          </p:cNvPicPr>
          <p:nvPr/>
        </p:nvPicPr>
        <p:blipFill rotWithShape="1">
          <a:blip r:embed="rId3"/>
          <a:srcRect l="23226" t="10897" r="35825" b="470"/>
          <a:stretch/>
        </p:blipFill>
        <p:spPr>
          <a:xfrm>
            <a:off x="0" y="-13022"/>
            <a:ext cx="3851920" cy="5037127"/>
          </a:xfrm>
          <a:prstGeom prst="rect">
            <a:avLst/>
          </a:prstGeom>
        </p:spPr>
      </p:pic>
      <p:pic>
        <p:nvPicPr>
          <p:cNvPr id="5" name="Bilde 4">
            <a:extLst>
              <a:ext uri="{FF2B5EF4-FFF2-40B4-BE49-F238E27FC236}">
                <a16:creationId xmlns:a16="http://schemas.microsoft.com/office/drawing/2014/main" xmlns="" id="{9206C605-74D0-4BB0-9738-7F4C217B1E45}"/>
              </a:ext>
            </a:extLst>
          </p:cNvPr>
          <p:cNvPicPr>
            <a:picLocks noChangeAspect="1"/>
          </p:cNvPicPr>
          <p:nvPr/>
        </p:nvPicPr>
        <p:blipFill rotWithShape="1">
          <a:blip r:embed="rId4"/>
          <a:srcRect l="23226" t="10897" r="35825" b="470"/>
          <a:stretch/>
        </p:blipFill>
        <p:spPr>
          <a:xfrm>
            <a:off x="3851920" y="-1"/>
            <a:ext cx="5292080" cy="6920413"/>
          </a:xfrm>
          <a:prstGeom prst="rect">
            <a:avLst/>
          </a:prstGeom>
        </p:spPr>
      </p:pic>
    </p:spTree>
    <p:extLst>
      <p:ext uri="{BB962C8B-B14F-4D97-AF65-F5344CB8AC3E}">
        <p14:creationId xmlns:p14="http://schemas.microsoft.com/office/powerpoint/2010/main" val="2733590840"/>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32DA318-D39E-4C3E-ABD0-17805E6FEA1F}"/>
              </a:ext>
            </a:extLst>
          </p:cNvPr>
          <p:cNvSpPr>
            <a:spLocks noGrp="1"/>
          </p:cNvSpPr>
          <p:nvPr>
            <p:ph type="title"/>
          </p:nvPr>
        </p:nvSpPr>
        <p:spPr/>
        <p:txBody>
          <a:bodyPr/>
          <a:lstStyle/>
          <a:p>
            <a:r>
              <a:rPr lang="nb-NO" dirty="0" err="1"/>
              <a:t>Quantitative</a:t>
            </a:r>
            <a:r>
              <a:rPr lang="nb-NO" dirty="0"/>
              <a:t> </a:t>
            </a:r>
            <a:r>
              <a:rPr lang="nb-NO" dirty="0" err="1"/>
              <a:t>vs</a:t>
            </a:r>
            <a:r>
              <a:rPr lang="nb-NO" dirty="0"/>
              <a:t> </a:t>
            </a:r>
            <a:r>
              <a:rPr lang="nb-NO" dirty="0" err="1"/>
              <a:t>qualitative</a:t>
            </a:r>
            <a:r>
              <a:rPr lang="nb-NO" dirty="0"/>
              <a:t> </a:t>
            </a:r>
            <a:r>
              <a:rPr lang="nb-NO" dirty="0" err="1"/>
              <a:t>indicators</a:t>
            </a:r>
            <a:endParaRPr lang="nb-NO" dirty="0"/>
          </a:p>
        </p:txBody>
      </p:sp>
      <p:sp>
        <p:nvSpPr>
          <p:cNvPr id="3" name="Plassholder for innhold 2">
            <a:extLst>
              <a:ext uri="{FF2B5EF4-FFF2-40B4-BE49-F238E27FC236}">
                <a16:creationId xmlns:a16="http://schemas.microsoft.com/office/drawing/2014/main" xmlns="" id="{91B44665-0192-42E1-88A6-30467E705906}"/>
              </a:ext>
            </a:extLst>
          </p:cNvPr>
          <p:cNvSpPr>
            <a:spLocks noGrp="1"/>
          </p:cNvSpPr>
          <p:nvPr>
            <p:ph sz="quarter" idx="13"/>
          </p:nvPr>
        </p:nvSpPr>
        <p:spPr/>
        <p:txBody>
          <a:bodyPr>
            <a:normAutofit fontScale="92500"/>
          </a:bodyPr>
          <a:lstStyle/>
          <a:p>
            <a:r>
              <a:rPr lang="en-US" dirty="0"/>
              <a:t>RAND 2013: A standardized, numerical measure can help ensure transparency, consistency, comparability across disciplines, the creation of a longitudinal record, and impartiality at the evaluation stage.</a:t>
            </a:r>
          </a:p>
          <a:p>
            <a:pPr lvl="1"/>
            <a:r>
              <a:rPr lang="en-US" dirty="0"/>
              <a:t>Availability of robust data!?</a:t>
            </a:r>
          </a:p>
          <a:p>
            <a:r>
              <a:rPr lang="en-US" dirty="0"/>
              <a:t>Qualitative approaches, on the other hand — such as case studies, testimonials and peer reviews — can accommodate many of these challenges [but raises new ones]:</a:t>
            </a:r>
          </a:p>
          <a:p>
            <a:pPr lvl="1"/>
            <a:r>
              <a:rPr lang="en-US" dirty="0"/>
              <a:t>human judgement raises subjectivity and transparency challenges. </a:t>
            </a:r>
          </a:p>
          <a:p>
            <a:pPr lvl="1"/>
            <a:r>
              <a:rPr lang="en-US" dirty="0"/>
              <a:t>difficult to make large-scale comparisons among researchers, projects and institutions, both across disciplines and over time. </a:t>
            </a:r>
          </a:p>
          <a:p>
            <a:endParaRPr lang="en-US" dirty="0"/>
          </a:p>
          <a:p>
            <a:endParaRPr lang="en-US" dirty="0"/>
          </a:p>
          <a:p>
            <a:endParaRPr lang="nb-NO" dirty="0"/>
          </a:p>
        </p:txBody>
      </p:sp>
    </p:spTree>
    <p:extLst>
      <p:ext uri="{BB962C8B-B14F-4D97-AF65-F5344CB8AC3E}">
        <p14:creationId xmlns:p14="http://schemas.microsoft.com/office/powerpoint/2010/main" val="212184143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8FBF712-59DC-4BED-B4AC-C48C40E818BC}"/>
              </a:ext>
            </a:extLst>
          </p:cNvPr>
          <p:cNvSpPr>
            <a:spLocks noGrp="1"/>
          </p:cNvSpPr>
          <p:nvPr>
            <p:ph type="title"/>
          </p:nvPr>
        </p:nvSpPr>
        <p:spPr/>
        <p:txBody>
          <a:bodyPr/>
          <a:lstStyle/>
          <a:p>
            <a:r>
              <a:rPr lang="nb-NO" dirty="0" err="1"/>
              <a:t>What</a:t>
            </a:r>
            <a:r>
              <a:rPr lang="nb-NO" dirty="0"/>
              <a:t> is </a:t>
            </a:r>
            <a:r>
              <a:rPr lang="nb-NO" dirty="0" err="1"/>
              <a:t>the</a:t>
            </a:r>
            <a:r>
              <a:rPr lang="nb-NO" dirty="0"/>
              <a:t> </a:t>
            </a:r>
            <a:r>
              <a:rPr lang="nb-NO" dirty="0" err="1"/>
              <a:t>purpouse</a:t>
            </a:r>
            <a:r>
              <a:rPr lang="nb-NO" dirty="0"/>
              <a:t> </a:t>
            </a:r>
            <a:r>
              <a:rPr lang="nb-NO" dirty="0" err="1"/>
              <a:t>of</a:t>
            </a:r>
            <a:r>
              <a:rPr lang="nb-NO" dirty="0"/>
              <a:t> </a:t>
            </a:r>
            <a:r>
              <a:rPr lang="nb-NO" dirty="0" err="1"/>
              <a:t>RCN’s</a:t>
            </a:r>
            <a:r>
              <a:rPr lang="nb-NO" dirty="0"/>
              <a:t> </a:t>
            </a:r>
            <a:r>
              <a:rPr lang="nb-NO" dirty="0" err="1"/>
              <a:t>national</a:t>
            </a:r>
            <a:r>
              <a:rPr lang="nb-NO" dirty="0"/>
              <a:t> </a:t>
            </a:r>
            <a:r>
              <a:rPr lang="nb-NO" dirty="0" err="1"/>
              <a:t>research</a:t>
            </a:r>
            <a:r>
              <a:rPr lang="nb-NO" dirty="0"/>
              <a:t> </a:t>
            </a:r>
            <a:r>
              <a:rPr lang="nb-NO" dirty="0" err="1"/>
              <a:t>evaluations</a:t>
            </a:r>
            <a:r>
              <a:rPr lang="nb-NO" dirty="0"/>
              <a:t>?</a:t>
            </a:r>
          </a:p>
        </p:txBody>
      </p:sp>
      <p:sp>
        <p:nvSpPr>
          <p:cNvPr id="3" name="Plassholder for innhold 2">
            <a:extLst>
              <a:ext uri="{FF2B5EF4-FFF2-40B4-BE49-F238E27FC236}">
                <a16:creationId xmlns:a16="http://schemas.microsoft.com/office/drawing/2014/main" xmlns="" id="{70CD373E-5EE1-4596-AC4B-C70EEAF58F63}"/>
              </a:ext>
            </a:extLst>
          </p:cNvPr>
          <p:cNvSpPr>
            <a:spLocks noGrp="1"/>
          </p:cNvSpPr>
          <p:nvPr>
            <p:ph sz="quarter" idx="13"/>
          </p:nvPr>
        </p:nvSpPr>
        <p:spPr/>
        <p:txBody>
          <a:bodyPr/>
          <a:lstStyle/>
          <a:p>
            <a:endParaRPr lang="en-US" dirty="0"/>
          </a:p>
          <a:p>
            <a:endParaRPr lang="en-US" dirty="0"/>
          </a:p>
          <a:p>
            <a:r>
              <a:rPr lang="en-US" dirty="0"/>
              <a:t>Evaluation for accountability</a:t>
            </a:r>
          </a:p>
          <a:p>
            <a:r>
              <a:rPr lang="en-US" dirty="0"/>
              <a:t>Evaluation for development / learning</a:t>
            </a:r>
          </a:p>
          <a:p>
            <a:r>
              <a:rPr lang="en-US" dirty="0"/>
              <a:t>Evaluation for knowledge</a:t>
            </a:r>
          </a:p>
          <a:p>
            <a:pPr marL="0" indent="0">
              <a:buNone/>
            </a:pPr>
            <a:endParaRPr lang="nb-NO" dirty="0"/>
          </a:p>
          <a:p>
            <a:pPr marL="0" indent="0">
              <a:buNone/>
            </a:pPr>
            <a:endParaRPr lang="nb-NO" dirty="0"/>
          </a:p>
          <a:p>
            <a:pPr marL="0" indent="0">
              <a:buNone/>
            </a:pPr>
            <a:r>
              <a:rPr lang="en-US" sz="1800" dirty="0"/>
              <a:t>Donovan, C. &amp; Hanney, S. (2011) “ The ‘Payback Framework’ explained” Research Evaluation, 20(3), September 2011</a:t>
            </a:r>
            <a:endParaRPr lang="nb-NO" sz="1800" dirty="0"/>
          </a:p>
        </p:txBody>
      </p:sp>
    </p:spTree>
    <p:extLst>
      <p:ext uri="{BB962C8B-B14F-4D97-AF65-F5344CB8AC3E}">
        <p14:creationId xmlns:p14="http://schemas.microsoft.com/office/powerpoint/2010/main" val="72466926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033C9FBC-9AF4-4750-8E20-6A4E846D0613}"/>
              </a:ext>
            </a:extLst>
          </p:cNvPr>
          <p:cNvSpPr>
            <a:spLocks noGrp="1"/>
          </p:cNvSpPr>
          <p:nvPr>
            <p:ph type="title"/>
          </p:nvPr>
        </p:nvSpPr>
        <p:spPr/>
        <p:txBody>
          <a:bodyPr/>
          <a:lstStyle/>
          <a:p>
            <a:r>
              <a:rPr lang="nb-NO" dirty="0" err="1"/>
              <a:t>Pathway</a:t>
            </a:r>
            <a:r>
              <a:rPr lang="nb-NO" dirty="0"/>
              <a:t> to </a:t>
            </a:r>
            <a:r>
              <a:rPr lang="nb-NO" dirty="0" err="1"/>
              <a:t>Impact</a:t>
            </a:r>
            <a:endParaRPr lang="nb-NO" dirty="0"/>
          </a:p>
        </p:txBody>
      </p:sp>
      <p:pic>
        <p:nvPicPr>
          <p:cNvPr id="4" name="Plassholder for innhold 3">
            <a:extLst>
              <a:ext uri="{FF2B5EF4-FFF2-40B4-BE49-F238E27FC236}">
                <a16:creationId xmlns:a16="http://schemas.microsoft.com/office/drawing/2014/main" xmlns="" id="{9757DCE7-1604-491C-B377-56328E608BC6}"/>
              </a:ext>
            </a:extLst>
          </p:cNvPr>
          <p:cNvPicPr>
            <a:picLocks noGrp="1" noChangeAspect="1"/>
          </p:cNvPicPr>
          <p:nvPr>
            <p:ph sz="quarter" idx="13"/>
          </p:nvPr>
        </p:nvPicPr>
        <p:blipFill rotWithShape="1">
          <a:blip r:embed="rId2"/>
          <a:srcRect l="33747" t="53107" r="35153" b="24206"/>
          <a:stretch/>
        </p:blipFill>
        <p:spPr>
          <a:xfrm>
            <a:off x="755576" y="2132856"/>
            <a:ext cx="6682341" cy="3037428"/>
          </a:xfrm>
          <a:prstGeom prst="rect">
            <a:avLst/>
          </a:prstGeom>
        </p:spPr>
      </p:pic>
      <p:sp>
        <p:nvSpPr>
          <p:cNvPr id="5" name="TekstSylinder 4">
            <a:extLst>
              <a:ext uri="{FF2B5EF4-FFF2-40B4-BE49-F238E27FC236}">
                <a16:creationId xmlns:a16="http://schemas.microsoft.com/office/drawing/2014/main" xmlns="" id="{F9E5B218-5AFF-4215-BDC6-24CD0D281AD9}"/>
              </a:ext>
            </a:extLst>
          </p:cNvPr>
          <p:cNvSpPr txBox="1"/>
          <p:nvPr/>
        </p:nvSpPr>
        <p:spPr>
          <a:xfrm>
            <a:off x="468312" y="5494977"/>
            <a:ext cx="8064128" cy="923330"/>
          </a:xfrm>
          <a:prstGeom prst="rect">
            <a:avLst/>
          </a:prstGeom>
          <a:noFill/>
        </p:spPr>
        <p:txBody>
          <a:bodyPr wrap="square" rtlCol="0">
            <a:spAutoFit/>
          </a:bodyPr>
          <a:lstStyle/>
          <a:p>
            <a:r>
              <a:rPr lang="en-US" dirty="0"/>
              <a:t>Phipps, D. J., Cummings, J., </a:t>
            </a:r>
            <a:r>
              <a:rPr lang="en-US" dirty="0" err="1"/>
              <a:t>Pepler</a:t>
            </a:r>
            <a:r>
              <a:rPr lang="en-US" dirty="0"/>
              <a:t>, D., Craig, W., Cardinal, S. (2016) </a:t>
            </a:r>
            <a:br>
              <a:rPr lang="en-US" dirty="0"/>
            </a:br>
            <a:r>
              <a:rPr lang="en-US" dirty="0"/>
              <a:t>The co-produced pathway to impact describes knowledge mobilization processes. </a:t>
            </a:r>
            <a:r>
              <a:rPr lang="en-US" i="1" dirty="0"/>
              <a:t>Community Engagement and Scholarship, </a:t>
            </a:r>
            <a:r>
              <a:rPr lang="en-US" dirty="0"/>
              <a:t>9(1): 31-40 </a:t>
            </a:r>
            <a:r>
              <a:rPr lang="en-US" u="sng" dirty="0"/>
              <a:t>http://bit.ly/2fCqTcw </a:t>
            </a:r>
            <a:endParaRPr lang="nb-NO" dirty="0"/>
          </a:p>
        </p:txBody>
      </p:sp>
    </p:spTree>
    <p:extLst>
      <p:ext uri="{BB962C8B-B14F-4D97-AF65-F5344CB8AC3E}">
        <p14:creationId xmlns:p14="http://schemas.microsoft.com/office/powerpoint/2010/main" val="2278282160"/>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xmlns="" id="{DE2CA5C5-D47D-4183-A86A-48E1AF4408AA}"/>
              </a:ext>
            </a:extLst>
          </p:cNvPr>
          <p:cNvPicPr>
            <a:picLocks noChangeAspect="1"/>
          </p:cNvPicPr>
          <p:nvPr/>
        </p:nvPicPr>
        <p:blipFill rotWithShape="1">
          <a:blip r:embed="rId2"/>
          <a:srcRect l="16926" t="15268" r="34250" b="3117"/>
          <a:stretch/>
        </p:blipFill>
        <p:spPr>
          <a:xfrm>
            <a:off x="-108520" y="1858"/>
            <a:ext cx="9252519" cy="6856142"/>
          </a:xfrm>
          <a:prstGeom prst="rect">
            <a:avLst/>
          </a:prstGeom>
        </p:spPr>
      </p:pic>
    </p:spTree>
    <p:extLst>
      <p:ext uri="{BB962C8B-B14F-4D97-AF65-F5344CB8AC3E}">
        <p14:creationId xmlns:p14="http://schemas.microsoft.com/office/powerpoint/2010/main" val="251145527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F8B3E52-6E25-44C3-87F8-83D87F858C39}"/>
              </a:ext>
            </a:extLst>
          </p:cNvPr>
          <p:cNvSpPr>
            <a:spLocks noGrp="1"/>
          </p:cNvSpPr>
          <p:nvPr>
            <p:ph type="title"/>
          </p:nvPr>
        </p:nvSpPr>
        <p:spPr/>
        <p:txBody>
          <a:bodyPr/>
          <a:lstStyle/>
          <a:p>
            <a:r>
              <a:rPr lang="nb-NO" dirty="0" err="1"/>
              <a:t>Task</a:t>
            </a:r>
            <a:r>
              <a:rPr lang="nb-NO" dirty="0"/>
              <a:t>: </a:t>
            </a:r>
            <a:br>
              <a:rPr lang="nb-NO" dirty="0"/>
            </a:br>
            <a:r>
              <a:rPr lang="nb-NO" b="0" dirty="0">
                <a:solidFill>
                  <a:srgbClr val="FF0000"/>
                </a:solidFill>
              </a:rPr>
              <a:t>Evaluation </a:t>
            </a:r>
            <a:r>
              <a:rPr lang="nb-NO" b="0" dirty="0" err="1">
                <a:solidFill>
                  <a:srgbClr val="FF0000"/>
                </a:solidFill>
              </a:rPr>
              <a:t>of</a:t>
            </a:r>
            <a:r>
              <a:rPr lang="nb-NO" b="0" dirty="0">
                <a:solidFill>
                  <a:srgbClr val="FF0000"/>
                </a:solidFill>
              </a:rPr>
              <a:t> progress </a:t>
            </a:r>
            <a:r>
              <a:rPr lang="nb-NO" b="0" dirty="0" err="1">
                <a:solidFill>
                  <a:srgbClr val="FF0000"/>
                </a:solidFill>
              </a:rPr>
              <a:t>towards</a:t>
            </a:r>
            <a:r>
              <a:rPr lang="nb-NO" b="0" dirty="0">
                <a:solidFill>
                  <a:srgbClr val="FF0000"/>
                </a:solidFill>
              </a:rPr>
              <a:t> </a:t>
            </a:r>
            <a:r>
              <a:rPr lang="nb-NO" b="0" dirty="0" err="1">
                <a:solidFill>
                  <a:srgbClr val="FF0000"/>
                </a:solidFill>
              </a:rPr>
              <a:t>impact</a:t>
            </a:r>
            <a:endParaRPr lang="nb-NO" b="0" dirty="0">
              <a:solidFill>
                <a:srgbClr val="FF0000"/>
              </a:solidFill>
            </a:endParaRPr>
          </a:p>
        </p:txBody>
      </p:sp>
      <p:sp>
        <p:nvSpPr>
          <p:cNvPr id="3" name="Plassholder for innhold 2">
            <a:extLst>
              <a:ext uri="{FF2B5EF4-FFF2-40B4-BE49-F238E27FC236}">
                <a16:creationId xmlns:a16="http://schemas.microsoft.com/office/drawing/2014/main" xmlns="" id="{B3C4E805-184D-4EA5-BC23-197574D7B919}"/>
              </a:ext>
            </a:extLst>
          </p:cNvPr>
          <p:cNvSpPr>
            <a:spLocks noGrp="1"/>
          </p:cNvSpPr>
          <p:nvPr>
            <p:ph sz="quarter" idx="13"/>
          </p:nvPr>
        </p:nvSpPr>
        <p:spPr/>
        <p:txBody>
          <a:bodyPr>
            <a:normAutofit fontScale="85000" lnSpcReduction="10000"/>
          </a:bodyPr>
          <a:lstStyle/>
          <a:p>
            <a:r>
              <a:rPr lang="nb-NO" dirty="0"/>
              <a:t>Design a research-to-</a:t>
            </a:r>
            <a:r>
              <a:rPr lang="nb-NO" dirty="0" err="1"/>
              <a:t>impact</a:t>
            </a:r>
            <a:r>
              <a:rPr lang="nb-NO" dirty="0"/>
              <a:t> </a:t>
            </a:r>
            <a:r>
              <a:rPr lang="nb-NO" dirty="0" err="1"/>
              <a:t>pathway</a:t>
            </a:r>
            <a:r>
              <a:rPr lang="nb-NO" dirty="0"/>
              <a:t> for a </a:t>
            </a:r>
            <a:r>
              <a:rPr lang="nb-NO" dirty="0" err="1"/>
              <a:t>specific</a:t>
            </a:r>
            <a:r>
              <a:rPr lang="nb-NO" dirty="0"/>
              <a:t> </a:t>
            </a:r>
            <a:r>
              <a:rPr lang="nb-NO" dirty="0" err="1"/>
              <a:t>project</a:t>
            </a:r>
            <a:r>
              <a:rPr lang="nb-NO" dirty="0"/>
              <a:t>, </a:t>
            </a:r>
            <a:r>
              <a:rPr lang="nb-NO" dirty="0" err="1"/>
              <a:t>programme</a:t>
            </a:r>
            <a:r>
              <a:rPr lang="nb-NO" dirty="0"/>
              <a:t> or </a:t>
            </a:r>
            <a:r>
              <a:rPr lang="nb-NO" dirty="0" err="1"/>
              <a:t>academic</a:t>
            </a:r>
            <a:r>
              <a:rPr lang="nb-NO" dirty="0"/>
              <a:t> unit</a:t>
            </a:r>
          </a:p>
          <a:p>
            <a:r>
              <a:rPr lang="nb-NO" dirty="0" err="1"/>
              <a:t>Identifiy</a:t>
            </a:r>
            <a:r>
              <a:rPr lang="nb-NO" dirty="0"/>
              <a:t> </a:t>
            </a:r>
            <a:r>
              <a:rPr lang="nb-NO" dirty="0" err="1">
                <a:solidFill>
                  <a:srgbClr val="FF0000"/>
                </a:solidFill>
              </a:rPr>
              <a:t>indicators</a:t>
            </a:r>
            <a:r>
              <a:rPr lang="nb-NO" dirty="0">
                <a:solidFill>
                  <a:srgbClr val="FF0000"/>
                </a:solidFill>
              </a:rPr>
              <a:t> </a:t>
            </a:r>
            <a:r>
              <a:rPr lang="nb-NO" dirty="0" err="1">
                <a:solidFill>
                  <a:srgbClr val="FF0000"/>
                </a:solidFill>
              </a:rPr>
              <a:t>of</a:t>
            </a:r>
            <a:r>
              <a:rPr lang="nb-NO" dirty="0">
                <a:solidFill>
                  <a:srgbClr val="FF0000"/>
                </a:solidFill>
              </a:rPr>
              <a:t> </a:t>
            </a:r>
            <a:r>
              <a:rPr lang="nb-NO" dirty="0" err="1">
                <a:solidFill>
                  <a:srgbClr val="FF0000"/>
                </a:solidFill>
              </a:rPr>
              <a:t>impact</a:t>
            </a:r>
            <a:r>
              <a:rPr lang="nb-NO" dirty="0">
                <a:solidFill>
                  <a:srgbClr val="FF0000"/>
                </a:solidFill>
              </a:rPr>
              <a:t> </a:t>
            </a:r>
            <a:r>
              <a:rPr lang="nb-NO" dirty="0"/>
              <a:t>to be used at </a:t>
            </a:r>
            <a:r>
              <a:rPr lang="nb-NO" dirty="0" err="1"/>
              <a:t>each</a:t>
            </a:r>
            <a:r>
              <a:rPr lang="nb-NO" dirty="0"/>
              <a:t> stage</a:t>
            </a:r>
          </a:p>
          <a:p>
            <a:pPr lvl="1"/>
            <a:r>
              <a:rPr lang="nb-NO" dirty="0" err="1"/>
              <a:t>Indicators</a:t>
            </a:r>
            <a:r>
              <a:rPr lang="nb-NO" dirty="0"/>
              <a:t> </a:t>
            </a:r>
            <a:r>
              <a:rPr lang="nb-NO" dirty="0" err="1"/>
              <a:t>could</a:t>
            </a:r>
            <a:r>
              <a:rPr lang="nb-NO" dirty="0"/>
              <a:t> be </a:t>
            </a:r>
            <a:r>
              <a:rPr lang="nb-NO" dirty="0" err="1"/>
              <a:t>quantitative</a:t>
            </a:r>
            <a:r>
              <a:rPr lang="nb-NO" dirty="0"/>
              <a:t> or </a:t>
            </a:r>
            <a:r>
              <a:rPr lang="nb-NO" dirty="0" err="1"/>
              <a:t>qualitative</a:t>
            </a:r>
            <a:endParaRPr lang="nb-NO" dirty="0"/>
          </a:p>
          <a:p>
            <a:pPr lvl="1"/>
            <a:r>
              <a:rPr lang="nb-NO" dirty="0" err="1"/>
              <a:t>Describe</a:t>
            </a:r>
            <a:r>
              <a:rPr lang="nb-NO" dirty="0"/>
              <a:t> data </a:t>
            </a:r>
            <a:r>
              <a:rPr lang="nb-NO" dirty="0" err="1"/>
              <a:t>needed</a:t>
            </a:r>
            <a:r>
              <a:rPr lang="nb-NO" dirty="0"/>
              <a:t> to </a:t>
            </a:r>
            <a:r>
              <a:rPr lang="nb-NO" dirty="0" err="1"/>
              <a:t>establish</a:t>
            </a:r>
            <a:r>
              <a:rPr lang="nb-NO" dirty="0"/>
              <a:t> </a:t>
            </a:r>
            <a:r>
              <a:rPr lang="nb-NO" dirty="0" err="1"/>
              <a:t>indicators</a:t>
            </a:r>
            <a:endParaRPr lang="nb-NO" dirty="0"/>
          </a:p>
          <a:p>
            <a:r>
              <a:rPr lang="nb-NO" dirty="0"/>
              <a:t>How could existing data be used (Altmetrics)?</a:t>
            </a:r>
            <a:br>
              <a:rPr lang="nb-NO" dirty="0"/>
            </a:br>
            <a:endParaRPr lang="nb-NO" dirty="0"/>
          </a:p>
          <a:p>
            <a:r>
              <a:rPr lang="nb-NO" dirty="0" err="1"/>
              <a:t>Mesurement</a:t>
            </a:r>
            <a:r>
              <a:rPr lang="nb-NO" dirty="0"/>
              <a:t> and </a:t>
            </a:r>
            <a:r>
              <a:rPr lang="nb-NO" dirty="0" err="1"/>
              <a:t>interpretation</a:t>
            </a:r>
            <a:endParaRPr lang="nb-NO" dirty="0"/>
          </a:p>
          <a:p>
            <a:pPr lvl="1"/>
            <a:r>
              <a:rPr lang="nb-NO" dirty="0"/>
              <a:t>An </a:t>
            </a:r>
            <a:r>
              <a:rPr lang="nb-NO" dirty="0" err="1"/>
              <a:t>indicator</a:t>
            </a:r>
            <a:r>
              <a:rPr lang="nb-NO" dirty="0"/>
              <a:t> is </a:t>
            </a:r>
            <a:r>
              <a:rPr lang="nb-NO" dirty="0" err="1"/>
              <a:t>basicly</a:t>
            </a:r>
            <a:r>
              <a:rPr lang="nb-NO" dirty="0"/>
              <a:t> a </a:t>
            </a:r>
            <a:r>
              <a:rPr lang="nb-NO" dirty="0" err="1"/>
              <a:t>mesurement</a:t>
            </a:r>
            <a:r>
              <a:rPr lang="nb-NO" dirty="0"/>
              <a:t> </a:t>
            </a:r>
            <a:r>
              <a:rPr lang="nb-NO" dirty="0" err="1"/>
              <a:t>with</a:t>
            </a:r>
            <a:r>
              <a:rPr lang="nb-NO" dirty="0"/>
              <a:t> an </a:t>
            </a:r>
            <a:r>
              <a:rPr lang="nb-NO" dirty="0" err="1"/>
              <a:t>interpretation</a:t>
            </a:r>
            <a:endParaRPr lang="nb-NO" dirty="0"/>
          </a:p>
          <a:p>
            <a:pPr lvl="1"/>
            <a:r>
              <a:rPr lang="nb-NO" dirty="0"/>
              <a:t>How </a:t>
            </a:r>
            <a:r>
              <a:rPr lang="nb-NO" dirty="0" err="1"/>
              <a:t>could</a:t>
            </a:r>
            <a:r>
              <a:rPr lang="nb-NO" dirty="0"/>
              <a:t> </a:t>
            </a:r>
            <a:r>
              <a:rPr lang="nb-NO" dirty="0" err="1"/>
              <a:t>the</a:t>
            </a:r>
            <a:r>
              <a:rPr lang="nb-NO" dirty="0"/>
              <a:t> </a:t>
            </a:r>
            <a:r>
              <a:rPr lang="nb-NO" dirty="0" err="1"/>
              <a:t>accuracy</a:t>
            </a:r>
            <a:r>
              <a:rPr lang="nb-NO" dirty="0"/>
              <a:t> a </a:t>
            </a:r>
            <a:r>
              <a:rPr lang="nb-NO" dirty="0" err="1"/>
              <a:t>measurement</a:t>
            </a:r>
            <a:r>
              <a:rPr lang="nb-NO" dirty="0"/>
              <a:t> be </a:t>
            </a:r>
            <a:r>
              <a:rPr lang="nb-NO" dirty="0" err="1"/>
              <a:t>assured</a:t>
            </a:r>
            <a:r>
              <a:rPr lang="nb-NO" dirty="0"/>
              <a:t>?</a:t>
            </a:r>
          </a:p>
          <a:p>
            <a:pPr lvl="1"/>
            <a:r>
              <a:rPr lang="nb-NO" dirty="0"/>
              <a:t>How </a:t>
            </a:r>
            <a:r>
              <a:rPr lang="nb-NO" dirty="0" err="1"/>
              <a:t>should</a:t>
            </a:r>
            <a:r>
              <a:rPr lang="nb-NO" dirty="0"/>
              <a:t> </a:t>
            </a:r>
            <a:r>
              <a:rPr lang="nb-NO" dirty="0" err="1"/>
              <a:t>interpretations</a:t>
            </a:r>
            <a:r>
              <a:rPr lang="nb-NO" dirty="0"/>
              <a:t> be </a:t>
            </a:r>
            <a:r>
              <a:rPr lang="nb-NO" dirty="0" err="1"/>
              <a:t>established</a:t>
            </a:r>
            <a:r>
              <a:rPr lang="nb-NO" dirty="0"/>
              <a:t>?</a:t>
            </a:r>
          </a:p>
          <a:p>
            <a:r>
              <a:rPr lang="nb-NO" dirty="0"/>
              <a:t>Who </a:t>
            </a:r>
            <a:r>
              <a:rPr lang="nb-NO" dirty="0" err="1"/>
              <a:t>should</a:t>
            </a:r>
            <a:r>
              <a:rPr lang="nb-NO" dirty="0"/>
              <a:t> be </a:t>
            </a:r>
            <a:r>
              <a:rPr lang="nb-NO" dirty="0" err="1"/>
              <a:t>involved</a:t>
            </a:r>
            <a:r>
              <a:rPr lang="nb-NO" dirty="0"/>
              <a:t> in </a:t>
            </a:r>
            <a:r>
              <a:rPr lang="nb-NO" dirty="0" err="1"/>
              <a:t>evaluating</a:t>
            </a:r>
            <a:r>
              <a:rPr lang="nb-NO" dirty="0"/>
              <a:t> </a:t>
            </a:r>
            <a:r>
              <a:rPr lang="nb-NO" dirty="0" err="1"/>
              <a:t>impact</a:t>
            </a:r>
            <a:r>
              <a:rPr lang="nb-NO" dirty="0"/>
              <a:t>?</a:t>
            </a:r>
          </a:p>
          <a:p>
            <a:endParaRPr lang="nb-NO" dirty="0"/>
          </a:p>
          <a:p>
            <a:r>
              <a:rPr lang="nb-NO" b="1" dirty="0"/>
              <a:t>Make a single slide setting out an indicator framework (and mail to </a:t>
            </a:r>
            <a:r>
              <a:rPr lang="nb-NO" b="1" dirty="0">
                <a:hlinkClick r:id="rId2"/>
              </a:rPr>
              <a:t>p.benneworth@utwente.nl</a:t>
            </a:r>
            <a:r>
              <a:rPr lang="nb-NO" b="1" dirty="0"/>
              <a:t> )</a:t>
            </a:r>
          </a:p>
          <a:p>
            <a:endParaRPr lang="nb-NO" dirty="0"/>
          </a:p>
          <a:p>
            <a:pPr lvl="1"/>
            <a:endParaRPr lang="nb-NO" dirty="0"/>
          </a:p>
        </p:txBody>
      </p:sp>
    </p:spTree>
    <p:extLst>
      <p:ext uri="{BB962C8B-B14F-4D97-AF65-F5344CB8AC3E}">
        <p14:creationId xmlns:p14="http://schemas.microsoft.com/office/powerpoint/2010/main" val="911615266"/>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B00B573-3B6D-4B76-A4F6-8738D4FBCD72}"/>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xmlns="" id="{4F068A13-31BB-408C-8324-10E6AE525ADD}"/>
              </a:ext>
            </a:extLst>
          </p:cNvPr>
          <p:cNvPicPr>
            <a:picLocks noGrp="1" noChangeAspect="1"/>
          </p:cNvPicPr>
          <p:nvPr>
            <p:ph sz="quarter" idx="13"/>
          </p:nvPr>
        </p:nvPicPr>
        <p:blipFill rotWithShape="1">
          <a:blip r:embed="rId3"/>
          <a:srcRect l="26017" t="48569" r="40173" b="7569"/>
          <a:stretch/>
        </p:blipFill>
        <p:spPr>
          <a:xfrm>
            <a:off x="0" y="-27380"/>
            <a:ext cx="9144000" cy="6885380"/>
          </a:xfrm>
          <a:prstGeom prst="rect">
            <a:avLst/>
          </a:prstGeom>
        </p:spPr>
      </p:pic>
      <p:sp>
        <p:nvSpPr>
          <p:cNvPr id="5" name="TekstSylinder 4">
            <a:extLst>
              <a:ext uri="{FF2B5EF4-FFF2-40B4-BE49-F238E27FC236}">
                <a16:creationId xmlns:a16="http://schemas.microsoft.com/office/drawing/2014/main" xmlns="" id="{9EA3A736-709E-4884-8E7E-45DB52A7F2D4}"/>
              </a:ext>
            </a:extLst>
          </p:cNvPr>
          <p:cNvSpPr txBox="1"/>
          <p:nvPr/>
        </p:nvSpPr>
        <p:spPr>
          <a:xfrm>
            <a:off x="371298" y="6381328"/>
            <a:ext cx="8545866" cy="369332"/>
          </a:xfrm>
          <a:prstGeom prst="rect">
            <a:avLst/>
          </a:prstGeom>
          <a:solidFill>
            <a:schemeClr val="bg1"/>
          </a:solidFill>
        </p:spPr>
        <p:txBody>
          <a:bodyPr wrap="none" rtlCol="0">
            <a:spAutoFit/>
          </a:bodyPr>
          <a:lstStyle/>
          <a:p>
            <a:r>
              <a:rPr lang="en-US" dirty="0"/>
              <a:t>Benneworth et al. </a:t>
            </a:r>
            <a:r>
              <a:rPr lang="en-US" i="1" dirty="0"/>
              <a:t>The Impact and Future of Arts and Humanities Research. </a:t>
            </a:r>
            <a:r>
              <a:rPr lang="en-US" dirty="0"/>
              <a:t>Palgrave</a:t>
            </a:r>
            <a:r>
              <a:rPr lang="en-US" i="1" dirty="0"/>
              <a:t> </a:t>
            </a:r>
            <a:r>
              <a:rPr lang="en-US" dirty="0"/>
              <a:t>2016</a:t>
            </a:r>
          </a:p>
        </p:txBody>
      </p:sp>
    </p:spTree>
    <p:extLst>
      <p:ext uri="{BB962C8B-B14F-4D97-AF65-F5344CB8AC3E}">
        <p14:creationId xmlns:p14="http://schemas.microsoft.com/office/powerpoint/2010/main" val="2731486338"/>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863D2D7-1DCE-407E-90C4-AF39566D57E5}"/>
              </a:ext>
            </a:extLst>
          </p:cNvPr>
          <p:cNvSpPr>
            <a:spLocks noGrp="1"/>
          </p:cNvSpPr>
          <p:nvPr>
            <p:ph type="title"/>
          </p:nvPr>
        </p:nvSpPr>
        <p:spPr/>
        <p:txBody>
          <a:bodyPr>
            <a:normAutofit/>
          </a:bodyPr>
          <a:lstStyle/>
          <a:p>
            <a:r>
              <a:rPr lang="nb-NO" dirty="0" err="1"/>
              <a:t>Impact</a:t>
            </a:r>
            <a:r>
              <a:rPr lang="nb-NO" dirty="0"/>
              <a:t> planning and </a:t>
            </a:r>
            <a:r>
              <a:rPr lang="nb-NO" dirty="0" err="1"/>
              <a:t>assessment</a:t>
            </a:r>
            <a:r>
              <a:rPr lang="nb-NO" dirty="0"/>
              <a:t> </a:t>
            </a:r>
            <a:br>
              <a:rPr lang="nb-NO" dirty="0"/>
            </a:br>
            <a:r>
              <a:rPr lang="nb-NO" b="0" dirty="0" err="1"/>
              <a:t>Example</a:t>
            </a:r>
            <a:r>
              <a:rPr lang="nb-NO" b="0" dirty="0"/>
              <a:t> 1 : Project </a:t>
            </a:r>
            <a:r>
              <a:rPr lang="nb-NO" b="0" dirty="0" err="1"/>
              <a:t>level</a:t>
            </a:r>
            <a:endParaRPr lang="nb-NO" b="0" dirty="0"/>
          </a:p>
        </p:txBody>
      </p:sp>
      <p:sp>
        <p:nvSpPr>
          <p:cNvPr id="3" name="Plassholder for innhold 2">
            <a:extLst>
              <a:ext uri="{FF2B5EF4-FFF2-40B4-BE49-F238E27FC236}">
                <a16:creationId xmlns:a16="http://schemas.microsoft.com/office/drawing/2014/main" xmlns="" id="{28AB5D28-9342-42C4-BB6A-AC0D5A11B185}"/>
              </a:ext>
            </a:extLst>
          </p:cNvPr>
          <p:cNvSpPr>
            <a:spLocks noGrp="1"/>
          </p:cNvSpPr>
          <p:nvPr>
            <p:ph sz="quarter" idx="13"/>
          </p:nvPr>
        </p:nvSpPr>
        <p:spPr/>
        <p:txBody>
          <a:bodyPr/>
          <a:lstStyle/>
          <a:p>
            <a:r>
              <a:rPr lang="nb-NO" dirty="0"/>
              <a:t>Goals</a:t>
            </a:r>
          </a:p>
          <a:p>
            <a:r>
              <a:rPr lang="nb-NO" dirty="0" err="1"/>
              <a:t>Activities</a:t>
            </a:r>
            <a:endParaRPr lang="nb-NO" dirty="0"/>
          </a:p>
          <a:p>
            <a:r>
              <a:rPr lang="nb-NO" dirty="0" err="1"/>
              <a:t>Expected</a:t>
            </a:r>
            <a:r>
              <a:rPr lang="nb-NO" dirty="0"/>
              <a:t> </a:t>
            </a:r>
            <a:r>
              <a:rPr lang="nb-NO" dirty="0" err="1"/>
              <a:t>impacts</a:t>
            </a:r>
            <a:endParaRPr lang="nb-NO" dirty="0"/>
          </a:p>
          <a:p>
            <a:r>
              <a:rPr lang="nb-NO" dirty="0" err="1"/>
              <a:t>Indicators</a:t>
            </a:r>
            <a:r>
              <a:rPr lang="nb-NO" dirty="0"/>
              <a:t> </a:t>
            </a:r>
            <a:r>
              <a:rPr lang="nb-NO" dirty="0" err="1"/>
              <a:t>of</a:t>
            </a:r>
            <a:r>
              <a:rPr lang="nb-NO" dirty="0"/>
              <a:t> </a:t>
            </a:r>
            <a:r>
              <a:rPr lang="nb-NO" dirty="0" err="1"/>
              <a:t>impact</a:t>
            </a:r>
            <a:endParaRPr lang="nb-NO" dirty="0"/>
          </a:p>
          <a:p>
            <a:r>
              <a:rPr lang="nb-NO" dirty="0" err="1"/>
              <a:t>Assessment</a:t>
            </a:r>
            <a:r>
              <a:rPr lang="nb-NO" dirty="0"/>
              <a:t> </a:t>
            </a:r>
            <a:r>
              <a:rPr lang="nb-NO" dirty="0" err="1"/>
              <a:t>of</a:t>
            </a:r>
            <a:r>
              <a:rPr lang="nb-NO" dirty="0"/>
              <a:t> </a:t>
            </a:r>
            <a:r>
              <a:rPr lang="nb-NO" dirty="0" err="1"/>
              <a:t>impact</a:t>
            </a:r>
            <a:endParaRPr lang="nb-NO" dirty="0"/>
          </a:p>
        </p:txBody>
      </p:sp>
    </p:spTree>
    <p:extLst>
      <p:ext uri="{BB962C8B-B14F-4D97-AF65-F5344CB8AC3E}">
        <p14:creationId xmlns:p14="http://schemas.microsoft.com/office/powerpoint/2010/main" val="2403749881"/>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C5D79DD-53E8-41FA-9747-8D85CE228BA0}"/>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xmlns="" id="{F659DFED-B9F3-41A2-A7B7-DAA016EC7E07}"/>
              </a:ext>
            </a:extLst>
          </p:cNvPr>
          <p:cNvPicPr>
            <a:picLocks noGrp="1" noChangeAspect="1"/>
          </p:cNvPicPr>
          <p:nvPr>
            <p:ph sz="quarter" idx="13"/>
          </p:nvPr>
        </p:nvPicPr>
        <p:blipFill rotWithShape="1">
          <a:blip r:embed="rId2"/>
          <a:srcRect l="26411" t="14682" r="29433" b="8359"/>
          <a:stretch/>
        </p:blipFill>
        <p:spPr>
          <a:xfrm>
            <a:off x="2699792" y="728662"/>
            <a:ext cx="6059512" cy="5940698"/>
          </a:xfrm>
          <a:prstGeom prst="rect">
            <a:avLst/>
          </a:prstGeom>
        </p:spPr>
      </p:pic>
      <p:pic>
        <p:nvPicPr>
          <p:cNvPr id="5" name="Bilde 4">
            <a:extLst>
              <a:ext uri="{FF2B5EF4-FFF2-40B4-BE49-F238E27FC236}">
                <a16:creationId xmlns:a16="http://schemas.microsoft.com/office/drawing/2014/main" xmlns="" id="{4FB75634-EA38-4BC5-BDB7-3909813CB758}"/>
              </a:ext>
            </a:extLst>
          </p:cNvPr>
          <p:cNvPicPr>
            <a:picLocks noChangeAspect="1"/>
          </p:cNvPicPr>
          <p:nvPr/>
        </p:nvPicPr>
        <p:blipFill rotWithShape="1">
          <a:blip r:embed="rId3"/>
          <a:srcRect l="25588" t="12200" r="25588" b="22001"/>
          <a:stretch/>
        </p:blipFill>
        <p:spPr>
          <a:xfrm>
            <a:off x="349427" y="718445"/>
            <a:ext cx="2520280" cy="1910535"/>
          </a:xfrm>
          <a:prstGeom prst="rect">
            <a:avLst/>
          </a:prstGeom>
        </p:spPr>
      </p:pic>
    </p:spTree>
    <p:extLst>
      <p:ext uri="{BB962C8B-B14F-4D97-AF65-F5344CB8AC3E}">
        <p14:creationId xmlns:p14="http://schemas.microsoft.com/office/powerpoint/2010/main" val="1970367595"/>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010BA90-3A98-47C9-B07A-4F8ED048A8ED}"/>
              </a:ext>
            </a:extLst>
          </p:cNvPr>
          <p:cNvSpPr>
            <a:spLocks noGrp="1"/>
          </p:cNvSpPr>
          <p:nvPr>
            <p:ph type="title"/>
          </p:nvPr>
        </p:nvSpPr>
        <p:spPr/>
        <p:txBody>
          <a:bodyPr>
            <a:normAutofit/>
          </a:bodyPr>
          <a:lstStyle/>
          <a:p>
            <a:r>
              <a:rPr lang="nb-NO" dirty="0" err="1"/>
              <a:t>Impact</a:t>
            </a:r>
            <a:r>
              <a:rPr lang="nb-NO" dirty="0"/>
              <a:t> planning and </a:t>
            </a:r>
            <a:r>
              <a:rPr lang="nb-NO" dirty="0" err="1"/>
              <a:t>assessment</a:t>
            </a:r>
            <a:r>
              <a:rPr lang="nb-NO" dirty="0"/>
              <a:t/>
            </a:r>
            <a:br>
              <a:rPr lang="nb-NO" dirty="0"/>
            </a:br>
            <a:r>
              <a:rPr lang="nb-NO" b="0" dirty="0" err="1"/>
              <a:t>Example</a:t>
            </a:r>
            <a:r>
              <a:rPr lang="nb-NO" b="0" dirty="0"/>
              <a:t> 2 : </a:t>
            </a:r>
            <a:r>
              <a:rPr lang="nb-NO" b="0" dirty="0" err="1"/>
              <a:t>Programme</a:t>
            </a:r>
            <a:r>
              <a:rPr lang="nb-NO" b="0" dirty="0"/>
              <a:t> </a:t>
            </a:r>
            <a:r>
              <a:rPr lang="nb-NO" b="0" dirty="0" err="1"/>
              <a:t>level</a:t>
            </a:r>
            <a:endParaRPr lang="nb-NO" b="0" dirty="0"/>
          </a:p>
        </p:txBody>
      </p:sp>
      <p:sp>
        <p:nvSpPr>
          <p:cNvPr id="3" name="Plassholder for innhold 2">
            <a:extLst>
              <a:ext uri="{FF2B5EF4-FFF2-40B4-BE49-F238E27FC236}">
                <a16:creationId xmlns:a16="http://schemas.microsoft.com/office/drawing/2014/main" xmlns="" id="{0231EE97-F481-4A8E-8CCE-9250535235D3}"/>
              </a:ext>
            </a:extLst>
          </p:cNvPr>
          <p:cNvSpPr>
            <a:spLocks noGrp="1"/>
          </p:cNvSpPr>
          <p:nvPr>
            <p:ph sz="quarter" idx="13"/>
          </p:nvPr>
        </p:nvSpPr>
        <p:spPr/>
        <p:txBody>
          <a:bodyPr/>
          <a:lstStyle/>
          <a:p>
            <a:r>
              <a:rPr lang="nb-NO" dirty="0"/>
              <a:t>Goals</a:t>
            </a:r>
          </a:p>
          <a:p>
            <a:r>
              <a:rPr lang="nb-NO" dirty="0" err="1"/>
              <a:t>Activities</a:t>
            </a:r>
            <a:endParaRPr lang="nb-NO" dirty="0"/>
          </a:p>
          <a:p>
            <a:r>
              <a:rPr lang="nb-NO" dirty="0" err="1"/>
              <a:t>Expected</a:t>
            </a:r>
            <a:r>
              <a:rPr lang="nb-NO" dirty="0"/>
              <a:t> </a:t>
            </a:r>
            <a:r>
              <a:rPr lang="nb-NO" dirty="0" err="1"/>
              <a:t>impacts</a:t>
            </a:r>
            <a:endParaRPr lang="nb-NO" dirty="0"/>
          </a:p>
          <a:p>
            <a:r>
              <a:rPr lang="nb-NO" dirty="0" err="1"/>
              <a:t>Indicators</a:t>
            </a:r>
            <a:r>
              <a:rPr lang="nb-NO" dirty="0"/>
              <a:t> </a:t>
            </a:r>
            <a:r>
              <a:rPr lang="nb-NO" dirty="0" err="1"/>
              <a:t>of</a:t>
            </a:r>
            <a:r>
              <a:rPr lang="nb-NO" dirty="0"/>
              <a:t> </a:t>
            </a:r>
            <a:r>
              <a:rPr lang="nb-NO" dirty="0" err="1"/>
              <a:t>impact</a:t>
            </a:r>
            <a:endParaRPr lang="nb-NO" dirty="0"/>
          </a:p>
          <a:p>
            <a:r>
              <a:rPr lang="nb-NO" dirty="0" err="1"/>
              <a:t>Assessment</a:t>
            </a:r>
            <a:r>
              <a:rPr lang="nb-NO" dirty="0"/>
              <a:t> </a:t>
            </a:r>
            <a:r>
              <a:rPr lang="nb-NO" dirty="0" err="1"/>
              <a:t>of</a:t>
            </a:r>
            <a:r>
              <a:rPr lang="nb-NO" dirty="0"/>
              <a:t> </a:t>
            </a:r>
            <a:r>
              <a:rPr lang="nb-NO" dirty="0" err="1"/>
              <a:t>impact</a:t>
            </a:r>
            <a:endParaRPr lang="nb-NO" dirty="0"/>
          </a:p>
          <a:p>
            <a:endParaRPr lang="nb-NO" dirty="0"/>
          </a:p>
        </p:txBody>
      </p:sp>
    </p:spTree>
    <p:extLst>
      <p:ext uri="{BB962C8B-B14F-4D97-AF65-F5344CB8AC3E}">
        <p14:creationId xmlns:p14="http://schemas.microsoft.com/office/powerpoint/2010/main" val="3494364276"/>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0C1858D-4808-4635-B98B-10B921F062D3}"/>
              </a:ext>
            </a:extLst>
          </p:cNvPr>
          <p:cNvSpPr>
            <a:spLocks noGrp="1"/>
          </p:cNvSpPr>
          <p:nvPr>
            <p:ph type="title"/>
          </p:nvPr>
        </p:nvSpPr>
        <p:spPr/>
        <p:txBody>
          <a:bodyPr/>
          <a:lstStyle/>
          <a:p>
            <a:r>
              <a:rPr lang="nb-NO" b="0" dirty="0"/>
              <a:t>Programme for </a:t>
            </a:r>
            <a:r>
              <a:rPr lang="nb-NO" b="0" dirty="0" err="1"/>
              <a:t>Sámi</a:t>
            </a:r>
            <a:r>
              <a:rPr lang="nb-NO" b="0" dirty="0"/>
              <a:t> Research at RCN</a:t>
            </a:r>
            <a:endParaRPr lang="nb-NO" dirty="0"/>
          </a:p>
        </p:txBody>
      </p:sp>
      <p:sp>
        <p:nvSpPr>
          <p:cNvPr id="3" name="Plassholder for innhold 2">
            <a:extLst>
              <a:ext uri="{FF2B5EF4-FFF2-40B4-BE49-F238E27FC236}">
                <a16:creationId xmlns:a16="http://schemas.microsoft.com/office/drawing/2014/main" xmlns="" id="{9542746A-EF75-412B-80F8-82E5EB4863CF}"/>
              </a:ext>
            </a:extLst>
          </p:cNvPr>
          <p:cNvSpPr>
            <a:spLocks noGrp="1"/>
          </p:cNvSpPr>
          <p:nvPr>
            <p:ph sz="quarter" idx="13"/>
          </p:nvPr>
        </p:nvSpPr>
        <p:spPr/>
        <p:txBody>
          <a:bodyPr>
            <a:normAutofit fontScale="62500" lnSpcReduction="20000"/>
          </a:bodyPr>
          <a:lstStyle/>
          <a:p>
            <a:pPr marL="0" indent="0">
              <a:buNone/>
            </a:pPr>
            <a:r>
              <a:rPr lang="nb-NO" b="1" dirty="0" err="1"/>
              <a:t>Primary</a:t>
            </a:r>
            <a:r>
              <a:rPr lang="nb-NO" b="1" dirty="0"/>
              <a:t> </a:t>
            </a:r>
            <a:r>
              <a:rPr lang="nb-NO" b="1" dirty="0" err="1"/>
              <a:t>objective</a:t>
            </a:r>
            <a:endParaRPr lang="nb-NO" b="1" dirty="0"/>
          </a:p>
          <a:p>
            <a:pPr marL="0" indent="0">
              <a:buNone/>
            </a:pPr>
            <a:endParaRPr lang="nb-NO" b="1" dirty="0"/>
          </a:p>
          <a:p>
            <a:pPr marL="0" indent="0">
              <a:buNone/>
            </a:pPr>
            <a:r>
              <a:rPr lang="en-US" dirty="0"/>
              <a:t>The Sámi Research </a:t>
            </a:r>
            <a:r>
              <a:rPr lang="en-US" dirty="0" err="1"/>
              <a:t>programme</a:t>
            </a:r>
            <a:r>
              <a:rPr lang="en-US" dirty="0"/>
              <a:t> will help Norway to fulfil its responsibility for generating new research based knowledge that will </a:t>
            </a:r>
            <a:r>
              <a:rPr lang="en-US" dirty="0">
                <a:solidFill>
                  <a:srgbClr val="FF0000"/>
                </a:solidFill>
              </a:rPr>
              <a:t>enable the Sámi people </a:t>
            </a:r>
            <a:r>
              <a:rPr lang="en-US" dirty="0"/>
              <a:t>to strengthen and further develop their own language, and their own culture and community life</a:t>
            </a:r>
          </a:p>
          <a:p>
            <a:endParaRPr lang="en-US" dirty="0"/>
          </a:p>
          <a:p>
            <a:pPr marL="0" indent="0">
              <a:buNone/>
            </a:pPr>
            <a:r>
              <a:rPr lang="nb-NO" b="1" dirty="0" err="1"/>
              <a:t>Secondary</a:t>
            </a:r>
            <a:r>
              <a:rPr lang="nb-NO" b="1" dirty="0"/>
              <a:t> </a:t>
            </a:r>
            <a:r>
              <a:rPr lang="nb-NO" b="1" dirty="0" err="1"/>
              <a:t>objectives</a:t>
            </a:r>
            <a:endParaRPr lang="nb-NO" b="1" dirty="0"/>
          </a:p>
          <a:p>
            <a:pPr marL="0" indent="0">
              <a:buNone/>
            </a:pPr>
            <a:endParaRPr lang="nb-NO" b="1" dirty="0"/>
          </a:p>
          <a:p>
            <a:pPr marL="514350" indent="-457200">
              <a:buFont typeface="+mj-lt"/>
              <a:buAutoNum type="arabicPeriod"/>
            </a:pPr>
            <a:r>
              <a:rPr lang="en-US" dirty="0"/>
              <a:t>Generate new knowledge about the Sámi language, culture, community life and history;</a:t>
            </a:r>
          </a:p>
          <a:p>
            <a:pPr marL="514350" indent="-457200">
              <a:buFont typeface="+mj-lt"/>
              <a:buAutoNum type="arabicPeriod"/>
            </a:pPr>
            <a:r>
              <a:rPr lang="en-US" dirty="0"/>
              <a:t>Increase use of comparative and transnational perspectives in research on the Sámi </a:t>
            </a:r>
            <a:r>
              <a:rPr lang="nb-NO" dirty="0" err="1"/>
              <a:t>community</a:t>
            </a:r>
            <a:r>
              <a:rPr lang="nb-NO" dirty="0"/>
              <a:t> and its </a:t>
            </a:r>
            <a:r>
              <a:rPr lang="nb-NO" dirty="0" err="1"/>
              <a:t>institutions</a:t>
            </a:r>
            <a:r>
              <a:rPr lang="nb-NO" dirty="0"/>
              <a:t>;</a:t>
            </a:r>
          </a:p>
          <a:p>
            <a:pPr marL="514350" indent="-457200">
              <a:buFont typeface="+mj-lt"/>
              <a:buAutoNum type="arabicPeriod"/>
            </a:pPr>
            <a:r>
              <a:rPr lang="en-US" dirty="0"/>
              <a:t>Cultivate new knowledge about Sámi identity and self-articulation in time and space;</a:t>
            </a:r>
          </a:p>
          <a:p>
            <a:pPr marL="514350" indent="-457200">
              <a:buFont typeface="+mj-lt"/>
              <a:buAutoNum type="arabicPeriod"/>
            </a:pPr>
            <a:r>
              <a:rPr lang="en-US" dirty="0"/>
              <a:t>Acquire new knowledge about relations within Sápmi and between Sápmi and other population groups, public authorities and international actors;</a:t>
            </a:r>
          </a:p>
          <a:p>
            <a:pPr marL="514350" indent="-457200">
              <a:buFont typeface="+mj-lt"/>
              <a:buAutoNum type="arabicPeriod"/>
            </a:pPr>
            <a:r>
              <a:rPr lang="en-US" dirty="0"/>
              <a:t>Acquire new knowledge about the impacts of cultural protection measures and measures to improve living conditions and industrial activities.</a:t>
            </a:r>
            <a:endParaRPr lang="nb-NO" dirty="0"/>
          </a:p>
        </p:txBody>
      </p:sp>
    </p:spTree>
    <p:extLst>
      <p:ext uri="{BB962C8B-B14F-4D97-AF65-F5344CB8AC3E}">
        <p14:creationId xmlns:p14="http://schemas.microsoft.com/office/powerpoint/2010/main" val="2083400510"/>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xmlns="" id="{F2F9C676-7831-4008-88EA-017A9E60568D}"/>
              </a:ext>
            </a:extLst>
          </p:cNvPr>
          <p:cNvPicPr>
            <a:picLocks noChangeAspect="1"/>
          </p:cNvPicPr>
          <p:nvPr/>
        </p:nvPicPr>
        <p:blipFill>
          <a:blip r:embed="rId2"/>
          <a:stretch>
            <a:fillRect/>
          </a:stretch>
        </p:blipFill>
        <p:spPr>
          <a:xfrm rot="5400000">
            <a:off x="1540814" y="-848118"/>
            <a:ext cx="6054136" cy="9135764"/>
          </a:xfrm>
          <a:prstGeom prst="rect">
            <a:avLst/>
          </a:prstGeom>
        </p:spPr>
      </p:pic>
    </p:spTree>
    <p:extLst>
      <p:ext uri="{BB962C8B-B14F-4D97-AF65-F5344CB8AC3E}">
        <p14:creationId xmlns:p14="http://schemas.microsoft.com/office/powerpoint/2010/main" val="3942161087"/>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BB1CB94-1FF4-4EE6-BA4A-E7D945809107}"/>
              </a:ext>
            </a:extLst>
          </p:cNvPr>
          <p:cNvSpPr>
            <a:spLocks noGrp="1"/>
          </p:cNvSpPr>
          <p:nvPr>
            <p:ph type="title"/>
          </p:nvPr>
        </p:nvSpPr>
        <p:spPr/>
        <p:txBody>
          <a:bodyPr>
            <a:normAutofit/>
          </a:bodyPr>
          <a:lstStyle/>
          <a:p>
            <a:r>
              <a:rPr lang="nb-NO" dirty="0" err="1"/>
              <a:t>Impact</a:t>
            </a:r>
            <a:r>
              <a:rPr lang="nb-NO" dirty="0"/>
              <a:t> planning and </a:t>
            </a:r>
            <a:r>
              <a:rPr lang="nb-NO" dirty="0" err="1"/>
              <a:t>assessment</a:t>
            </a:r>
            <a:r>
              <a:rPr lang="nb-NO" dirty="0"/>
              <a:t> </a:t>
            </a:r>
            <a:br>
              <a:rPr lang="nb-NO" dirty="0"/>
            </a:br>
            <a:r>
              <a:rPr lang="nb-NO" b="0" dirty="0" err="1"/>
              <a:t>Example</a:t>
            </a:r>
            <a:r>
              <a:rPr lang="nb-NO" b="0" dirty="0"/>
              <a:t> 3 : </a:t>
            </a:r>
            <a:r>
              <a:rPr lang="nb-NO" b="0" dirty="0" err="1"/>
              <a:t>Academic</a:t>
            </a:r>
            <a:r>
              <a:rPr lang="nb-NO" b="0" dirty="0"/>
              <a:t> unit</a:t>
            </a:r>
          </a:p>
        </p:txBody>
      </p:sp>
      <p:sp>
        <p:nvSpPr>
          <p:cNvPr id="3" name="Plassholder for innhold 2">
            <a:extLst>
              <a:ext uri="{FF2B5EF4-FFF2-40B4-BE49-F238E27FC236}">
                <a16:creationId xmlns:a16="http://schemas.microsoft.com/office/drawing/2014/main" xmlns="" id="{DA72ABC7-31D2-4406-811C-01C1A72FE0E1}"/>
              </a:ext>
            </a:extLst>
          </p:cNvPr>
          <p:cNvSpPr>
            <a:spLocks noGrp="1"/>
          </p:cNvSpPr>
          <p:nvPr>
            <p:ph sz="quarter" idx="13"/>
          </p:nvPr>
        </p:nvSpPr>
        <p:spPr/>
        <p:txBody>
          <a:bodyPr/>
          <a:lstStyle/>
          <a:p>
            <a:r>
              <a:rPr lang="nb-NO" dirty="0"/>
              <a:t>Goals</a:t>
            </a:r>
          </a:p>
          <a:p>
            <a:r>
              <a:rPr lang="nb-NO" dirty="0" err="1"/>
              <a:t>Activities</a:t>
            </a:r>
            <a:endParaRPr lang="nb-NO" dirty="0"/>
          </a:p>
          <a:p>
            <a:r>
              <a:rPr lang="nb-NO" dirty="0" err="1"/>
              <a:t>Expected</a:t>
            </a:r>
            <a:r>
              <a:rPr lang="nb-NO" dirty="0"/>
              <a:t> </a:t>
            </a:r>
            <a:r>
              <a:rPr lang="nb-NO" dirty="0" err="1"/>
              <a:t>impacts</a:t>
            </a:r>
            <a:endParaRPr lang="nb-NO" dirty="0"/>
          </a:p>
          <a:p>
            <a:r>
              <a:rPr lang="nb-NO" dirty="0" err="1"/>
              <a:t>Indicators</a:t>
            </a:r>
            <a:r>
              <a:rPr lang="nb-NO" dirty="0"/>
              <a:t> </a:t>
            </a:r>
            <a:r>
              <a:rPr lang="nb-NO" dirty="0" err="1"/>
              <a:t>of</a:t>
            </a:r>
            <a:r>
              <a:rPr lang="nb-NO" dirty="0"/>
              <a:t> </a:t>
            </a:r>
            <a:r>
              <a:rPr lang="nb-NO" dirty="0" err="1"/>
              <a:t>impact</a:t>
            </a:r>
            <a:endParaRPr lang="nb-NO" dirty="0"/>
          </a:p>
          <a:p>
            <a:r>
              <a:rPr lang="nb-NO" dirty="0" err="1"/>
              <a:t>Assessment</a:t>
            </a:r>
            <a:r>
              <a:rPr lang="nb-NO" dirty="0"/>
              <a:t> </a:t>
            </a:r>
            <a:r>
              <a:rPr lang="nb-NO" dirty="0" err="1"/>
              <a:t>of</a:t>
            </a:r>
            <a:r>
              <a:rPr lang="nb-NO" dirty="0"/>
              <a:t> </a:t>
            </a:r>
            <a:r>
              <a:rPr lang="nb-NO" dirty="0" err="1"/>
              <a:t>impact</a:t>
            </a:r>
            <a:endParaRPr lang="nb-NO" dirty="0"/>
          </a:p>
          <a:p>
            <a:endParaRPr lang="nb-NO" dirty="0"/>
          </a:p>
        </p:txBody>
      </p:sp>
    </p:spTree>
    <p:extLst>
      <p:ext uri="{BB962C8B-B14F-4D97-AF65-F5344CB8AC3E}">
        <p14:creationId xmlns:p14="http://schemas.microsoft.com/office/powerpoint/2010/main" val="421353751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xmlns="" id="{80146FB1-4D5F-4F87-9C1E-8653F1D77770}"/>
              </a:ext>
            </a:extLst>
          </p:cNvPr>
          <p:cNvPicPr>
            <a:picLocks noChangeAspect="1"/>
          </p:cNvPicPr>
          <p:nvPr/>
        </p:nvPicPr>
        <p:blipFill rotWithShape="1">
          <a:blip r:embed="rId2"/>
          <a:srcRect l="16926" t="12200" r="31888" b="6601"/>
          <a:stretch/>
        </p:blipFill>
        <p:spPr>
          <a:xfrm>
            <a:off x="323528" y="528212"/>
            <a:ext cx="7056784" cy="6296823"/>
          </a:xfrm>
          <a:prstGeom prst="rect">
            <a:avLst/>
          </a:prstGeom>
        </p:spPr>
      </p:pic>
    </p:spTree>
    <p:extLst>
      <p:ext uri="{BB962C8B-B14F-4D97-AF65-F5344CB8AC3E}">
        <p14:creationId xmlns:p14="http://schemas.microsoft.com/office/powerpoint/2010/main" val="1112826478"/>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F42B51C-6895-4C2F-BF67-3771453E48C2}"/>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xmlns="" id="{35A762F6-209E-4FD9-A742-3633A7A8042E}"/>
              </a:ext>
            </a:extLst>
          </p:cNvPr>
          <p:cNvPicPr>
            <a:picLocks noGrp="1" noChangeAspect="1"/>
          </p:cNvPicPr>
          <p:nvPr>
            <p:ph sz="quarter" idx="13"/>
          </p:nvPr>
        </p:nvPicPr>
        <p:blipFill rotWithShape="1">
          <a:blip r:embed="rId2"/>
          <a:srcRect l="27277" t="15745" r="43286" b="8357"/>
          <a:stretch/>
        </p:blipFill>
        <p:spPr>
          <a:xfrm>
            <a:off x="4415289" y="-1"/>
            <a:ext cx="4728711" cy="6858001"/>
          </a:xfrm>
          <a:prstGeom prst="rect">
            <a:avLst/>
          </a:prstGeom>
        </p:spPr>
      </p:pic>
      <p:pic>
        <p:nvPicPr>
          <p:cNvPr id="5" name="Bilde 4">
            <a:extLst>
              <a:ext uri="{FF2B5EF4-FFF2-40B4-BE49-F238E27FC236}">
                <a16:creationId xmlns:a16="http://schemas.microsoft.com/office/drawing/2014/main" xmlns="" id="{4D8384AC-060B-4759-939F-4FA8904B57A6}"/>
              </a:ext>
            </a:extLst>
          </p:cNvPr>
          <p:cNvPicPr>
            <a:picLocks noChangeAspect="1"/>
          </p:cNvPicPr>
          <p:nvPr/>
        </p:nvPicPr>
        <p:blipFill rotWithShape="1">
          <a:blip r:embed="rId3"/>
          <a:srcRect l="26223" t="15589" r="41905" b="4798"/>
          <a:stretch/>
        </p:blipFill>
        <p:spPr>
          <a:xfrm>
            <a:off x="-18437" y="-2"/>
            <a:ext cx="4644008" cy="6525345"/>
          </a:xfrm>
          <a:prstGeom prst="rect">
            <a:avLst/>
          </a:prstGeom>
        </p:spPr>
      </p:pic>
    </p:spTree>
    <p:extLst>
      <p:ext uri="{BB962C8B-B14F-4D97-AF65-F5344CB8AC3E}">
        <p14:creationId xmlns:p14="http://schemas.microsoft.com/office/powerpoint/2010/main" val="409061539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xmlns="" id="{01E8D7B2-E8A3-41FC-B8D9-5E0C2C6909AD}"/>
              </a:ext>
            </a:extLst>
          </p:cNvPr>
          <p:cNvPicPr>
            <a:picLocks noChangeAspect="1"/>
          </p:cNvPicPr>
          <p:nvPr/>
        </p:nvPicPr>
        <p:blipFill rotWithShape="1">
          <a:blip r:embed="rId2"/>
          <a:srcRect l="24013" t="15002" r="29525" b="5200"/>
          <a:stretch/>
        </p:blipFill>
        <p:spPr>
          <a:xfrm>
            <a:off x="1259632" y="724428"/>
            <a:ext cx="5760640" cy="5565364"/>
          </a:xfrm>
          <a:prstGeom prst="rect">
            <a:avLst/>
          </a:prstGeom>
        </p:spPr>
      </p:pic>
    </p:spTree>
    <p:extLst>
      <p:ext uri="{BB962C8B-B14F-4D97-AF65-F5344CB8AC3E}">
        <p14:creationId xmlns:p14="http://schemas.microsoft.com/office/powerpoint/2010/main" val="160437111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026A31A-ED81-41D7-8933-8CDC97A35D2B}"/>
              </a:ext>
            </a:extLst>
          </p:cNvPr>
          <p:cNvSpPr>
            <a:spLocks noGrp="1"/>
          </p:cNvSpPr>
          <p:nvPr>
            <p:ph type="title"/>
          </p:nvPr>
        </p:nvSpPr>
        <p:spPr/>
        <p:txBody>
          <a:bodyPr/>
          <a:lstStyle/>
          <a:p>
            <a:r>
              <a:rPr lang="en-US" dirty="0"/>
              <a:t>Practice of impact evaluation </a:t>
            </a:r>
            <a:br>
              <a:rPr lang="en-US" dirty="0"/>
            </a:br>
            <a:r>
              <a:rPr lang="en-US" dirty="0"/>
              <a:t>vs. research literature on impact</a:t>
            </a:r>
            <a:endParaRPr lang="nb-NO" dirty="0"/>
          </a:p>
        </p:txBody>
      </p:sp>
      <p:sp>
        <p:nvSpPr>
          <p:cNvPr id="3" name="Plassholder for innhold 2">
            <a:extLst>
              <a:ext uri="{FF2B5EF4-FFF2-40B4-BE49-F238E27FC236}">
                <a16:creationId xmlns:a16="http://schemas.microsoft.com/office/drawing/2014/main" xmlns="" id="{7A559927-5F81-47B7-9708-0E6B95C9B40D}"/>
              </a:ext>
            </a:extLst>
          </p:cNvPr>
          <p:cNvSpPr>
            <a:spLocks noGrp="1"/>
          </p:cNvSpPr>
          <p:nvPr>
            <p:ph sz="quarter" idx="13"/>
          </p:nvPr>
        </p:nvSpPr>
        <p:spPr/>
        <p:txBody>
          <a:bodyPr>
            <a:normAutofit fontScale="92500"/>
          </a:bodyPr>
          <a:lstStyle/>
          <a:p>
            <a:r>
              <a:rPr lang="en-US" dirty="0"/>
              <a:t>Cozzens and Snoek (2010) </a:t>
            </a:r>
          </a:p>
          <a:p>
            <a:r>
              <a:rPr lang="en-US" dirty="0"/>
              <a:t>The evaluation practice is primarily directed towards identifying social impact using </a:t>
            </a:r>
            <a:r>
              <a:rPr lang="en-US" dirty="0">
                <a:solidFill>
                  <a:srgbClr val="FF0000"/>
                </a:solidFill>
              </a:rPr>
              <a:t>linear concepts </a:t>
            </a:r>
            <a:r>
              <a:rPr lang="en-US" dirty="0"/>
              <a:t>or models, whereas most of the literature discusses the process of how impact is achieved using network and </a:t>
            </a:r>
            <a:r>
              <a:rPr lang="en-US" dirty="0">
                <a:solidFill>
                  <a:srgbClr val="FF0000"/>
                </a:solidFill>
              </a:rPr>
              <a:t>interaction concepts</a:t>
            </a:r>
            <a:r>
              <a:rPr lang="en-US" dirty="0"/>
              <a:t>. </a:t>
            </a:r>
          </a:p>
          <a:p>
            <a:r>
              <a:rPr lang="en-US" dirty="0"/>
              <a:t>To narrow that gap, one has to concentrate on what happens in the </a:t>
            </a:r>
            <a:r>
              <a:rPr lang="en-US" dirty="0">
                <a:solidFill>
                  <a:srgbClr val="FF0000"/>
                </a:solidFill>
              </a:rPr>
              <a:t>process of knowledge production</a:t>
            </a:r>
            <a:r>
              <a:rPr lang="en-US" dirty="0"/>
              <a:t>, and on the role different stakeholders play in this process. </a:t>
            </a:r>
          </a:p>
          <a:p>
            <a:r>
              <a:rPr lang="en-US" dirty="0"/>
              <a:t>The introduction of knowledge about the process into assessment procedures will also help us to understand how (potential) social impact is being achieved.</a:t>
            </a:r>
            <a:endParaRPr lang="nb-NO" dirty="0"/>
          </a:p>
        </p:txBody>
      </p:sp>
    </p:spTree>
    <p:extLst>
      <p:ext uri="{BB962C8B-B14F-4D97-AF65-F5344CB8AC3E}">
        <p14:creationId xmlns:p14="http://schemas.microsoft.com/office/powerpoint/2010/main" val="1552669637"/>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xmlns="" id="{CF46D789-D4CB-4891-9B17-16B8FE9642EC}"/>
              </a:ext>
            </a:extLst>
          </p:cNvPr>
          <p:cNvSpPr>
            <a:spLocks noGrp="1"/>
          </p:cNvSpPr>
          <p:nvPr>
            <p:ph sz="quarter" idx="13"/>
          </p:nvPr>
        </p:nvSpPr>
        <p:spPr>
          <a:xfrm>
            <a:off x="503238" y="1340768"/>
            <a:ext cx="8316912" cy="5256882"/>
          </a:xfrm>
        </p:spPr>
        <p:txBody>
          <a:bodyPr/>
          <a:lstStyle/>
          <a:p>
            <a:pPr marL="0" indent="0">
              <a:buNone/>
            </a:pPr>
            <a:r>
              <a:rPr lang="nb-NO" dirty="0"/>
              <a:t>From </a:t>
            </a:r>
            <a:r>
              <a:rPr lang="nb-NO" dirty="0" err="1"/>
              <a:t>impact</a:t>
            </a:r>
            <a:r>
              <a:rPr lang="nb-NO" dirty="0"/>
              <a:t> case back-tracing (linear </a:t>
            </a:r>
            <a:r>
              <a:rPr lang="nb-NO" dirty="0" err="1"/>
              <a:t>model</a:t>
            </a:r>
            <a:r>
              <a:rPr lang="nb-NO" dirty="0"/>
              <a:t>)…</a:t>
            </a:r>
          </a:p>
          <a:p>
            <a:pPr marL="0" indent="0" algn="r">
              <a:buNone/>
            </a:pPr>
            <a:r>
              <a:rPr lang="nb-NO" dirty="0"/>
              <a:t>…to </a:t>
            </a:r>
            <a:r>
              <a:rPr lang="nb-NO" dirty="0" err="1"/>
              <a:t>monitoring</a:t>
            </a:r>
            <a:r>
              <a:rPr lang="nb-NO" dirty="0"/>
              <a:t> </a:t>
            </a:r>
            <a:r>
              <a:rPr lang="nb-NO" dirty="0" err="1"/>
              <a:t>of</a:t>
            </a:r>
            <a:r>
              <a:rPr lang="nb-NO" dirty="0"/>
              <a:t> </a:t>
            </a:r>
            <a:r>
              <a:rPr lang="nb-NO" dirty="0" err="1">
                <a:solidFill>
                  <a:srgbClr val="FF0000"/>
                </a:solidFill>
              </a:rPr>
              <a:t>productive</a:t>
            </a:r>
            <a:r>
              <a:rPr lang="nb-NO" dirty="0">
                <a:solidFill>
                  <a:srgbClr val="FF0000"/>
                </a:solidFill>
              </a:rPr>
              <a:t> </a:t>
            </a:r>
            <a:r>
              <a:rPr lang="nb-NO" dirty="0" err="1">
                <a:solidFill>
                  <a:srgbClr val="FF0000"/>
                </a:solidFill>
              </a:rPr>
              <a:t>interactions</a:t>
            </a:r>
            <a:endParaRPr lang="nb-NO" dirty="0"/>
          </a:p>
          <a:p>
            <a:endParaRPr lang="nb-NO" dirty="0"/>
          </a:p>
          <a:p>
            <a:pPr marL="0" indent="0">
              <a:buNone/>
            </a:pPr>
            <a:endParaRPr lang="nb-NO" dirty="0"/>
          </a:p>
          <a:p>
            <a:pPr marL="0" indent="0" algn="ctr">
              <a:buNone/>
            </a:pPr>
            <a:endParaRPr lang="nb-NO" dirty="0"/>
          </a:p>
          <a:p>
            <a:pPr marL="0" indent="0" algn="ctr">
              <a:buNone/>
            </a:pPr>
            <a:r>
              <a:rPr lang="en-US" dirty="0"/>
              <a:t>Alignment of supply and demand </a:t>
            </a:r>
            <a:r>
              <a:rPr lang="nb-NO" dirty="0"/>
              <a:t>(Push &amp; Pull)</a:t>
            </a:r>
          </a:p>
          <a:p>
            <a:pPr marL="0" indent="0" algn="ctr">
              <a:buNone/>
            </a:pPr>
            <a:endParaRPr lang="nb-NO" dirty="0"/>
          </a:p>
          <a:p>
            <a:pPr marL="0" indent="0" algn="ctr">
              <a:buNone/>
            </a:pPr>
            <a:r>
              <a:rPr lang="nb-NO" dirty="0"/>
              <a:t>Knowledge Exchange</a:t>
            </a:r>
          </a:p>
          <a:p>
            <a:pPr marL="0" indent="0" algn="ctr">
              <a:buNone/>
            </a:pPr>
            <a:endParaRPr lang="nb-NO" dirty="0"/>
          </a:p>
          <a:p>
            <a:pPr marL="0" indent="0" algn="ctr">
              <a:buNone/>
            </a:pPr>
            <a:r>
              <a:rPr lang="nb-NO" dirty="0"/>
              <a:t>Co-</a:t>
            </a:r>
            <a:r>
              <a:rPr lang="nb-NO" dirty="0" err="1"/>
              <a:t>production</a:t>
            </a:r>
            <a:r>
              <a:rPr lang="nb-NO" dirty="0"/>
              <a:t> </a:t>
            </a:r>
            <a:r>
              <a:rPr lang="nb-NO" dirty="0" err="1"/>
              <a:t>of</a:t>
            </a:r>
            <a:r>
              <a:rPr lang="nb-NO" dirty="0"/>
              <a:t> </a:t>
            </a:r>
            <a:r>
              <a:rPr lang="nb-NO" dirty="0" err="1"/>
              <a:t>knowledge</a:t>
            </a:r>
            <a:endParaRPr lang="nb-NO" dirty="0"/>
          </a:p>
          <a:p>
            <a:endParaRPr lang="nb-NO" dirty="0"/>
          </a:p>
        </p:txBody>
      </p:sp>
      <p:sp>
        <p:nvSpPr>
          <p:cNvPr id="4" name="Pil: ned 3">
            <a:extLst>
              <a:ext uri="{FF2B5EF4-FFF2-40B4-BE49-F238E27FC236}">
                <a16:creationId xmlns:a16="http://schemas.microsoft.com/office/drawing/2014/main" xmlns="" id="{E6B326E4-6B08-45E5-AF82-CAEBAFB7FE36}"/>
              </a:ext>
            </a:extLst>
          </p:cNvPr>
          <p:cNvSpPr/>
          <p:nvPr/>
        </p:nvSpPr>
        <p:spPr>
          <a:xfrm>
            <a:off x="4499992" y="4077072"/>
            <a:ext cx="404018" cy="432048"/>
          </a:xfrm>
          <a:prstGeom prst="down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ned 4">
            <a:extLst>
              <a:ext uri="{FF2B5EF4-FFF2-40B4-BE49-F238E27FC236}">
                <a16:creationId xmlns:a16="http://schemas.microsoft.com/office/drawing/2014/main" xmlns="" id="{957159DA-5F38-4806-8751-9185AEDAFAF9}"/>
              </a:ext>
            </a:extLst>
          </p:cNvPr>
          <p:cNvSpPr/>
          <p:nvPr/>
        </p:nvSpPr>
        <p:spPr>
          <a:xfrm>
            <a:off x="4499992" y="4905313"/>
            <a:ext cx="404018" cy="432048"/>
          </a:xfrm>
          <a:prstGeom prst="down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7777778"/>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CD12F721-F078-470D-BF95-AA4A41D0533C}"/>
              </a:ext>
            </a:extLst>
          </p:cNvPr>
          <p:cNvSpPr>
            <a:spLocks noGrp="1"/>
          </p:cNvSpPr>
          <p:nvPr>
            <p:ph type="title"/>
          </p:nvPr>
        </p:nvSpPr>
        <p:spPr/>
        <p:txBody>
          <a:bodyPr/>
          <a:lstStyle/>
          <a:p>
            <a:r>
              <a:rPr lang="nb-NO" dirty="0" err="1"/>
              <a:t>Productive</a:t>
            </a:r>
            <a:r>
              <a:rPr lang="nb-NO" dirty="0"/>
              <a:t> </a:t>
            </a:r>
            <a:r>
              <a:rPr lang="nb-NO" dirty="0" err="1"/>
              <a:t>interactions</a:t>
            </a:r>
            <a:r>
              <a:rPr lang="nb-NO" dirty="0"/>
              <a:t/>
            </a:r>
            <a:br>
              <a:rPr lang="nb-NO" dirty="0"/>
            </a:br>
            <a:r>
              <a:rPr lang="nb-NO" b="0" dirty="0"/>
              <a:t>SIAMPI </a:t>
            </a:r>
            <a:r>
              <a:rPr lang="nb-NO" b="0" dirty="0" err="1"/>
              <a:t>project</a:t>
            </a:r>
            <a:endParaRPr lang="nb-NO" b="0" dirty="0"/>
          </a:p>
        </p:txBody>
      </p:sp>
      <p:sp>
        <p:nvSpPr>
          <p:cNvPr id="3" name="Plassholder for innhold 2">
            <a:extLst>
              <a:ext uri="{FF2B5EF4-FFF2-40B4-BE49-F238E27FC236}">
                <a16:creationId xmlns:a16="http://schemas.microsoft.com/office/drawing/2014/main" xmlns="" id="{512FA1AF-24E6-4510-8744-1BFD3CBDC78E}"/>
              </a:ext>
            </a:extLst>
          </p:cNvPr>
          <p:cNvSpPr>
            <a:spLocks noGrp="1"/>
          </p:cNvSpPr>
          <p:nvPr>
            <p:ph sz="quarter" idx="13"/>
          </p:nvPr>
        </p:nvSpPr>
        <p:spPr/>
        <p:txBody>
          <a:bodyPr/>
          <a:lstStyle/>
          <a:p>
            <a:pPr marL="457200" indent="-457200">
              <a:buFont typeface="+mj-lt"/>
              <a:buAutoNum type="arabicPeriod"/>
            </a:pPr>
            <a:r>
              <a:rPr lang="en-US" dirty="0"/>
              <a:t>The object of evaluation shifts from a research entity towards the process of interaction</a:t>
            </a:r>
            <a:br>
              <a:rPr lang="en-US" dirty="0"/>
            </a:br>
            <a:endParaRPr lang="en-US" dirty="0"/>
          </a:p>
          <a:p>
            <a:pPr marL="457200" indent="-457200">
              <a:buFont typeface="+mj-lt"/>
              <a:buAutoNum type="arabicPeriod"/>
            </a:pPr>
            <a:r>
              <a:rPr lang="en-US" dirty="0"/>
              <a:t>The number of stakeholders grows</a:t>
            </a:r>
            <a:br>
              <a:rPr lang="en-US" dirty="0"/>
            </a:br>
            <a:endParaRPr lang="en-US" dirty="0"/>
          </a:p>
          <a:p>
            <a:pPr marL="457200" indent="-457200">
              <a:buFont typeface="+mj-lt"/>
              <a:buAutoNum type="arabicPeriod"/>
            </a:pPr>
            <a:r>
              <a:rPr lang="en-US" dirty="0"/>
              <a:t>Reviewers are facing a greater challenge</a:t>
            </a:r>
            <a:br>
              <a:rPr lang="en-US" dirty="0"/>
            </a:br>
            <a:endParaRPr lang="en-US" dirty="0"/>
          </a:p>
          <a:p>
            <a:pPr marL="857250" lvl="1" indent="-457200"/>
            <a:r>
              <a:rPr lang="en-US" dirty="0"/>
              <a:t>Stakeholders become peers</a:t>
            </a:r>
          </a:p>
          <a:p>
            <a:pPr marL="857250" lvl="1" indent="-457200"/>
            <a:r>
              <a:rPr lang="en-US" dirty="0"/>
              <a:t>No reliable quantitative measures </a:t>
            </a:r>
            <a:r>
              <a:rPr lang="en-US" dirty="0">
                <a:solidFill>
                  <a:srgbClr val="FF0000"/>
                </a:solidFill>
              </a:rPr>
              <a:t>=&gt; </a:t>
            </a:r>
            <a:r>
              <a:rPr lang="en-US" dirty="0" err="1"/>
              <a:t>altmetrics</a:t>
            </a:r>
            <a:r>
              <a:rPr lang="en-US" dirty="0"/>
              <a:t> ?</a:t>
            </a:r>
          </a:p>
          <a:p>
            <a:pPr marL="857250" lvl="1" indent="-457200"/>
            <a:r>
              <a:rPr lang="en-US" dirty="0"/>
              <a:t>Need to consider institutional and disciplinary context</a:t>
            </a:r>
            <a:br>
              <a:rPr lang="en-US" dirty="0"/>
            </a:br>
            <a:r>
              <a:rPr lang="en-US" dirty="0">
                <a:solidFill>
                  <a:srgbClr val="FF0000"/>
                </a:solidFill>
              </a:rPr>
              <a:t>=&gt;</a:t>
            </a:r>
            <a:r>
              <a:rPr lang="en-US" dirty="0"/>
              <a:t> case studies and other </a:t>
            </a:r>
            <a:r>
              <a:rPr lang="en-US" i="1" dirty="0"/>
              <a:t>thick data</a:t>
            </a:r>
            <a:endParaRPr lang="nb-NO" i="1" dirty="0"/>
          </a:p>
        </p:txBody>
      </p:sp>
    </p:spTree>
    <p:extLst>
      <p:ext uri="{BB962C8B-B14F-4D97-AF65-F5344CB8AC3E}">
        <p14:creationId xmlns:p14="http://schemas.microsoft.com/office/powerpoint/2010/main" val="224380168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xmlns="" id="{040EC49C-EB8E-4C2E-804E-2B05D345C476}"/>
              </a:ext>
            </a:extLst>
          </p:cNvPr>
          <p:cNvSpPr>
            <a:spLocks noGrp="1"/>
          </p:cNvSpPr>
          <p:nvPr>
            <p:ph type="title"/>
          </p:nvPr>
        </p:nvSpPr>
        <p:spPr/>
        <p:txBody>
          <a:bodyPr/>
          <a:lstStyle/>
          <a:p>
            <a:r>
              <a:rPr lang="nb-NO" dirty="0"/>
              <a:t>Open Science</a:t>
            </a:r>
          </a:p>
        </p:txBody>
      </p:sp>
      <p:sp>
        <p:nvSpPr>
          <p:cNvPr id="5" name="Undertittel 4">
            <a:extLst>
              <a:ext uri="{FF2B5EF4-FFF2-40B4-BE49-F238E27FC236}">
                <a16:creationId xmlns:a16="http://schemas.microsoft.com/office/drawing/2014/main" xmlns="" id="{8FB5EC47-56E2-4721-A892-DCAD368720BE}"/>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23390919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7" y="908720"/>
            <a:ext cx="9144000" cy="565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447763"/>
      </p:ext>
    </p:extLst>
  </p:cSld>
  <p:clrMapOvr>
    <a:masterClrMapping/>
  </p:clrMapOvr>
  <p:transition spd="med">
    <p:wipe dir="r"/>
  </p:transition>
</p:sld>
</file>

<file path=ppt/theme/theme1.xml><?xml version="1.0" encoding="utf-8"?>
<a:theme xmlns:a="http://schemas.openxmlformats.org/drawingml/2006/main" name="Mal-D288-engelsk_NY">
  <a:themeElements>
    <a:clrScheme name="Forskningsrådet 2010">
      <a:dk1>
        <a:sysClr val="windowText" lastClr="000000"/>
      </a:dk1>
      <a:lt1>
        <a:sysClr val="window" lastClr="FFFFFF"/>
      </a:lt1>
      <a:dk2>
        <a:srgbClr val="00338D"/>
      </a:dk2>
      <a:lt2>
        <a:srgbClr val="00B0CA"/>
      </a:lt2>
      <a:accent1>
        <a:srgbClr val="E98300"/>
      </a:accent1>
      <a:accent2>
        <a:srgbClr val="7D9AAA"/>
      </a:accent2>
      <a:accent3>
        <a:srgbClr val="B41414"/>
      </a:accent3>
      <a:accent4>
        <a:srgbClr val="879637"/>
      </a:accent4>
      <a:accent5>
        <a:srgbClr val="C6BC89"/>
      </a:accent5>
      <a:accent6>
        <a:srgbClr val="BECCD4"/>
      </a:accent6>
      <a:hlink>
        <a:srgbClr val="00338D"/>
      </a:hlink>
      <a:folHlink>
        <a:srgbClr val="00B0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D288 - Engelsk</Template>
  <TotalTime>787</TotalTime>
  <Words>2337</Words>
  <Application>Microsoft Office PowerPoint</Application>
  <PresentationFormat>On-screen Show (4:3)</PresentationFormat>
  <Paragraphs>175</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Verdana</vt:lpstr>
      <vt:lpstr>Wingdings</vt:lpstr>
      <vt:lpstr>Mal-D288-engelsk_NY</vt:lpstr>
      <vt:lpstr>Evaluation for open science - towards a new evaluation protocol</vt:lpstr>
      <vt:lpstr>What is the purpouse of RCN’s national research evaluations?</vt:lpstr>
      <vt:lpstr>PowerPoint Presentation</vt:lpstr>
      <vt:lpstr>PowerPoint Presentation</vt:lpstr>
      <vt:lpstr>Practice of impact evaluation  vs. research literature on impact</vt:lpstr>
      <vt:lpstr>PowerPoint Presentation</vt:lpstr>
      <vt:lpstr>Productive interactions SIAMPI project</vt:lpstr>
      <vt:lpstr>Open Science</vt:lpstr>
      <vt:lpstr>PowerPoint Presentation</vt:lpstr>
      <vt:lpstr>Awareness of Open Science (OS)  among researchers</vt:lpstr>
      <vt:lpstr>PowerPoint Presentation</vt:lpstr>
      <vt:lpstr>PowerPoint Presentation</vt:lpstr>
      <vt:lpstr>Open science indicators =&gt; Altmetrics</vt:lpstr>
      <vt:lpstr>Level of assessment</vt:lpstr>
      <vt:lpstr>Potential strenghts of altmetrics </vt:lpstr>
      <vt:lpstr>Reservations and limitations</vt:lpstr>
      <vt:lpstr>Metrics and peer review  =&gt; complementary tools</vt:lpstr>
      <vt:lpstr>PowerPoint Presentation</vt:lpstr>
      <vt:lpstr>Quantitative vs qualitative indicators</vt:lpstr>
      <vt:lpstr>Pathway to Impact</vt:lpstr>
      <vt:lpstr>PowerPoint Presentation</vt:lpstr>
      <vt:lpstr>Task:  Evaluation of progress towards impact</vt:lpstr>
      <vt:lpstr>PowerPoint Presentation</vt:lpstr>
      <vt:lpstr>Impact planning and assessment  Example 1 : Project level</vt:lpstr>
      <vt:lpstr>PowerPoint Presentation</vt:lpstr>
      <vt:lpstr>Impact planning and assessment Example 2 : Programme level</vt:lpstr>
      <vt:lpstr>Programme for Sámi Research at RCN</vt:lpstr>
      <vt:lpstr>PowerPoint Presentation</vt:lpstr>
      <vt:lpstr>Impact planning and assessment  Example 3 : Academic unit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 Holm</dc:creator>
  <cp:lastModifiedBy>Benneworth, P.S. (BMS)</cp:lastModifiedBy>
  <cp:revision>63</cp:revision>
  <cp:lastPrinted>2018-02-12T14:31:40Z</cp:lastPrinted>
  <dcterms:created xsi:type="dcterms:W3CDTF">2018-02-08T14:33:57Z</dcterms:created>
  <dcterms:modified xsi:type="dcterms:W3CDTF">2018-02-15T12:34:11Z</dcterms:modified>
</cp:coreProperties>
</file>