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257" r:id="rId3"/>
    <p:sldId id="260" r:id="rId4"/>
    <p:sldId id="263" r:id="rId5"/>
    <p:sldId id="293" r:id="rId6"/>
    <p:sldId id="264" r:id="rId7"/>
    <p:sldId id="265" r:id="rId8"/>
    <p:sldId id="270" r:id="rId9"/>
    <p:sldId id="266" r:id="rId10"/>
    <p:sldId id="271" r:id="rId11"/>
    <p:sldId id="285" r:id="rId12"/>
    <p:sldId id="286" r:id="rId13"/>
    <p:sldId id="289" r:id="rId14"/>
    <p:sldId id="277" r:id="rId15"/>
    <p:sldId id="275" r:id="rId16"/>
    <p:sldId id="273" r:id="rId17"/>
    <p:sldId id="274" r:id="rId18"/>
    <p:sldId id="283" r:id="rId19"/>
    <p:sldId id="282" r:id="rId20"/>
    <p:sldId id="294" r:id="rId21"/>
    <p:sldId id="281" r:id="rId22"/>
    <p:sldId id="278" r:id="rId23"/>
    <p:sldId id="284" r:id="rId24"/>
    <p:sldId id="280" r:id="rId25"/>
    <p:sldId id="276" r:id="rId26"/>
    <p:sldId id="279" r:id="rId27"/>
    <p:sldId id="290" r:id="rId28"/>
    <p:sldId id="261" r:id="rId2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96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5020FE-BFFB-48A1-A1CB-A1CD8E4B1BFA}" type="datetimeFigureOut">
              <a:rPr lang="nl-NL"/>
              <a:pPr>
                <a:defRPr/>
              </a:pPr>
              <a:t>14-2-2018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483B13-D841-408D-8DEF-771736B618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26D423-BE7F-43D5-A825-25ACDBDDE51A}" type="datetimeFigureOut">
              <a:rPr lang="nl-NL"/>
              <a:pPr>
                <a:defRPr/>
              </a:pPr>
              <a:t>14-2-2018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E9F4CA-22B2-489F-8942-4A13F754FC9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0118" y="1740844"/>
            <a:ext cx="8534400" cy="755221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  (2 regels)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5" name="Rechteck 5"/>
          <p:cNvSpPr/>
          <p:nvPr userDrawn="1"/>
        </p:nvSpPr>
        <p:spPr>
          <a:xfrm>
            <a:off x="1530350" y="1851025"/>
            <a:ext cx="679450" cy="366713"/>
          </a:xfrm>
          <a:prstGeom prst="rect">
            <a:avLst/>
          </a:prstGeom>
          <a:solidFill>
            <a:srgbClr val="A01E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90118" y="2907849"/>
            <a:ext cx="8534400" cy="11445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Vul hier de ondertitel in (evt. 2 regels)</a:t>
            </a:r>
            <a:endParaRPr lang="nl-NL" dirty="0"/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08172"/>
            <a:ext cx="29098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30350" y="6142808"/>
            <a:ext cx="4976168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Plaats, datum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639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8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94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883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62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86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69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612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39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923704" y="4743815"/>
            <a:ext cx="6113462" cy="114458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2 bullets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993775" y="907439"/>
            <a:ext cx="10431463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grafiek</a:t>
            </a:r>
            <a:r>
              <a:rPr lang="en-US" dirty="0" smtClean="0"/>
              <a:t>/</a:t>
            </a:r>
            <a:r>
              <a:rPr lang="en-US" dirty="0" err="1" smtClean="0"/>
              <a:t>foto</a:t>
            </a:r>
            <a:r>
              <a:rPr lang="en-US" dirty="0" smtClean="0"/>
              <a:t> in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226174"/>
            <a:ext cx="2743200" cy="365125"/>
          </a:xfrm>
        </p:spPr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35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780271" y="4685098"/>
            <a:ext cx="7439025" cy="112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4pPr marL="1371600" indent="0" algn="l">
              <a:buFontTx/>
              <a:buNone/>
              <a:defRPr sz="24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Tekst ………..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993775" y="907439"/>
            <a:ext cx="10431463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grafiek</a:t>
            </a:r>
            <a:r>
              <a:rPr lang="en-US" dirty="0" smtClean="0"/>
              <a:t>/</a:t>
            </a:r>
            <a:r>
              <a:rPr lang="en-US" dirty="0" err="1" smtClean="0"/>
              <a:t>foto</a:t>
            </a:r>
            <a:r>
              <a:rPr lang="en-US" dirty="0" smtClean="0"/>
              <a:t> in</a:t>
            </a:r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962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397125" y="1461788"/>
            <a:ext cx="7258050" cy="45132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314746" y="733769"/>
            <a:ext cx="7559675" cy="511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Kopregel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226174"/>
            <a:ext cx="2743200" cy="365125"/>
          </a:xfrm>
        </p:spPr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2314833" y="897924"/>
            <a:ext cx="7315200" cy="48768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r>
              <a:rPr lang="en-US" dirty="0" smtClean="0"/>
              <a:t> toe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610600" y="6226174"/>
            <a:ext cx="2743200" cy="365125"/>
          </a:xfrm>
        </p:spPr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80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+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5"/>
          <p:cNvSpPr/>
          <p:nvPr/>
        </p:nvSpPr>
        <p:spPr>
          <a:xfrm>
            <a:off x="2346325" y="808038"/>
            <a:ext cx="7013575" cy="149169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="1" baseline="30000" dirty="0">
              <a:solidFill>
                <a:srgbClr val="A09691"/>
              </a:solidFill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sz="3100" baseline="30000" dirty="0">
              <a:latin typeface="Arial MT"/>
              <a:cs typeface="Arial M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8" y="6215860"/>
            <a:ext cx="378254" cy="375080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314746" y="1663686"/>
            <a:ext cx="6881770" cy="2941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baseline="0"/>
            </a:lvl5pPr>
          </a:lstStyle>
          <a:p>
            <a:pPr lvl="0"/>
            <a:r>
              <a:rPr lang="nl-NL" dirty="0" smtClean="0"/>
              <a:t>Vul hier je contactgegevens in, link naar rapport etc. 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314746" y="733769"/>
            <a:ext cx="7559675" cy="511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226174"/>
            <a:ext cx="2743200" cy="365125"/>
          </a:xfrm>
        </p:spPr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33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43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9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371600" y="6226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nl-NL" dirty="0" smtClean="0"/>
              <a:t>The </a:t>
            </a:r>
            <a:r>
              <a:rPr lang="nl-NL" dirty="0" err="1" smtClean="0"/>
              <a:t>practices</a:t>
            </a:r>
            <a:r>
              <a:rPr lang="nl-NL" dirty="0" smtClean="0"/>
              <a:t> of research impact</a:t>
            </a:r>
            <a:endParaRPr lang="nl-N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610600" y="6226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79" r:id="rId3"/>
    <p:sldLayoutId id="2147483680" r:id="rId4"/>
    <p:sldLayoutId id="2147483677" r:id="rId5"/>
    <p:sldLayoutId id="214748368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5361-0926-4B39-834B-9E32CF14FD19}" type="datetimeFigureOut">
              <a:rPr lang="nl-NL" smtClean="0"/>
              <a:t>14-2-2018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3B32-CDDF-424A-91F1-FE3A31EF6A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4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cyhrlZxo7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henau.nl/en" TargetMode="External"/><Relationship Id="rId2" Type="http://schemas.openxmlformats.org/officeDocument/2006/relationships/hyperlink" Target="mailto:l.vandrooge@rathenau.n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practices</a:t>
            </a:r>
            <a:r>
              <a:rPr lang="nl-NL" dirty="0" smtClean="0"/>
              <a:t> of research impact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of SSH research impact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30350" y="6142808"/>
            <a:ext cx="9379388" cy="382588"/>
          </a:xfrm>
        </p:spPr>
        <p:txBody>
          <a:bodyPr/>
          <a:lstStyle/>
          <a:p>
            <a:r>
              <a:rPr lang="nl-NL" dirty="0" smtClean="0"/>
              <a:t>Leonie van Drooge, ENRESSH training school, Zagreb, 14th of </a:t>
            </a:r>
            <a:r>
              <a:rPr lang="nl-NL" dirty="0" err="1" smtClean="0"/>
              <a:t>February</a:t>
            </a:r>
            <a:r>
              <a:rPr lang="nl-NL" dirty="0" smtClean="0"/>
              <a:t>,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04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smtClean="0"/>
              <a:t>Definition of impact </a:t>
            </a:r>
            <a:r>
              <a:rPr lang="nl-NL" dirty="0" err="1" smtClean="0"/>
              <a:t>depends</a:t>
            </a:r>
            <a:r>
              <a:rPr lang="nl-NL" dirty="0" smtClean="0"/>
              <a:t> on </a:t>
            </a:r>
            <a:r>
              <a:rPr lang="nl-NL" dirty="0" err="1" smtClean="0"/>
              <a:t>contexts</a:t>
            </a:r>
            <a:endParaRPr lang="nl-NL" dirty="0" smtClean="0"/>
          </a:p>
          <a:p>
            <a:pPr lvl="1"/>
            <a:r>
              <a:rPr lang="nl-NL" dirty="0" smtClean="0"/>
              <a:t>Discipline</a:t>
            </a:r>
          </a:p>
          <a:p>
            <a:pPr lvl="1"/>
            <a:r>
              <a:rPr lang="nl-NL" dirty="0" err="1" smtClean="0"/>
              <a:t>Organisation</a:t>
            </a:r>
            <a:r>
              <a:rPr lang="nl-NL" dirty="0" smtClean="0"/>
              <a:t> (and </a:t>
            </a:r>
            <a:r>
              <a:rPr lang="nl-NL" dirty="0" err="1" smtClean="0"/>
              <a:t>aggregation</a:t>
            </a:r>
            <a:r>
              <a:rPr lang="nl-NL" dirty="0" smtClean="0"/>
              <a:t> level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organisation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Funder</a:t>
            </a:r>
            <a:endParaRPr lang="nl-NL" dirty="0" smtClean="0"/>
          </a:p>
          <a:p>
            <a:pPr lvl="1"/>
            <a:r>
              <a:rPr lang="nl-NL" dirty="0" smtClean="0"/>
              <a:t>National (</a:t>
            </a:r>
            <a:r>
              <a:rPr lang="nl-NL" dirty="0" err="1" smtClean="0"/>
              <a:t>supranational</a:t>
            </a:r>
            <a:r>
              <a:rPr lang="nl-NL" dirty="0" smtClean="0"/>
              <a:t> / </a:t>
            </a:r>
            <a:r>
              <a:rPr lang="nl-NL" dirty="0" err="1" smtClean="0"/>
              <a:t>subnational</a:t>
            </a:r>
            <a:r>
              <a:rPr lang="nl-NL" dirty="0" smtClean="0"/>
              <a:t>) </a:t>
            </a:r>
            <a:r>
              <a:rPr lang="nl-NL" dirty="0" err="1" smtClean="0"/>
              <a:t>policies</a:t>
            </a:r>
            <a:endParaRPr lang="nl-NL" dirty="0"/>
          </a:p>
          <a:p>
            <a:r>
              <a:rPr lang="nl-NL" dirty="0" smtClean="0"/>
              <a:t>Impact </a:t>
            </a:r>
            <a:r>
              <a:rPr lang="nl-NL" dirty="0" err="1" smtClean="0"/>
              <a:t>intended</a:t>
            </a:r>
            <a:r>
              <a:rPr lang="nl-NL" dirty="0" smtClean="0"/>
              <a:t> vs. impact </a:t>
            </a:r>
            <a:r>
              <a:rPr lang="nl-NL" dirty="0" err="1" smtClean="0"/>
              <a:t>perceived</a:t>
            </a:r>
            <a:endParaRPr lang="nl-NL" dirty="0" smtClean="0"/>
          </a:p>
          <a:p>
            <a:r>
              <a:rPr lang="nl-NL" dirty="0" smtClean="0"/>
              <a:t>The issue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r>
              <a:rPr lang="nl-NL" dirty="0" smtClean="0"/>
              <a:t> of impact</a:t>
            </a:r>
          </a:p>
          <a:p>
            <a:endParaRPr lang="nl-NL" dirty="0"/>
          </a:p>
          <a:p>
            <a:r>
              <a:rPr lang="nl-NL" dirty="0" err="1" smtClean="0"/>
              <a:t>Assignment</a:t>
            </a:r>
            <a:r>
              <a:rPr lang="nl-NL" dirty="0" smtClean="0"/>
              <a:t>: impact </a:t>
            </a:r>
            <a:r>
              <a:rPr lang="nl-NL" dirty="0" err="1" smtClean="0"/>
              <a:t>perceived</a:t>
            </a:r>
            <a:r>
              <a:rPr lang="nl-NL" dirty="0" smtClean="0"/>
              <a:t> and </a:t>
            </a:r>
            <a:r>
              <a:rPr lang="nl-NL" dirty="0" err="1" smtClean="0"/>
              <a:t>intended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 smtClean="0"/>
              <a:t>2. </a:t>
            </a:r>
            <a:r>
              <a:rPr lang="nl-NL" dirty="0" smtClean="0"/>
              <a:t>Impact in </a:t>
            </a:r>
            <a:r>
              <a:rPr lang="nl-NL" dirty="0" err="1" smtClean="0"/>
              <a:t>your</a:t>
            </a:r>
            <a:r>
              <a:rPr lang="nl-NL" dirty="0" smtClean="0"/>
              <a:t> context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7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err="1" smtClean="0"/>
              <a:t>Law</a:t>
            </a:r>
            <a:r>
              <a:rPr lang="nl-NL" dirty="0" smtClean="0"/>
              <a:t> and </a:t>
            </a:r>
            <a:r>
              <a:rPr lang="nl-NL" dirty="0" err="1" smtClean="0"/>
              <a:t>architecture</a:t>
            </a:r>
            <a:r>
              <a:rPr lang="nl-NL" dirty="0" smtClean="0"/>
              <a:t> – </a:t>
            </a:r>
            <a:r>
              <a:rPr lang="nl-NL" dirty="0" err="1" smtClean="0"/>
              <a:t>biomedical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Netherlands</a:t>
            </a:r>
          </a:p>
          <a:p>
            <a:r>
              <a:rPr lang="nl-NL" dirty="0" smtClean="0"/>
              <a:t>Dutch Rathenau Institute – CWTS</a:t>
            </a:r>
            <a:br>
              <a:rPr lang="nl-NL" dirty="0" smtClean="0"/>
            </a:br>
            <a:r>
              <a:rPr lang="nl-NL" dirty="0" smtClean="0"/>
              <a:t>Technical </a:t>
            </a:r>
            <a:r>
              <a:rPr lang="nl-NL" dirty="0" err="1" smtClean="0"/>
              <a:t>university</a:t>
            </a:r>
            <a:r>
              <a:rPr lang="nl-NL" dirty="0" smtClean="0"/>
              <a:t> – </a:t>
            </a:r>
            <a:r>
              <a:rPr lang="nl-NL" dirty="0" smtClean="0"/>
              <a:t>Land Grant </a:t>
            </a:r>
            <a:r>
              <a:rPr lang="nl-NL" dirty="0" err="1" smtClean="0"/>
              <a:t>university</a:t>
            </a:r>
            <a:r>
              <a:rPr lang="nl-NL" dirty="0" smtClean="0"/>
              <a:t> - </a:t>
            </a:r>
            <a:r>
              <a:rPr lang="nl-NL" dirty="0" err="1" smtClean="0"/>
              <a:t>Oxbridge</a:t>
            </a:r>
            <a:endParaRPr lang="nl-NL" dirty="0" smtClean="0"/>
          </a:p>
          <a:p>
            <a:r>
              <a:rPr lang="nl-NL" dirty="0" smtClean="0"/>
              <a:t>US NSF – Dutch NWO</a:t>
            </a:r>
            <a:br>
              <a:rPr lang="nl-NL" dirty="0" smtClean="0"/>
            </a:br>
            <a:r>
              <a:rPr lang="nl-NL" dirty="0" smtClean="0"/>
              <a:t>EU H2020 – Dutch NWO</a:t>
            </a:r>
          </a:p>
          <a:p>
            <a:r>
              <a:rPr lang="nl-NL" dirty="0" smtClean="0"/>
              <a:t>UK REF - Dutch SEP</a:t>
            </a:r>
            <a:br>
              <a:rPr lang="nl-NL" dirty="0" smtClean="0"/>
            </a:br>
            <a:r>
              <a:rPr lang="nl-NL" dirty="0" smtClean="0"/>
              <a:t>Dutch </a:t>
            </a:r>
            <a:r>
              <a:rPr lang="nl-NL" dirty="0" err="1" smtClean="0"/>
              <a:t>ministry</a:t>
            </a:r>
            <a:r>
              <a:rPr lang="nl-NL" dirty="0" smtClean="0"/>
              <a:t> of science, </a:t>
            </a:r>
            <a:r>
              <a:rPr lang="nl-NL" dirty="0" err="1" smtClean="0"/>
              <a:t>evaluation</a:t>
            </a:r>
            <a:r>
              <a:rPr lang="nl-NL" dirty="0" smtClean="0"/>
              <a:t> protocol, research council</a:t>
            </a:r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impact?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67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err="1" smtClean="0"/>
              <a:t>Choose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context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impact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is </a:t>
            </a:r>
            <a:r>
              <a:rPr lang="nl-NL" dirty="0" err="1" smtClean="0"/>
              <a:t>intended</a:t>
            </a:r>
            <a:endParaRPr lang="nl-NL" dirty="0" smtClean="0"/>
          </a:p>
          <a:p>
            <a:pPr lvl="1"/>
            <a:r>
              <a:rPr lang="nl-NL" dirty="0" smtClean="0"/>
              <a:t>Check </a:t>
            </a:r>
            <a:r>
              <a:rPr lang="nl-NL" dirty="0" err="1" smtClean="0"/>
              <a:t>the</a:t>
            </a:r>
            <a:r>
              <a:rPr lang="nl-NL" dirty="0" smtClean="0"/>
              <a:t> policy</a:t>
            </a:r>
          </a:p>
          <a:p>
            <a:pPr lvl="1"/>
            <a:endParaRPr lang="nl-NL" dirty="0"/>
          </a:p>
          <a:p>
            <a:r>
              <a:rPr lang="nl-NL" dirty="0" err="1" smtClean="0"/>
              <a:t>Discuss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endParaRPr lang="nl-NL" dirty="0" smtClean="0"/>
          </a:p>
          <a:p>
            <a:endParaRPr lang="nl-NL" dirty="0"/>
          </a:p>
          <a:p>
            <a:pPr lvl="1"/>
            <a:endParaRPr lang="en-US" dirty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Assignment: impact perceived and intended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371026" y="517793"/>
            <a:ext cx="7611174" cy="57083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4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smtClean="0"/>
              <a:t>Multistakeholder / transdisciplinary </a:t>
            </a:r>
            <a:r>
              <a:rPr lang="nl-NL" dirty="0" err="1" smtClean="0"/>
              <a:t>initiatives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Examples</a:t>
            </a:r>
            <a:r>
              <a:rPr lang="nl-NL" dirty="0" smtClean="0"/>
              <a:t> (</a:t>
            </a:r>
            <a:r>
              <a:rPr lang="nl-NL" dirty="0" err="1" smtClean="0"/>
              <a:t>ctd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yesterday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organise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Consequences</a:t>
            </a:r>
            <a:r>
              <a:rPr lang="nl-NL" dirty="0" smtClean="0"/>
              <a:t> for </a:t>
            </a:r>
            <a:r>
              <a:rPr lang="nl-NL" dirty="0" err="1" smtClean="0"/>
              <a:t>academic</a:t>
            </a:r>
            <a:r>
              <a:rPr lang="nl-NL" dirty="0" smtClean="0"/>
              <a:t> </a:t>
            </a:r>
            <a:r>
              <a:rPr lang="nl-NL" dirty="0" err="1" smtClean="0"/>
              <a:t>practice</a:t>
            </a:r>
            <a:endParaRPr lang="nl-NL" dirty="0" smtClean="0"/>
          </a:p>
          <a:p>
            <a:pPr lvl="1"/>
            <a:r>
              <a:rPr lang="nl-NL" dirty="0" err="1" smtClean="0"/>
              <a:t>Consequences</a:t>
            </a:r>
            <a:r>
              <a:rPr lang="nl-NL" dirty="0" smtClean="0"/>
              <a:t> for </a:t>
            </a:r>
            <a:r>
              <a:rPr lang="nl-NL" dirty="0" err="1" smtClean="0"/>
              <a:t>evaluation</a:t>
            </a:r>
            <a:endParaRPr lang="nl-NL" dirty="0" smtClean="0"/>
          </a:p>
          <a:p>
            <a:pPr lvl="1"/>
            <a:endParaRPr lang="nl-NL" dirty="0"/>
          </a:p>
          <a:p>
            <a:r>
              <a:rPr lang="nl-NL" dirty="0" err="1" smtClean="0"/>
              <a:t>Assignment</a:t>
            </a:r>
            <a:r>
              <a:rPr lang="nl-NL" dirty="0" smtClean="0"/>
              <a:t>: </a:t>
            </a:r>
            <a:r>
              <a:rPr lang="nl-NL" dirty="0" err="1" smtClean="0"/>
              <a:t>preparation</a:t>
            </a:r>
            <a:r>
              <a:rPr lang="nl-NL" dirty="0" smtClean="0"/>
              <a:t> for science slam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/>
              <a:t>Impact organized in a non-academic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/>
              <a:t>Citizen science projects</a:t>
            </a:r>
          </a:p>
          <a:p>
            <a:r>
              <a:rPr lang="en-US" dirty="0" smtClean="0"/>
              <a:t>Dutch </a:t>
            </a:r>
            <a:r>
              <a:rPr lang="en-US" dirty="0"/>
              <a:t>National Research </a:t>
            </a:r>
            <a:r>
              <a:rPr lang="en-US" dirty="0" smtClean="0"/>
              <a:t>Agenda</a:t>
            </a:r>
          </a:p>
          <a:p>
            <a:r>
              <a:rPr lang="en-US" dirty="0" smtClean="0"/>
              <a:t>Development projects</a:t>
            </a:r>
          </a:p>
          <a:p>
            <a:r>
              <a:rPr lang="en-US" dirty="0"/>
              <a:t>R</a:t>
            </a:r>
            <a:r>
              <a:rPr lang="en-US" dirty="0" smtClean="0"/>
              <a:t>egional program</a:t>
            </a:r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err="1"/>
              <a:t>Multistakeholder</a:t>
            </a:r>
            <a:r>
              <a:rPr lang="en-US" dirty="0"/>
              <a:t> / transdisciplinary initiatives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/>
              <a:t>A theory of change is a shared narrative or joint understanding of a change or impact (journey)</a:t>
            </a:r>
          </a:p>
          <a:p>
            <a:r>
              <a:rPr lang="en-US" dirty="0" smtClean="0"/>
              <a:t>It’s </a:t>
            </a:r>
            <a:r>
              <a:rPr lang="en-US" dirty="0"/>
              <a:t>a joint vision and a joint causal logic that explains how activities are understood to produce a series of results that contributes to achieving final </a:t>
            </a:r>
            <a:r>
              <a:rPr lang="en-US" dirty="0" smtClean="0"/>
              <a:t>impacts</a:t>
            </a:r>
          </a:p>
          <a:p>
            <a:endParaRPr lang="en-US" dirty="0" smtClean="0"/>
          </a:p>
          <a:p>
            <a:endParaRPr lang="nl-N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pic>
        <p:nvPicPr>
          <p:cNvPr id="8" name="YcyhrlZxo7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62" y="11896"/>
            <a:ext cx="5310076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75" y="933450"/>
            <a:ext cx="9835175" cy="49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 smtClean="0"/>
              <a:t>SSH </a:t>
            </a:r>
            <a:r>
              <a:rPr lang="en-US" dirty="0"/>
              <a:t>research impact </a:t>
            </a:r>
            <a:endParaRPr lang="en-US" dirty="0" smtClean="0"/>
          </a:p>
          <a:p>
            <a:r>
              <a:rPr lang="en-US" dirty="0" err="1" smtClean="0"/>
              <a:t>Organisation</a:t>
            </a:r>
            <a:r>
              <a:rPr lang="en-US" dirty="0" smtClean="0"/>
              <a:t>, governance and thus evaluation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Starting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research – </a:t>
            </a:r>
            <a:r>
              <a:rPr lang="nl-NL" dirty="0" err="1" smtClean="0"/>
              <a:t>what</a:t>
            </a:r>
            <a:r>
              <a:rPr lang="nl-NL" dirty="0" smtClean="0"/>
              <a:t> impacts,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, for </a:t>
            </a:r>
            <a:r>
              <a:rPr lang="nl-NL" dirty="0" err="1" smtClean="0"/>
              <a:t>whom</a:t>
            </a:r>
            <a:r>
              <a:rPr lang="nl-NL" dirty="0" smtClean="0"/>
              <a:t>? </a:t>
            </a:r>
            <a:r>
              <a:rPr lang="nl-NL" i="1" dirty="0" smtClean="0"/>
              <a:t>(“impact </a:t>
            </a:r>
            <a:r>
              <a:rPr lang="nl-NL" i="1" dirty="0" err="1" smtClean="0"/>
              <a:t>pathways</a:t>
            </a:r>
            <a:r>
              <a:rPr lang="nl-NL" i="1" dirty="0" smtClean="0"/>
              <a:t>”)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Impacts </a:t>
            </a:r>
            <a:r>
              <a:rPr lang="nl-NL" dirty="0" err="1"/>
              <a:t>expected</a:t>
            </a:r>
            <a:r>
              <a:rPr lang="nl-NL" dirty="0"/>
              <a:t> in </a:t>
            </a:r>
            <a:r>
              <a:rPr lang="nl-NL" dirty="0" err="1"/>
              <a:t>your</a:t>
            </a:r>
            <a:r>
              <a:rPr lang="nl-NL" dirty="0"/>
              <a:t> context </a:t>
            </a:r>
            <a:r>
              <a:rPr lang="nl-NL" i="1" dirty="0"/>
              <a:t>(policy analysis)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Starting</a:t>
            </a:r>
            <a:r>
              <a:rPr lang="nl-NL" dirty="0" smtClean="0"/>
              <a:t> form </a:t>
            </a:r>
            <a:r>
              <a:rPr lang="nl-NL" dirty="0" err="1" smtClean="0"/>
              <a:t>the</a:t>
            </a:r>
            <a:r>
              <a:rPr lang="nl-NL" dirty="0" smtClean="0"/>
              <a:t> impacts </a:t>
            </a:r>
            <a:r>
              <a:rPr lang="nl-NL" dirty="0" err="1" smtClean="0"/>
              <a:t>needed</a:t>
            </a:r>
            <a:r>
              <a:rPr lang="nl-NL" dirty="0" smtClean="0"/>
              <a:t> </a:t>
            </a:r>
            <a:r>
              <a:rPr lang="nl-NL" i="1" dirty="0" smtClean="0"/>
              <a:t>(</a:t>
            </a:r>
            <a:r>
              <a:rPr lang="nl-NL" i="1" dirty="0" err="1" smtClean="0"/>
              <a:t>theory</a:t>
            </a:r>
            <a:r>
              <a:rPr lang="nl-NL" i="1" dirty="0" smtClean="0"/>
              <a:t> of change)</a:t>
            </a:r>
            <a:br>
              <a:rPr lang="nl-NL" i="1" dirty="0" smtClean="0"/>
            </a:br>
            <a:r>
              <a:rPr lang="nl-NL" dirty="0" smtClean="0"/>
              <a:t>	-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organise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>	-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evaluate</a:t>
            </a:r>
            <a:r>
              <a:rPr lang="nl-N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Reflection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practices</a:t>
            </a:r>
            <a:r>
              <a:rPr lang="nl-NL" dirty="0" smtClean="0"/>
              <a:t> of research impact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/>
              <a:t>Start at the end, end at the </a:t>
            </a:r>
            <a:r>
              <a:rPr lang="en-US" dirty="0" smtClean="0"/>
              <a:t>beginning "What </a:t>
            </a:r>
            <a:r>
              <a:rPr lang="en-US" dirty="0"/>
              <a:t>is our shared vision?"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long-term goals / impact / </a:t>
            </a:r>
            <a:r>
              <a:rPr lang="en-US" dirty="0" smtClean="0"/>
              <a:t>change</a:t>
            </a:r>
            <a:endParaRPr lang="en-US" dirty="0"/>
          </a:p>
          <a:p>
            <a:pPr lvl="1"/>
            <a:r>
              <a:rPr lang="en-US" dirty="0"/>
              <a:t>Map backwards</a:t>
            </a:r>
          </a:p>
          <a:p>
            <a:r>
              <a:rPr lang="en-US" dirty="0"/>
              <a:t>Do not start with solutions and activities, </a:t>
            </a:r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preconditions: "</a:t>
            </a:r>
            <a:r>
              <a:rPr lang="en-US" dirty="0"/>
              <a:t>What is needed before that is achieved?"</a:t>
            </a:r>
          </a:p>
          <a:p>
            <a:pPr lvl="1"/>
            <a:r>
              <a:rPr lang="en-US" dirty="0" smtClean="0"/>
              <a:t>Connect </a:t>
            </a:r>
            <a:r>
              <a:rPr lang="en-US" dirty="0"/>
              <a:t>preconditions and requirements </a:t>
            </a:r>
            <a:r>
              <a:rPr lang="en-US" dirty="0" smtClean="0"/>
              <a:t>- </a:t>
            </a:r>
            <a:r>
              <a:rPr lang="en-US" dirty="0"/>
              <a:t>explain why </a:t>
            </a:r>
          </a:p>
          <a:p>
            <a:r>
              <a:rPr lang="en-US" dirty="0"/>
              <a:t>Identify basic assumptions</a:t>
            </a:r>
          </a:p>
          <a:p>
            <a:r>
              <a:rPr lang="en-US" dirty="0"/>
              <a:t>Identify interventions that the initiative will </a:t>
            </a:r>
            <a:r>
              <a:rPr lang="en-US" dirty="0" smtClean="0"/>
              <a:t>perform </a:t>
            </a:r>
            <a:r>
              <a:rPr lang="en-US" dirty="0"/>
              <a:t>to reach the desired change</a:t>
            </a:r>
          </a:p>
          <a:p>
            <a:r>
              <a:rPr lang="en-US" dirty="0"/>
              <a:t>Formulate indicators to monitor progress </a:t>
            </a:r>
            <a:r>
              <a:rPr lang="en-US" dirty="0" smtClean="0"/>
              <a:t>or development </a:t>
            </a:r>
          </a:p>
          <a:p>
            <a:r>
              <a:rPr lang="en-US" dirty="0" smtClean="0"/>
              <a:t>Develop </a:t>
            </a:r>
            <a:r>
              <a:rPr lang="en-US" dirty="0"/>
              <a:t>a narrative explaining the logic</a:t>
            </a:r>
          </a:p>
          <a:p>
            <a:endParaRPr lang="en-US" dirty="0" smtClean="0"/>
          </a:p>
          <a:p>
            <a:endParaRPr lang="nl-N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Theory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fr-FR" dirty="0"/>
              <a:t>New institutions, mandates, </a:t>
            </a:r>
            <a:r>
              <a:rPr lang="fr-FR" dirty="0" err="1"/>
              <a:t>governance</a:t>
            </a:r>
            <a:r>
              <a:rPr lang="fr-FR" dirty="0"/>
              <a:t> arrangements, </a:t>
            </a:r>
            <a:r>
              <a:rPr lang="fr-FR" dirty="0" err="1"/>
              <a:t>capacities</a:t>
            </a:r>
            <a:r>
              <a:rPr lang="fr-FR" dirty="0"/>
              <a:t>, </a:t>
            </a:r>
            <a:r>
              <a:rPr lang="fr-FR" dirty="0" err="1"/>
              <a:t>processes</a:t>
            </a:r>
            <a:r>
              <a:rPr lang="fr-FR" dirty="0"/>
              <a:t>, participation, relations, </a:t>
            </a:r>
            <a:r>
              <a:rPr lang="fr-FR" dirty="0" smtClean="0"/>
              <a:t>....</a:t>
            </a:r>
          </a:p>
          <a:p>
            <a:r>
              <a:rPr lang="en-US" dirty="0"/>
              <a:t>New practices, policies, </a:t>
            </a:r>
            <a:r>
              <a:rPr lang="en-US" dirty="0" smtClean="0"/>
              <a:t>networks</a:t>
            </a:r>
          </a:p>
          <a:p>
            <a:r>
              <a:rPr lang="en-US" dirty="0"/>
              <a:t>Strategies that promote the use of project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Involve </a:t>
            </a:r>
            <a:r>
              <a:rPr lang="en-US" dirty="0"/>
              <a:t>stakeholders / shareholder, increase awareness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Slow down – in order to speed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/>
              <a:t>Evaluation framework is developed jointly, at the start and maintained / revised during the lifetime</a:t>
            </a:r>
          </a:p>
          <a:p>
            <a:r>
              <a:rPr lang="en-US" dirty="0"/>
              <a:t>Shared responsibility, including of the funder</a:t>
            </a:r>
          </a:p>
          <a:p>
            <a:r>
              <a:rPr lang="en-US" dirty="0"/>
              <a:t>Process indicators, indications, </a:t>
            </a:r>
            <a:r>
              <a:rPr lang="en-US" dirty="0" smtClean="0"/>
              <a:t>intermediary </a:t>
            </a:r>
            <a:r>
              <a:rPr lang="en-US" dirty="0"/>
              <a:t>endpoints, proxies</a:t>
            </a:r>
          </a:p>
          <a:p>
            <a:r>
              <a:rPr lang="en-US" dirty="0"/>
              <a:t>A range of aspects is addressed: technical and scientific, agendas, expectations, resources, powers, capabilities</a:t>
            </a:r>
          </a:p>
          <a:p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 for accountability, </a:t>
            </a:r>
            <a:r>
              <a:rPr lang="nl-NL" dirty="0" err="1"/>
              <a:t>to</a:t>
            </a:r>
            <a:r>
              <a:rPr lang="nl-NL" dirty="0"/>
              <a:t> monitoring in order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understand</a:t>
            </a:r>
            <a:r>
              <a:rPr lang="nl-NL" dirty="0"/>
              <a:t> and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intervene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Theory of change and a shared and joint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 smtClean="0"/>
              <a:t>Understand </a:t>
            </a:r>
            <a:r>
              <a:rPr lang="en-US" dirty="0"/>
              <a:t>what serves as evidence, as an indication of progress toward the goal or promise or of understanding </a:t>
            </a:r>
          </a:p>
          <a:p>
            <a:r>
              <a:rPr lang="en-US" dirty="0"/>
              <a:t>Select a number of indications, quantitative as well as qualitative for monitoring purposes </a:t>
            </a:r>
          </a:p>
          <a:p>
            <a:r>
              <a:rPr lang="en-US" dirty="0" smtClean="0"/>
              <a:t>Collect </a:t>
            </a:r>
            <a:r>
              <a:rPr lang="en-US" dirty="0"/>
              <a:t>other evidence as well: decisions, cases, policies, practices</a:t>
            </a:r>
          </a:p>
          <a:p>
            <a:r>
              <a:rPr lang="en-US" dirty="0"/>
              <a:t>Indicators of progress – can be used to monitor, as well as to evaluate</a:t>
            </a:r>
          </a:p>
          <a:p>
            <a:endParaRPr lang="nl-NL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Theory of change and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85" y="981244"/>
            <a:ext cx="8553429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 smtClean="0"/>
              <a:t>Identify the needs in the given </a:t>
            </a:r>
            <a:r>
              <a:rPr lang="en-US" dirty="0" smtClean="0"/>
              <a:t>situation in relation to the science slammer’s research and preferred wa</a:t>
            </a:r>
            <a:r>
              <a:rPr lang="en-US" dirty="0" smtClean="0"/>
              <a:t>ys to impact</a:t>
            </a:r>
          </a:p>
          <a:p>
            <a:r>
              <a:rPr lang="nl-NL" dirty="0" err="1" smtClean="0"/>
              <a:t>Wha</a:t>
            </a:r>
            <a:r>
              <a:rPr lang="nl-NL" dirty="0" err="1" smtClean="0"/>
              <a:t>t</a:t>
            </a:r>
            <a:r>
              <a:rPr lang="nl-NL" dirty="0" smtClean="0"/>
              <a:t> stakeholders are relevant?</a:t>
            </a:r>
          </a:p>
          <a:p>
            <a:r>
              <a:rPr lang="nl-NL" dirty="0" err="1" smtClean="0"/>
              <a:t>Roleplay</a:t>
            </a:r>
            <a:r>
              <a:rPr lang="nl-NL" dirty="0" smtClean="0"/>
              <a:t>: </a:t>
            </a:r>
            <a:r>
              <a:rPr lang="nl-NL" dirty="0" err="1" smtClean="0"/>
              <a:t>each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members (but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slammer</a:t>
            </a:r>
            <a:r>
              <a:rPr lang="nl-NL" dirty="0" smtClean="0"/>
              <a:t>) </a:t>
            </a:r>
            <a:r>
              <a:rPr lang="nl-NL" dirty="0" err="1" smtClean="0"/>
              <a:t>represents</a:t>
            </a:r>
            <a:r>
              <a:rPr lang="nl-NL" dirty="0" smtClean="0"/>
              <a:t> a </a:t>
            </a:r>
            <a:r>
              <a:rPr lang="nl-NL" dirty="0" err="1" smtClean="0"/>
              <a:t>specific</a:t>
            </a:r>
            <a:r>
              <a:rPr lang="nl-NL" dirty="0" smtClean="0"/>
              <a:t> stakeholder</a:t>
            </a:r>
            <a:endParaRPr lang="nl-NL" dirty="0" smtClean="0"/>
          </a:p>
          <a:p>
            <a:r>
              <a:rPr lang="nl-NL" dirty="0" err="1" smtClean="0"/>
              <a:t>Jointly</a:t>
            </a:r>
            <a:r>
              <a:rPr lang="nl-NL" dirty="0" smtClean="0"/>
              <a:t> </a:t>
            </a:r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smtClean="0"/>
              <a:t>a </a:t>
            </a:r>
            <a:r>
              <a:rPr lang="nl-NL" dirty="0" err="1" smtClean="0"/>
              <a:t>theory</a:t>
            </a:r>
            <a:r>
              <a:rPr lang="nl-NL" dirty="0" smtClean="0"/>
              <a:t> of </a:t>
            </a:r>
            <a:r>
              <a:rPr lang="nl-NL" dirty="0" smtClean="0"/>
              <a:t>change (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slammer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impact or change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err="1" smtClean="0"/>
              <a:t>aims</a:t>
            </a:r>
            <a:r>
              <a:rPr lang="nl-NL" dirty="0" smtClean="0"/>
              <a:t> for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necessary</a:t>
            </a:r>
            <a:r>
              <a:rPr lang="nl-NL" dirty="0" smtClean="0"/>
              <a:t> </a:t>
            </a:r>
            <a:r>
              <a:rPr lang="nl-NL" dirty="0" err="1" smtClean="0"/>
              <a:t>preconditions</a:t>
            </a:r>
            <a:endParaRPr lang="nl-NL" dirty="0"/>
          </a:p>
          <a:p>
            <a:pPr lvl="1"/>
            <a:r>
              <a:rPr lang="nl-NL" dirty="0" err="1" smtClean="0"/>
              <a:t>Identify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relevant and urgent </a:t>
            </a:r>
            <a:r>
              <a:rPr lang="nl-NL" dirty="0" err="1" smtClean="0"/>
              <a:t>interventions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science </a:t>
            </a:r>
            <a:r>
              <a:rPr lang="nl-NL" dirty="0" err="1" smtClean="0"/>
              <a:t>slammer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contribute</a:t>
            </a:r>
            <a:endParaRPr lang="nl-NL" dirty="0" smtClean="0"/>
          </a:p>
          <a:p>
            <a:pPr lvl="1"/>
            <a:r>
              <a:rPr lang="nl-NL" dirty="0" err="1" smtClean="0"/>
              <a:t>Develop</a:t>
            </a:r>
            <a:r>
              <a:rPr lang="nl-NL" dirty="0" smtClean="0"/>
              <a:t> </a:t>
            </a:r>
            <a:r>
              <a:rPr lang="nl-NL" dirty="0" smtClean="0"/>
              <a:t>a </a:t>
            </a:r>
            <a:r>
              <a:rPr lang="nl-NL" dirty="0" err="1" smtClean="0"/>
              <a:t>causal</a:t>
            </a:r>
            <a:r>
              <a:rPr lang="nl-NL" dirty="0" smtClean="0"/>
              <a:t> </a:t>
            </a:r>
            <a:r>
              <a:rPr lang="nl-NL" dirty="0" err="1" smtClean="0"/>
              <a:t>narrative</a:t>
            </a:r>
            <a:r>
              <a:rPr lang="nl-NL" dirty="0" smtClean="0"/>
              <a:t> (</a:t>
            </a:r>
            <a:r>
              <a:rPr lang="nl-NL" dirty="0" err="1" smtClean="0"/>
              <a:t>not</a:t>
            </a:r>
            <a:r>
              <a:rPr lang="nl-NL" dirty="0" smtClean="0"/>
              <a:t> a </a:t>
            </a:r>
            <a:r>
              <a:rPr lang="nl-NL" dirty="0" err="1" smtClean="0"/>
              <a:t>chronicle</a:t>
            </a:r>
            <a:r>
              <a:rPr lang="nl-NL" dirty="0" smtClean="0"/>
              <a:t>) – </a:t>
            </a:r>
            <a:r>
              <a:rPr lang="nl-NL" dirty="0" err="1" smtClean="0"/>
              <a:t>centrered</a:t>
            </a:r>
            <a:r>
              <a:rPr lang="nl-NL" dirty="0" smtClean="0"/>
              <a:t> </a:t>
            </a:r>
            <a:r>
              <a:rPr lang="nl-NL" dirty="0" err="1" smtClean="0"/>
              <a:t>around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contribution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science </a:t>
            </a:r>
            <a:r>
              <a:rPr lang="nl-NL" dirty="0" err="1" smtClean="0"/>
              <a:t>slammer</a:t>
            </a:r>
            <a:endParaRPr lang="en-US" dirty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Assignment: develop a theory of change – for tonight's science 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used</a:t>
            </a:r>
            <a:r>
              <a:rPr lang="nl-NL" dirty="0" smtClean="0"/>
              <a:t> impact </a:t>
            </a:r>
            <a:r>
              <a:rPr lang="nl-NL" dirty="0" err="1" smtClean="0"/>
              <a:t>pathways</a:t>
            </a:r>
            <a:r>
              <a:rPr lang="nl-NL" dirty="0" smtClean="0"/>
              <a:t> and </a:t>
            </a:r>
            <a:r>
              <a:rPr lang="nl-NL" dirty="0" err="1" smtClean="0"/>
              <a:t>theory</a:t>
            </a:r>
            <a:r>
              <a:rPr lang="nl-NL" dirty="0" smtClean="0"/>
              <a:t> of change</a:t>
            </a:r>
          </a:p>
          <a:p>
            <a:pPr lvl="1"/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the</a:t>
            </a:r>
            <a:r>
              <a:rPr lang="nl-NL" dirty="0" smtClean="0"/>
              <a:t> pros and </a:t>
            </a:r>
            <a:r>
              <a:rPr lang="nl-NL" dirty="0" err="1" smtClean="0"/>
              <a:t>cons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consequences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would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a </a:t>
            </a:r>
            <a:r>
              <a:rPr lang="nl-NL" dirty="0" err="1" smtClean="0"/>
              <a:t>theory</a:t>
            </a:r>
            <a:r>
              <a:rPr lang="nl-NL" dirty="0" smtClean="0"/>
              <a:t> of change approach in </a:t>
            </a:r>
            <a:r>
              <a:rPr lang="nl-NL" dirty="0" err="1" smtClean="0"/>
              <a:t>your</a:t>
            </a:r>
            <a:r>
              <a:rPr lang="nl-NL" dirty="0"/>
              <a:t> </a:t>
            </a:r>
            <a:r>
              <a:rPr lang="nl-NL" dirty="0" err="1" smtClean="0"/>
              <a:t>academic</a:t>
            </a:r>
            <a:r>
              <a:rPr lang="nl-NL" dirty="0" smtClean="0"/>
              <a:t> context?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consequences</a:t>
            </a:r>
            <a:r>
              <a:rPr lang="nl-NL" dirty="0" smtClean="0"/>
              <a:t> for monitoring and </a:t>
            </a:r>
            <a:r>
              <a:rPr lang="nl-NL" dirty="0" err="1" smtClean="0"/>
              <a:t>evaluation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indentify</a:t>
            </a:r>
            <a:r>
              <a:rPr lang="nl-NL" dirty="0" smtClean="0"/>
              <a:t> in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impact </a:t>
            </a:r>
            <a:r>
              <a:rPr lang="nl-NL" dirty="0" err="1" smtClean="0"/>
              <a:t>policies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are more or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less</a:t>
            </a:r>
            <a:r>
              <a:rPr lang="nl-NL" dirty="0" smtClean="0"/>
              <a:t> in </a:t>
            </a:r>
            <a:r>
              <a:rPr lang="nl-NL" dirty="0" err="1" smtClean="0"/>
              <a:t>favour</a:t>
            </a:r>
            <a:r>
              <a:rPr lang="nl-NL" dirty="0" smtClean="0"/>
              <a:t> of </a:t>
            </a:r>
            <a:r>
              <a:rPr lang="nl-NL" dirty="0" err="1" smtClean="0"/>
              <a:t>theory</a:t>
            </a:r>
            <a:r>
              <a:rPr lang="nl-NL" dirty="0" smtClean="0"/>
              <a:t> of change approaches?</a:t>
            </a:r>
            <a:endParaRPr lang="en-US" dirty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Final assignment: reflection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0486" y="6226174"/>
            <a:ext cx="2743200" cy="365125"/>
          </a:xfrm>
        </p:spPr>
        <p:txBody>
          <a:bodyPr/>
          <a:lstStyle/>
          <a:p>
            <a:pPr>
              <a:defRPr/>
            </a:pPr>
            <a:fld id="{C7C2EF3F-4883-4217-A893-738E24172F1C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14746" y="1663686"/>
            <a:ext cx="6881770" cy="3690512"/>
          </a:xfrm>
        </p:spPr>
        <p:txBody>
          <a:bodyPr/>
          <a:lstStyle/>
          <a:p>
            <a:pPr algn="ctr"/>
            <a:r>
              <a:rPr lang="nl-NL" dirty="0" smtClean="0"/>
              <a:t>Leonie van Drooge</a:t>
            </a:r>
          </a:p>
          <a:p>
            <a:pPr algn="ctr"/>
            <a:r>
              <a:rPr lang="nl-NL" dirty="0" smtClean="0"/>
              <a:t>Rathenau Institute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>
                <a:hlinkClick r:id="rId2"/>
              </a:rPr>
              <a:t>l.vandrooge@rathenau.nl</a:t>
            </a:r>
            <a:endParaRPr lang="nl-NL" dirty="0" smtClean="0"/>
          </a:p>
          <a:p>
            <a:pPr algn="ctr"/>
            <a:r>
              <a:rPr lang="nl-NL" dirty="0" smtClean="0"/>
              <a:t>@</a:t>
            </a:r>
            <a:r>
              <a:rPr lang="nl-NL" dirty="0" err="1" smtClean="0"/>
              <a:t>LeonievanDrooge</a:t>
            </a:r>
            <a:endParaRPr lang="nl-NL" dirty="0" smtClean="0"/>
          </a:p>
          <a:p>
            <a:pPr algn="ctr"/>
            <a:endParaRPr lang="nl-NL" dirty="0"/>
          </a:p>
          <a:p>
            <a:pPr algn="ctr"/>
            <a:r>
              <a:rPr lang="nl-NL" dirty="0" smtClean="0">
                <a:hlinkClick r:id="rId3"/>
              </a:rPr>
              <a:t>www.rathenau.nl/en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6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nl-NL" dirty="0" smtClean="0"/>
              <a:t>“</a:t>
            </a:r>
            <a:r>
              <a:rPr lang="nl-NL" dirty="0" err="1" smtClean="0"/>
              <a:t>Typology</a:t>
            </a:r>
            <a:r>
              <a:rPr lang="nl-NL" dirty="0" smtClean="0"/>
              <a:t> of impacts </a:t>
            </a:r>
            <a:r>
              <a:rPr lang="nl-NL" dirty="0" err="1" smtClean="0"/>
              <a:t>from</a:t>
            </a:r>
            <a:r>
              <a:rPr lang="nl-NL" dirty="0" smtClean="0"/>
              <a:t> research”:</a:t>
            </a:r>
            <a:endParaRPr lang="en-US" dirty="0" smtClean="0"/>
          </a:p>
          <a:p>
            <a:pPr lvl="1"/>
            <a:r>
              <a:rPr lang="en-US" dirty="0" smtClean="0"/>
              <a:t>Types of stakeholders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relation between research and practice</a:t>
            </a:r>
          </a:p>
          <a:p>
            <a:pPr lvl="1"/>
            <a:r>
              <a:rPr lang="en-US" dirty="0" smtClean="0"/>
              <a:t>The type </a:t>
            </a:r>
            <a:r>
              <a:rPr lang="en-US" dirty="0"/>
              <a:t>of knowledge </a:t>
            </a:r>
            <a:r>
              <a:rPr lang="en-US" dirty="0" smtClean="0"/>
              <a:t>involved</a:t>
            </a:r>
          </a:p>
          <a:p>
            <a:pPr lvl="1"/>
            <a:endParaRPr lang="en-US" dirty="0"/>
          </a:p>
          <a:p>
            <a:r>
              <a:rPr lang="nl-NL" dirty="0" err="1" smtClean="0"/>
              <a:t>Assignment</a:t>
            </a:r>
            <a:r>
              <a:rPr lang="nl-NL" dirty="0" smtClean="0"/>
              <a:t>: </a:t>
            </a:r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organise</a:t>
            </a:r>
            <a:r>
              <a:rPr lang="nl-NL" dirty="0" smtClean="0"/>
              <a:t> impact?</a:t>
            </a:r>
          </a:p>
          <a:p>
            <a:endParaRPr lang="nl-NL" dirty="0"/>
          </a:p>
          <a:p>
            <a:r>
              <a:rPr lang="nl-NL" dirty="0" err="1" smtClean="0"/>
              <a:t>Based</a:t>
            </a:r>
            <a:r>
              <a:rPr lang="nl-NL" dirty="0" smtClean="0"/>
              <a:t> on: </a:t>
            </a:r>
            <a:br>
              <a:rPr lang="nl-NL" dirty="0" smtClean="0"/>
            </a:br>
            <a:r>
              <a:rPr lang="en-US" dirty="0" smtClean="0"/>
              <a:t>Leonie </a:t>
            </a:r>
            <a:r>
              <a:rPr lang="en-US" dirty="0"/>
              <a:t>van Drooge and Stefan de Jong. </a:t>
            </a:r>
            <a:r>
              <a:rPr lang="en-US" i="1" dirty="0"/>
              <a:t>Valorisation: researchers do more that they realize - e-publication with examples and guidelines for knowledge transfer.</a:t>
            </a:r>
            <a:r>
              <a:rPr lang="en-US" dirty="0"/>
              <a:t> The Hague: Rathenau Institute, 2015.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 smtClean="0"/>
              <a:t>1. Impacts </a:t>
            </a:r>
            <a:r>
              <a:rPr lang="nl-NL" dirty="0" err="1" smtClean="0"/>
              <a:t>from</a:t>
            </a:r>
            <a:r>
              <a:rPr lang="nl-NL" dirty="0" smtClean="0"/>
              <a:t> research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181" y="1239578"/>
            <a:ext cx="11275980" cy="516915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 smtClean="0"/>
              <a:t>Reetta Muhonen: SSH </a:t>
            </a:r>
            <a:r>
              <a:rPr lang="nl-NL" dirty="0" err="1" smtClean="0"/>
              <a:t>pathways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societal</a:t>
            </a:r>
            <a:r>
              <a:rPr lang="nl-NL" dirty="0" smtClean="0"/>
              <a:t> impact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9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950767" cy="4513262"/>
          </a:xfrm>
        </p:spPr>
        <p:txBody>
          <a:bodyPr/>
          <a:lstStyle/>
          <a:p>
            <a:r>
              <a:rPr lang="en-US" dirty="0"/>
              <a:t>Professional </a:t>
            </a:r>
            <a:r>
              <a:rPr lang="en-US" dirty="0" smtClean="0"/>
              <a:t>users (</a:t>
            </a:r>
            <a:r>
              <a:rPr lang="en-US" i="1" dirty="0" smtClean="0"/>
              <a:t>Continuous </a:t>
            </a:r>
            <a:r>
              <a:rPr lang="en-US" i="1" dirty="0"/>
              <a:t>Access To Cultural </a:t>
            </a:r>
            <a:r>
              <a:rPr lang="en-US" i="1" dirty="0" smtClean="0"/>
              <a:t>Heritage </a:t>
            </a:r>
            <a:r>
              <a:rPr lang="en-US" i="1" dirty="0" err="1" smtClean="0"/>
              <a:t>programme</a:t>
            </a:r>
            <a:r>
              <a:rPr lang="en-US" i="1" dirty="0" smtClean="0"/>
              <a:t> + many in HE studies and STS)</a:t>
            </a:r>
            <a:endParaRPr lang="en-US" dirty="0"/>
          </a:p>
          <a:p>
            <a:r>
              <a:rPr lang="en-US" dirty="0"/>
              <a:t>Students and </a:t>
            </a:r>
            <a:r>
              <a:rPr lang="en-US" dirty="0" smtClean="0"/>
              <a:t>teachers (</a:t>
            </a:r>
            <a:r>
              <a:rPr lang="en-US" i="1" dirty="0"/>
              <a:t>The Peaceful School </a:t>
            </a:r>
            <a:r>
              <a:rPr lang="en-US" i="1" dirty="0" smtClean="0"/>
              <a:t>)</a:t>
            </a:r>
            <a:endParaRPr lang="en-US" dirty="0"/>
          </a:p>
          <a:p>
            <a:r>
              <a:rPr lang="en-US" dirty="0"/>
              <a:t>Interest </a:t>
            </a:r>
            <a:r>
              <a:rPr lang="en-US" dirty="0" smtClean="0"/>
              <a:t>groups </a:t>
            </a:r>
            <a:r>
              <a:rPr lang="en-US" i="1" dirty="0" smtClean="0"/>
              <a:t>(Science shops)</a:t>
            </a:r>
            <a:endParaRPr lang="en-US" i="1" dirty="0"/>
          </a:p>
          <a:p>
            <a:r>
              <a:rPr lang="en-US" dirty="0"/>
              <a:t>Field </a:t>
            </a:r>
            <a:r>
              <a:rPr lang="en-US" dirty="0" smtClean="0"/>
              <a:t>experts </a:t>
            </a:r>
            <a:r>
              <a:rPr lang="en-US" i="1" dirty="0" smtClean="0"/>
              <a:t>(</a:t>
            </a:r>
            <a:r>
              <a:rPr lang="en-US" i="1" dirty="0"/>
              <a:t>Why teenagers can be so irritating, and how parents can learn to cope </a:t>
            </a:r>
            <a:r>
              <a:rPr lang="en-US" i="1" dirty="0" smtClean="0"/>
              <a:t>with them)</a:t>
            </a:r>
            <a:endParaRPr lang="en-US" i="1" dirty="0"/>
          </a:p>
          <a:p>
            <a:r>
              <a:rPr lang="en-US" dirty="0"/>
              <a:t>Interested </a:t>
            </a:r>
            <a:r>
              <a:rPr lang="en-US" dirty="0" smtClean="0"/>
              <a:t>laypersons (</a:t>
            </a:r>
            <a:r>
              <a:rPr lang="en-US" i="1" dirty="0" err="1" smtClean="0"/>
              <a:t>Kieskompas</a:t>
            </a:r>
            <a:r>
              <a:rPr lang="en-US" i="1" dirty="0" smtClean="0"/>
              <a:t> - </a:t>
            </a:r>
            <a:r>
              <a:rPr lang="en-US" i="1" dirty="0"/>
              <a:t>Electoral Compass </a:t>
            </a:r>
            <a:r>
              <a:rPr lang="en-US" i="1" dirty="0" smtClean="0"/>
              <a:t>)</a:t>
            </a:r>
            <a:endParaRPr lang="en-US" dirty="0"/>
          </a:p>
          <a:p>
            <a:r>
              <a:rPr lang="en-US" dirty="0"/>
              <a:t>Other </a:t>
            </a:r>
            <a:r>
              <a:rPr lang="en-US" dirty="0" smtClean="0"/>
              <a:t>academics </a:t>
            </a:r>
            <a:r>
              <a:rPr lang="en-US" i="1" dirty="0" smtClean="0"/>
              <a:t>(Software issues at CERN)</a:t>
            </a:r>
            <a:endParaRPr lang="en-US" i="1" dirty="0"/>
          </a:p>
          <a:p>
            <a:r>
              <a:rPr lang="en-US" dirty="0"/>
              <a:t>“The general public</a:t>
            </a:r>
            <a:r>
              <a:rPr lang="en-US" dirty="0" smtClean="0"/>
              <a:t>” (</a:t>
            </a:r>
            <a:r>
              <a:rPr lang="en-US" i="1" dirty="0"/>
              <a:t>State Commission for review of the Dutch constitution 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nl-NL" dirty="0"/>
              <a:t>Types of stakeholders</a:t>
            </a:r>
          </a:p>
        </p:txBody>
      </p:sp>
    </p:spTree>
    <p:extLst>
      <p:ext uri="{BB962C8B-B14F-4D97-AF65-F5344CB8AC3E}">
        <p14:creationId xmlns:p14="http://schemas.microsoft.com/office/powerpoint/2010/main" val="17407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862633" cy="4513262"/>
          </a:xfrm>
        </p:spPr>
        <p:txBody>
          <a:bodyPr/>
          <a:lstStyle/>
          <a:p>
            <a:r>
              <a:rPr lang="en-US" dirty="0"/>
              <a:t>Research aimed at improving an existing </a:t>
            </a:r>
            <a:r>
              <a:rPr lang="en-US" dirty="0" smtClean="0"/>
              <a:t>situation (</a:t>
            </a:r>
            <a:r>
              <a:rPr lang="en-US" i="1" dirty="0"/>
              <a:t>The </a:t>
            </a:r>
            <a:r>
              <a:rPr lang="en-US" i="1" dirty="0" err="1" smtClean="0"/>
              <a:t>Veggiefruities</a:t>
            </a:r>
            <a:r>
              <a:rPr lang="en-US" i="1" dirty="0"/>
              <a:t>)</a:t>
            </a:r>
            <a:br>
              <a:rPr lang="en-US" i="1" dirty="0"/>
            </a:br>
            <a:r>
              <a:rPr lang="en-US" sz="1800" i="1" dirty="0"/>
              <a:t>http://www.bitescience.com/Products/BitescienceCustomSolutions/ProjectVeggiefruities.aspx</a:t>
            </a:r>
            <a:endParaRPr lang="en-US" sz="1800" dirty="0"/>
          </a:p>
          <a:p>
            <a:r>
              <a:rPr lang="en-US" dirty="0"/>
              <a:t>Using research results in a different </a:t>
            </a:r>
            <a:r>
              <a:rPr lang="en-US" dirty="0" smtClean="0"/>
              <a:t>context (</a:t>
            </a:r>
            <a:r>
              <a:rPr lang="en-US" i="1" dirty="0"/>
              <a:t>The end of the </a:t>
            </a:r>
            <a:r>
              <a:rPr lang="en-US" i="1" dirty="0" smtClean="0"/>
              <a:t>world + Magnetic cooling)</a:t>
            </a:r>
            <a:endParaRPr lang="en-US" dirty="0"/>
          </a:p>
          <a:p>
            <a:r>
              <a:rPr lang="en-US" dirty="0"/>
              <a:t>Collaboration with field workers for the purposes of development and </a:t>
            </a:r>
            <a:r>
              <a:rPr lang="en-US" dirty="0" smtClean="0"/>
              <a:t>testing (</a:t>
            </a:r>
            <a:r>
              <a:rPr lang="en-US" i="1" dirty="0"/>
              <a:t>Understandable language </a:t>
            </a:r>
            <a:r>
              <a:rPr lang="en-US" i="1" dirty="0" smtClean="0"/>
              <a:t>)</a:t>
            </a:r>
            <a:endParaRPr lang="en-US" dirty="0"/>
          </a:p>
          <a:p>
            <a:r>
              <a:rPr lang="en-US" dirty="0"/>
              <a:t>Intervening in an </a:t>
            </a:r>
            <a:r>
              <a:rPr lang="en-US" dirty="0" smtClean="0"/>
              <a:t>existing </a:t>
            </a:r>
            <a:r>
              <a:rPr lang="en-US" dirty="0"/>
              <a:t>situation (action research</a:t>
            </a:r>
            <a:r>
              <a:rPr lang="en-US" dirty="0" smtClean="0"/>
              <a:t>) (</a:t>
            </a:r>
            <a:r>
              <a:rPr lang="en-US" i="1" dirty="0"/>
              <a:t>Biofuel </a:t>
            </a:r>
            <a:r>
              <a:rPr lang="en-US" i="1" dirty="0" smtClean="0"/>
              <a:t>policy)</a:t>
            </a:r>
            <a:endParaRPr lang="en-US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/>
              <a:t>The relation between research and practice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5133975"/>
            <a:ext cx="66389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Donald </a:t>
            </a:r>
            <a:r>
              <a:rPr lang="de-DE" dirty="0">
                <a:solidFill>
                  <a:schemeClr val="tx1"/>
                </a:solidFill>
              </a:rPr>
              <a:t>Stokes: </a:t>
            </a:r>
            <a:r>
              <a:rPr lang="de-DE" dirty="0" err="1">
                <a:solidFill>
                  <a:schemeClr val="tx1"/>
                </a:solidFill>
              </a:rPr>
              <a:t>Pasteur’s</a:t>
            </a:r>
            <a:r>
              <a:rPr lang="de-DE" dirty="0">
                <a:solidFill>
                  <a:schemeClr val="tx1"/>
                </a:solidFill>
              </a:rPr>
              <a:t> Quadrant (1997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Addition of Peterson Quadrant </a:t>
            </a:r>
            <a:r>
              <a:rPr lang="de-DE" dirty="0" err="1" smtClean="0">
                <a:solidFill>
                  <a:schemeClr val="tx1"/>
                </a:solidFill>
              </a:rPr>
              <a:t>by</a:t>
            </a:r>
            <a:r>
              <a:rPr lang="de-DE" dirty="0" smtClean="0">
                <a:solidFill>
                  <a:schemeClr val="tx1"/>
                </a:solidFill>
              </a:rPr>
              <a:t> Leonie van Drooge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EC8D583-ACD3-4145-A06F-A0ED66A856D0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3892189" y="908050"/>
            <a:ext cx="4563409" cy="35317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99" y="2522372"/>
            <a:ext cx="682401" cy="82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78" y="3379291"/>
            <a:ext cx="1504905" cy="255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459" y="2575934"/>
            <a:ext cx="846868" cy="2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829582" cy="4513262"/>
          </a:xfrm>
        </p:spPr>
        <p:txBody>
          <a:bodyPr/>
          <a:lstStyle/>
          <a:p>
            <a:r>
              <a:rPr lang="en-US" dirty="0"/>
              <a:t>Knowledge developed in a collaborative </a:t>
            </a:r>
            <a:r>
              <a:rPr lang="en-US" dirty="0" smtClean="0"/>
              <a:t>project (</a:t>
            </a:r>
            <a:r>
              <a:rPr lang="en-US" i="1" dirty="0"/>
              <a:t>Sustainable Accessibility of the </a:t>
            </a:r>
            <a:r>
              <a:rPr lang="en-US" i="1" dirty="0" smtClean="0"/>
              <a:t>Randstad)</a:t>
            </a:r>
            <a:endParaRPr lang="en-US" dirty="0"/>
          </a:p>
          <a:p>
            <a:r>
              <a:rPr lang="en-US" dirty="0"/>
              <a:t>New research results suitable for a </a:t>
            </a:r>
            <a:r>
              <a:rPr lang="en-US" dirty="0" smtClean="0"/>
              <a:t>patent (</a:t>
            </a:r>
            <a:r>
              <a:rPr lang="en-US" i="1" dirty="0"/>
              <a:t>Study of Parkinson’s </a:t>
            </a:r>
            <a:r>
              <a:rPr lang="en-US" i="1" dirty="0" smtClean="0"/>
              <a:t>disease)</a:t>
            </a:r>
            <a:endParaRPr lang="en-US" dirty="0"/>
          </a:p>
          <a:p>
            <a:r>
              <a:rPr lang="en-US" dirty="0"/>
              <a:t>A great many </a:t>
            </a:r>
            <a:r>
              <a:rPr lang="en-US" dirty="0" smtClean="0"/>
              <a:t>results (</a:t>
            </a:r>
            <a:r>
              <a:rPr lang="en-US" i="1" dirty="0"/>
              <a:t>Birth of a </a:t>
            </a:r>
            <a:r>
              <a:rPr lang="en-US" i="1" dirty="0" smtClean="0"/>
              <a:t>kingdom)</a:t>
            </a:r>
            <a:endParaRPr lang="en-US" dirty="0"/>
          </a:p>
          <a:p>
            <a:r>
              <a:rPr lang="en-US" dirty="0"/>
              <a:t>Combination of knowledge from various </a:t>
            </a:r>
            <a:r>
              <a:rPr lang="en-US" dirty="0" smtClean="0"/>
              <a:t>disciplines (</a:t>
            </a:r>
            <a:r>
              <a:rPr lang="en-US" i="1" dirty="0" smtClean="0"/>
              <a:t>GLIMPS</a:t>
            </a:r>
            <a:r>
              <a:rPr lang="en-US" dirty="0" smtClean="0"/>
              <a:t> - </a:t>
            </a:r>
            <a:r>
              <a:rPr lang="en-US" i="1" dirty="0" err="1" smtClean="0"/>
              <a:t>GLucose</a:t>
            </a:r>
            <a:r>
              <a:rPr lang="en-US" i="1" dirty="0" smtClean="0"/>
              <a:t> </a:t>
            </a:r>
            <a:r>
              <a:rPr lang="en-US" i="1" dirty="0" err="1"/>
              <a:t>IMaging</a:t>
            </a:r>
            <a:r>
              <a:rPr lang="en-US" i="1" dirty="0"/>
              <a:t> in </a:t>
            </a:r>
            <a:r>
              <a:rPr lang="en-US" i="1" dirty="0" err="1" smtClean="0"/>
              <a:t>ParkinsonismS</a:t>
            </a:r>
            <a:r>
              <a:rPr lang="en-US" dirty="0" smtClean="0"/>
              <a:t> )</a:t>
            </a:r>
            <a:endParaRPr lang="en-US" dirty="0"/>
          </a:p>
          <a:p>
            <a:r>
              <a:rPr lang="en-US" dirty="0"/>
              <a:t>Techniques or data as an aid to </a:t>
            </a:r>
            <a:r>
              <a:rPr lang="en-US" dirty="0" smtClean="0"/>
              <a:t>research (</a:t>
            </a:r>
            <a:r>
              <a:rPr lang="en-US" i="1" dirty="0"/>
              <a:t>Dutch Song </a:t>
            </a:r>
            <a:r>
              <a:rPr lang="en-US" i="1" dirty="0" smtClean="0"/>
              <a:t>Bank)</a:t>
            </a:r>
            <a:endParaRPr lang="en-US" dirty="0"/>
          </a:p>
          <a:p>
            <a:r>
              <a:rPr lang="en-US" dirty="0"/>
              <a:t>General knowledge of a particular </a:t>
            </a:r>
            <a:r>
              <a:rPr lang="en-US" dirty="0" smtClean="0"/>
              <a:t>discipline (</a:t>
            </a:r>
            <a:r>
              <a:rPr lang="en-US" i="1" dirty="0"/>
              <a:t>The National IQ </a:t>
            </a:r>
            <a:r>
              <a:rPr lang="en-US" i="1" dirty="0" smtClean="0"/>
              <a:t>test)</a:t>
            </a:r>
            <a:endParaRPr lang="en-US" dirty="0"/>
          </a:p>
          <a:p>
            <a:r>
              <a:rPr lang="en-US" dirty="0"/>
              <a:t>Expertise of a single </a:t>
            </a:r>
            <a:r>
              <a:rPr lang="en-US" dirty="0" smtClean="0"/>
              <a:t>researcher (</a:t>
            </a:r>
            <a:r>
              <a:rPr lang="en-US" i="1" dirty="0"/>
              <a:t>Pronunciation of </a:t>
            </a:r>
            <a:r>
              <a:rPr lang="en-US" i="1" dirty="0" smtClean="0"/>
              <a:t>English) 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/>
              <a:t>The type of knowledge involved</a:t>
            </a:r>
          </a:p>
        </p:txBody>
      </p:sp>
    </p:spTree>
    <p:extLst>
      <p:ext uri="{BB962C8B-B14F-4D97-AF65-F5344CB8AC3E}">
        <p14:creationId xmlns:p14="http://schemas.microsoft.com/office/powerpoint/2010/main" val="32423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76962" y="6234413"/>
            <a:ext cx="2743200" cy="365125"/>
          </a:xfrm>
        </p:spPr>
        <p:txBody>
          <a:bodyPr/>
          <a:lstStyle/>
          <a:p>
            <a:pPr>
              <a:defRPr/>
            </a:pPr>
            <a:fld id="{0278AE0B-0C73-48B0-9CD5-F9BA52D9080C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1371600" y="622617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The practices of research impact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80500" y="1461788"/>
            <a:ext cx="10339661" cy="4513262"/>
          </a:xfrm>
        </p:spPr>
        <p:txBody>
          <a:bodyPr/>
          <a:lstStyle/>
          <a:p>
            <a:r>
              <a:rPr lang="en-US" dirty="0" smtClean="0"/>
              <a:t>Identify how you / your organization organizes impact</a:t>
            </a:r>
          </a:p>
          <a:p>
            <a:pPr lvl="1"/>
            <a:r>
              <a:rPr lang="nl-NL" dirty="0" smtClean="0"/>
              <a:t>Stakeholder</a:t>
            </a:r>
          </a:p>
          <a:p>
            <a:pPr lvl="1"/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research and </a:t>
            </a:r>
            <a:r>
              <a:rPr lang="nl-NL" dirty="0" err="1" smtClean="0"/>
              <a:t>practice</a:t>
            </a:r>
            <a:endParaRPr lang="nl-NL" dirty="0" smtClean="0"/>
          </a:p>
          <a:p>
            <a:pPr lvl="1"/>
            <a:r>
              <a:rPr lang="nl-NL" dirty="0" smtClean="0"/>
              <a:t>Type of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endParaRPr lang="nl-NL" dirty="0" smtClean="0"/>
          </a:p>
          <a:p>
            <a:r>
              <a:rPr lang="nl-NL" dirty="0" err="1" smtClean="0"/>
              <a:t>There</a:t>
            </a:r>
            <a:r>
              <a:rPr lang="nl-NL" dirty="0" smtClean="0"/>
              <a:t> are more impact </a:t>
            </a:r>
            <a:r>
              <a:rPr lang="nl-NL" dirty="0" err="1" smtClean="0"/>
              <a:t>pathways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80500" y="733769"/>
            <a:ext cx="10339661" cy="511175"/>
          </a:xfrm>
        </p:spPr>
        <p:txBody>
          <a:bodyPr/>
          <a:lstStyle/>
          <a:p>
            <a:r>
              <a:rPr lang="en-US" dirty="0" smtClean="0"/>
              <a:t>Assignment: impact from your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6AB581AF-FE8C-4F42-AAFC-3EDD6ED87CC8}" vid="{ABD2FB6D-8E24-48DD-8AFF-BFB6DFAAB5AE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1167</Words>
  <Application>Microsoft Office PowerPoint</Application>
  <PresentationFormat>Widescreen</PresentationFormat>
  <Paragraphs>194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MT</vt:lpstr>
      <vt:lpstr>Calibri</vt:lpstr>
      <vt:lpstr>Calibri Light</vt:lpstr>
      <vt:lpstr>Office Theme</vt:lpstr>
      <vt:lpstr>Aangepast ontwerp</vt:lpstr>
      <vt:lpstr>The practices of research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practices of research impact</dc:title>
  <dc:creator>Leonie van Drooge</dc:creator>
  <cp:lastModifiedBy>Leonie van Drooge</cp:lastModifiedBy>
  <cp:revision>22</cp:revision>
  <dcterms:created xsi:type="dcterms:W3CDTF">2018-02-12T08:02:17Z</dcterms:created>
  <dcterms:modified xsi:type="dcterms:W3CDTF">2018-02-14T12:21:26Z</dcterms:modified>
</cp:coreProperties>
</file>