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364" r:id="rId3"/>
    <p:sldId id="257" r:id="rId4"/>
    <p:sldId id="290" r:id="rId5"/>
    <p:sldId id="312" r:id="rId6"/>
    <p:sldId id="313" r:id="rId7"/>
    <p:sldId id="351" r:id="rId8"/>
    <p:sldId id="357" r:id="rId9"/>
    <p:sldId id="340" r:id="rId10"/>
    <p:sldId id="372" r:id="rId11"/>
    <p:sldId id="365" r:id="rId12"/>
    <p:sldId id="367" r:id="rId13"/>
    <p:sldId id="368" r:id="rId14"/>
    <p:sldId id="370" r:id="rId15"/>
    <p:sldId id="371" r:id="rId16"/>
    <p:sldId id="369" r:id="rId17"/>
    <p:sldId id="373" r:id="rId18"/>
    <p:sldId id="374" r:id="rId19"/>
    <p:sldId id="375" r:id="rId20"/>
    <p:sldId id="3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90" y="3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7D6C3-0228-3B46-905B-333DAEAD8F8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3AFE01C-21E5-274B-B098-C803DC7E6D26}">
      <dgm:prSet phldrT="[Texte]"/>
      <dgm:spPr/>
      <dgm:t>
        <a:bodyPr/>
        <a:lstStyle/>
        <a:p>
          <a:pPr algn="ctr"/>
          <a:r>
            <a:rPr lang="en-GB" noProof="0" dirty="0" smtClean="0"/>
            <a:t>ENRESSH Training School </a:t>
          </a:r>
        </a:p>
        <a:p>
          <a:pPr algn="ctr"/>
          <a:r>
            <a:rPr lang="en-GB" noProof="0" dirty="0" smtClean="0"/>
            <a:t>Societal  Impact of SSH</a:t>
          </a:r>
          <a:endParaRPr lang="fr-FR" dirty="0"/>
        </a:p>
      </dgm:t>
    </dgm:pt>
    <dgm:pt modelId="{9AD81666-832F-B744-B1C4-5D1EE36092CF}" type="parTrans" cxnId="{D6FFDD9A-9224-2548-9B29-EC8C6CB44722}">
      <dgm:prSet/>
      <dgm:spPr/>
      <dgm:t>
        <a:bodyPr/>
        <a:lstStyle/>
        <a:p>
          <a:endParaRPr lang="fr-FR"/>
        </a:p>
      </dgm:t>
    </dgm:pt>
    <dgm:pt modelId="{F905B7B4-7D24-444B-8894-BD9D2F22D968}" type="sibTrans" cxnId="{D6FFDD9A-9224-2548-9B29-EC8C6CB44722}">
      <dgm:prSet/>
      <dgm:spPr/>
      <dgm:t>
        <a:bodyPr/>
        <a:lstStyle/>
        <a:p>
          <a:endParaRPr lang="fr-FR"/>
        </a:p>
      </dgm:t>
    </dgm:pt>
    <dgm:pt modelId="{A75C042F-1DA8-8540-9251-9075CD893ED5}" type="pres">
      <dgm:prSet presAssocID="{51A7D6C3-0228-3B46-905B-333DAEAD8F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1BE651-348F-574D-BEC8-C40A57F6F3F0}" type="pres">
      <dgm:prSet presAssocID="{43AFE01C-21E5-274B-B098-C803DC7E6D26}" presName="parentText" presStyleLbl="node1" presStyleIdx="0" presStyleCnt="1" custLinFactNeighborX="-1856" custLinFactNeighborY="2909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893A65-9146-D940-824A-D510039DF832}" type="presOf" srcId="{43AFE01C-21E5-274B-B098-C803DC7E6D26}" destId="{741BE651-348F-574D-BEC8-C40A57F6F3F0}" srcOrd="0" destOrd="0" presId="urn:microsoft.com/office/officeart/2005/8/layout/vList2"/>
    <dgm:cxn modelId="{7CA7C646-C6D3-9D47-89A1-20E083130A54}" type="presOf" srcId="{51A7D6C3-0228-3B46-905B-333DAEAD8F8B}" destId="{A75C042F-1DA8-8540-9251-9075CD893ED5}" srcOrd="0" destOrd="0" presId="urn:microsoft.com/office/officeart/2005/8/layout/vList2"/>
    <dgm:cxn modelId="{D6FFDD9A-9224-2548-9B29-EC8C6CB44722}" srcId="{51A7D6C3-0228-3B46-905B-333DAEAD8F8B}" destId="{43AFE01C-21E5-274B-B098-C803DC7E6D26}" srcOrd="0" destOrd="0" parTransId="{9AD81666-832F-B744-B1C4-5D1EE36092CF}" sibTransId="{F905B7B4-7D24-444B-8894-BD9D2F22D968}"/>
    <dgm:cxn modelId="{0BD3129A-06D2-774C-9052-31C0313531B3}" type="presParOf" srcId="{A75C042F-1DA8-8540-9251-9075CD893ED5}" destId="{741BE651-348F-574D-BEC8-C40A57F6F3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BE651-348F-574D-BEC8-C40A57F6F3F0}">
      <dsp:nvSpPr>
        <dsp:cNvPr id="0" name=""/>
        <dsp:cNvSpPr/>
      </dsp:nvSpPr>
      <dsp:spPr>
        <a:xfrm>
          <a:off x="0" y="243715"/>
          <a:ext cx="8395652" cy="327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noProof="0" dirty="0" smtClean="0"/>
            <a:t>ENRESSH Training School 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noProof="0" dirty="0" smtClean="0"/>
            <a:t>Societal  Impact of SSH</a:t>
          </a:r>
          <a:endParaRPr lang="fr-FR" sz="5600" kern="1200" dirty="0"/>
        </a:p>
      </dsp:txBody>
      <dsp:txXfrm>
        <a:off x="159921" y="403636"/>
        <a:ext cx="8075810" cy="295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2EDB-274C-9F45-AFE9-4D5BBE9D9102}" type="datetimeFigureOut">
              <a:rPr lang="fr-FR" smtClean="0"/>
              <a:t>12/02/2018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A7BA2-6A3F-6D45-898F-D2E050101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2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p.Benneworth@utwente.n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nressh.eu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Training </a:t>
            </a:r>
            <a:r>
              <a:rPr lang="fr-FR" dirty="0" err="1" smtClean="0"/>
              <a:t>School</a:t>
            </a:r>
            <a:r>
              <a:rPr lang="fr-FR" dirty="0" smtClean="0"/>
              <a:t>, Zagreb, 5-9 </a:t>
            </a:r>
            <a:r>
              <a:rPr lang="fr-FR" dirty="0" err="1" smtClean="0"/>
              <a:t>February</a:t>
            </a:r>
            <a:r>
              <a:rPr lang="fr-FR" dirty="0" smtClean="0"/>
              <a:t> 2018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17341052"/>
              </p:ext>
            </p:extLst>
          </p:nvPr>
        </p:nvGraphicFramePr>
        <p:xfrm>
          <a:off x="2176850" y="1858077"/>
          <a:ext cx="8395652" cy="351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ENRESSH100p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0" y="588076"/>
            <a:ext cx="1270000" cy="1270000"/>
          </a:xfrm>
          <a:prstGeom prst="rect">
            <a:avLst/>
          </a:prstGeom>
        </p:spPr>
      </p:pic>
      <p:pic>
        <p:nvPicPr>
          <p:cNvPr id="6" name="Image 5" descr="logo 2 blue 72dp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45" y="740476"/>
            <a:ext cx="3898900" cy="111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344" y="5637213"/>
            <a:ext cx="1168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Paul Benneworth, </a:t>
            </a:r>
            <a:r>
              <a:rPr lang="en-GB" sz="2000" dirty="0" err="1" smtClean="0"/>
              <a:t>Center</a:t>
            </a:r>
            <a:r>
              <a:rPr lang="en-GB" sz="2000" dirty="0" smtClean="0"/>
              <a:t> for Higher Education Policy Studies, University of Twente, the Netherlands.</a:t>
            </a:r>
          </a:p>
          <a:p>
            <a:pPr algn="ctr"/>
            <a:r>
              <a:rPr lang="en-GB" sz="2000" dirty="0" smtClean="0"/>
              <a:t>@</a:t>
            </a:r>
            <a:r>
              <a:rPr lang="en-GB" sz="2000" dirty="0" err="1" smtClean="0"/>
              <a:t>heravalue</a:t>
            </a:r>
            <a:endParaRPr lang="en-GB" sz="2000" dirty="0" smtClean="0"/>
          </a:p>
          <a:p>
            <a:pPr algn="ctr"/>
            <a:r>
              <a:rPr lang="en-GB" sz="2000" dirty="0" smtClean="0">
                <a:hlinkClick r:id="rId9"/>
              </a:rPr>
              <a:t>p.Benneworth@utwente.nl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33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WG 2: the strange urgency of evaluating SSH Research Impact.</a:t>
            </a:r>
            <a:endParaRPr lang="en-GB" dirty="0"/>
          </a:p>
        </p:txBody>
      </p:sp>
      <p:pic>
        <p:nvPicPr>
          <p:cNvPr id="2050" name="Picture 2" descr="Afbeeldingsresultaat voor humanomic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" y="5400675"/>
            <a:ext cx="512127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123" y="4315985"/>
            <a:ext cx="4469278" cy="241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9" y="1486996"/>
            <a:ext cx="6020282" cy="1157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4" y="2611795"/>
            <a:ext cx="4123701" cy="1835856"/>
          </a:xfrm>
          <a:prstGeom prst="rect">
            <a:avLst/>
          </a:prstGeom>
        </p:spPr>
      </p:pic>
      <p:pic>
        <p:nvPicPr>
          <p:cNvPr id="10" name="Picture 2" descr="ENRES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14" y="4447651"/>
            <a:ext cx="49244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impact 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14" y="2831004"/>
            <a:ext cx="2762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dandelion SSH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15" y="1444532"/>
            <a:ext cx="3766720" cy="21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81414" y="4315985"/>
            <a:ext cx="5558590" cy="1058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WG2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The objective of this working group is to </a:t>
            </a:r>
            <a:r>
              <a:rPr lang="en-US" sz="2400" b="1" dirty="0" err="1"/>
              <a:t>analyse</a:t>
            </a:r>
            <a:r>
              <a:rPr lang="en-US" sz="2400" b="1" dirty="0"/>
              <a:t> the non-academic partnerships </a:t>
            </a:r>
            <a:r>
              <a:rPr lang="en-US" sz="2400" b="1" dirty="0" smtClean="0"/>
              <a:t>and environments </a:t>
            </a:r>
            <a:r>
              <a:rPr lang="en-US" sz="2400" b="1" dirty="0"/>
              <a:t>of SSH research, in their </a:t>
            </a:r>
            <a:r>
              <a:rPr lang="en-US" sz="2400" b="1" dirty="0" smtClean="0"/>
              <a:t>diversity</a:t>
            </a:r>
          </a:p>
          <a:p>
            <a:r>
              <a:rPr lang="en-US" dirty="0"/>
              <a:t>Task 1. Generate a typology of societal forms of engagement in the SSH, and observe commonalities and specificities in national and disciplinary practices of engagement.</a:t>
            </a:r>
          </a:p>
          <a:p>
            <a:r>
              <a:rPr lang="en-US" dirty="0"/>
              <a:t>Task 2. Observe the structural requirements and conditions </a:t>
            </a:r>
            <a:r>
              <a:rPr lang="en-US" dirty="0" err="1"/>
              <a:t>favouring</a:t>
            </a:r>
            <a:r>
              <a:rPr lang="en-US" dirty="0"/>
              <a:t> the flowing of SSH knowledge towards society at large.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Task </a:t>
            </a:r>
            <a:r>
              <a:rPr lang="en-US" dirty="0"/>
              <a:t>3. Observe national policies to stimulate cooperation between the research sector </a:t>
            </a:r>
            <a:r>
              <a:rPr lang="en-US" dirty="0" smtClean="0"/>
              <a:t>and the </a:t>
            </a:r>
            <a:r>
              <a:rPr lang="en-US" dirty="0"/>
              <a:t>socio-economic or NGO partners.</a:t>
            </a:r>
          </a:p>
          <a:p>
            <a:r>
              <a:rPr lang="en-US" dirty="0"/>
              <a:t>Task 4. Propose easier procedures for collecting data about engagement with society, </a:t>
            </a:r>
            <a:r>
              <a:rPr lang="en-US" dirty="0" smtClean="0"/>
              <a:t>or socio-economic </a:t>
            </a:r>
            <a:r>
              <a:rPr lang="en-US" dirty="0"/>
              <a:t>stakeholders. Reflect about possibilities of their inclusion in </a:t>
            </a:r>
            <a:r>
              <a:rPr lang="en-US" dirty="0" smtClean="0"/>
              <a:t>national </a:t>
            </a:r>
            <a:r>
              <a:rPr lang="en-GB" dirty="0" smtClean="0"/>
              <a:t>information </a:t>
            </a:r>
            <a:r>
              <a:rPr lang="en-GB" dirty="0"/>
              <a:t>systems.</a:t>
            </a:r>
          </a:p>
          <a:p>
            <a:r>
              <a:rPr lang="en-US" dirty="0"/>
              <a:t>Task 5. Propose measures to better value the SSH.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8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331" y="1978770"/>
            <a:ext cx="2595716" cy="1455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Overview of how SSH engages with society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53008" y="1978770"/>
            <a:ext cx="2595716" cy="1455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Overview of conditions for success by context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368685" y="1978770"/>
            <a:ext cx="2595716" cy="1455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Policies and measures to stimulate SSH benefiting society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9484362" y="1978770"/>
            <a:ext cx="2595716" cy="1455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Options for better measuring and monitoring SSH societal engagement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2733047" y="2507641"/>
            <a:ext cx="519961" cy="3974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848724" y="2507641"/>
            <a:ext cx="519961" cy="3974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8964401" y="2507641"/>
            <a:ext cx="519961" cy="3974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30782" y="468387"/>
            <a:ext cx="1999622" cy="9545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WG report on good/ interesting practice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3551055" y="468386"/>
            <a:ext cx="1999622" cy="9545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WG report on engagement dynamics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671328" y="468386"/>
            <a:ext cx="1999622" cy="9545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WG report on policies for SSH engagement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9782409" y="468385"/>
            <a:ext cx="1999622" cy="9545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WG members report on indicator practice</a:t>
            </a:r>
            <a:endParaRPr lang="en-GB" dirty="0"/>
          </a:p>
        </p:txBody>
      </p:sp>
      <p:sp>
        <p:nvSpPr>
          <p:cNvPr id="17" name="Down Arrow 16"/>
          <p:cNvSpPr/>
          <p:nvPr/>
        </p:nvSpPr>
        <p:spPr>
          <a:xfrm>
            <a:off x="1259771" y="1422978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4380044" y="1422978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7500745" y="1422978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10616422" y="1422978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09053" y="3989734"/>
            <a:ext cx="2243080" cy="113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Co-ordinator drafts </a:t>
            </a:r>
            <a:r>
              <a:rPr lang="en-GB" b="1" dirty="0" smtClean="0"/>
              <a:t>synthetic typology of ‘modes of SSH engagement’</a:t>
            </a:r>
            <a:endParaRPr lang="en-GB" b="1" dirty="0"/>
          </a:p>
        </p:txBody>
      </p:sp>
      <p:sp>
        <p:nvSpPr>
          <p:cNvPr id="22" name="Down Arrow 21"/>
          <p:cNvSpPr/>
          <p:nvPr/>
        </p:nvSpPr>
        <p:spPr>
          <a:xfrm>
            <a:off x="1259771" y="3433944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3429326" y="3989734"/>
            <a:ext cx="2243080" cy="113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Co-ordinator drafts </a:t>
            </a:r>
            <a:r>
              <a:rPr lang="en-GB" b="1" dirty="0" smtClean="0"/>
              <a:t>structural requirements for SSH valorisation</a:t>
            </a:r>
            <a:endParaRPr lang="en-GB" b="1" dirty="0"/>
          </a:p>
        </p:txBody>
      </p:sp>
      <p:sp>
        <p:nvSpPr>
          <p:cNvPr id="24" name="Down Arrow 23"/>
          <p:cNvSpPr/>
          <p:nvPr/>
        </p:nvSpPr>
        <p:spPr>
          <a:xfrm>
            <a:off x="4382211" y="3433943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542781" y="3989734"/>
            <a:ext cx="2243080" cy="113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Co-ordinator synthesises </a:t>
            </a:r>
            <a:r>
              <a:rPr lang="en-GB" b="1" dirty="0" smtClean="0"/>
              <a:t>national SSHV practice overview</a:t>
            </a:r>
            <a:endParaRPr lang="en-GB" b="1" dirty="0"/>
          </a:p>
        </p:txBody>
      </p:sp>
      <p:sp>
        <p:nvSpPr>
          <p:cNvPr id="28" name="Down Arrow 27"/>
          <p:cNvSpPr/>
          <p:nvPr/>
        </p:nvSpPr>
        <p:spPr>
          <a:xfrm>
            <a:off x="7500745" y="3433942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9645647" y="3989734"/>
            <a:ext cx="2243080" cy="113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Co-ordinator proposes </a:t>
            </a:r>
            <a:r>
              <a:rPr lang="en-GB" b="1" dirty="0" smtClean="0"/>
              <a:t>measures to better value SSH</a:t>
            </a:r>
            <a:endParaRPr lang="en-GB" b="1" dirty="0"/>
          </a:p>
        </p:txBody>
      </p:sp>
      <p:sp>
        <p:nvSpPr>
          <p:cNvPr id="30" name="Down Arrow 29"/>
          <p:cNvSpPr/>
          <p:nvPr/>
        </p:nvSpPr>
        <p:spPr>
          <a:xfrm>
            <a:off x="10596365" y="3433944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062636" y="102807"/>
            <a:ext cx="1071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1 			       YEAR 2		              YEAR 3 			YEAR 4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310240" y="5680988"/>
            <a:ext cx="2249898" cy="4666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TASK 1</a:t>
            </a:r>
            <a:endParaRPr lang="en-GB" sz="2000" dirty="0"/>
          </a:p>
        </p:txBody>
      </p:sp>
      <p:sp>
        <p:nvSpPr>
          <p:cNvPr id="34" name="Down Arrow 33"/>
          <p:cNvSpPr/>
          <p:nvPr/>
        </p:nvSpPr>
        <p:spPr>
          <a:xfrm>
            <a:off x="1257604" y="5115535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>
            <a:off x="4380044" y="5115534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>
            <a:off x="7498578" y="5115533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>
            <a:off x="10594198" y="5115535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3422508" y="5680988"/>
            <a:ext cx="2249898" cy="4666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TASK </a:t>
            </a:r>
            <a:r>
              <a:rPr lang="en-GB" sz="2000" dirty="0" smtClean="0">
                <a:solidFill>
                  <a:prstClr val="black"/>
                </a:solidFill>
              </a:rPr>
              <a:t>2</a:t>
            </a:r>
            <a:endParaRPr lang="en-GB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6507116" y="5680988"/>
            <a:ext cx="2249898" cy="4666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TASK </a:t>
            </a:r>
            <a:r>
              <a:rPr lang="en-GB" sz="2000" dirty="0" smtClean="0">
                <a:solidFill>
                  <a:prstClr val="black"/>
                </a:solidFill>
              </a:rPr>
              <a:t>3</a:t>
            </a:r>
            <a:endParaRPr lang="en-GB" sz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9657271" y="5680988"/>
            <a:ext cx="2249898" cy="4666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TASKS 4, 5</a:t>
            </a:r>
            <a:endParaRPr lang="en-GB" sz="1200" dirty="0"/>
          </a:p>
        </p:txBody>
      </p:sp>
      <p:cxnSp>
        <p:nvCxnSpPr>
          <p:cNvPr id="42" name="Straight Connector 41"/>
          <p:cNvCxnSpPr>
            <a:stCxn id="32" idx="2"/>
          </p:cNvCxnSpPr>
          <p:nvPr/>
        </p:nvCxnSpPr>
        <p:spPr>
          <a:xfrm flipH="1">
            <a:off x="1428426" y="6147591"/>
            <a:ext cx="0" cy="410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547457" y="6147591"/>
            <a:ext cx="0" cy="410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693552" y="6147591"/>
            <a:ext cx="0" cy="410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782517" y="6147591"/>
            <a:ext cx="0" cy="410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435189" y="6558116"/>
            <a:ext cx="9936000" cy="0"/>
          </a:xfrm>
          <a:prstGeom prst="line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098159" y="6188784"/>
            <a:ext cx="16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9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17299" y="2328818"/>
            <a:ext cx="2595716" cy="1455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Meeting 1 (M2): agree topic for gathering/ fiche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832976" y="2328818"/>
            <a:ext cx="2595716" cy="1455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Meeting 2 (M6): receive/ digest completed fiches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948653" y="2328818"/>
            <a:ext cx="2595716" cy="1455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Meeting 3 (10): receive/ conditionally agree year report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4313015" y="2857689"/>
            <a:ext cx="519961" cy="3974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428692" y="2857689"/>
            <a:ext cx="519961" cy="3974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010750" y="818435"/>
            <a:ext cx="1999622" cy="9545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WG receive and work on fiche into phase 2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131023" y="818434"/>
            <a:ext cx="1999622" cy="9545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WG finalise fiches/ comments on reflection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8251296" y="818434"/>
            <a:ext cx="1999622" cy="9545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WGs agree further output actions (e.g. papers)</a:t>
            </a:r>
            <a:endParaRPr lang="en-GB" dirty="0"/>
          </a:p>
        </p:txBody>
      </p:sp>
      <p:sp>
        <p:nvSpPr>
          <p:cNvPr id="17" name="Down Arrow 16"/>
          <p:cNvSpPr/>
          <p:nvPr/>
        </p:nvSpPr>
        <p:spPr>
          <a:xfrm flipV="1">
            <a:off x="2839739" y="1773026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flipV="1">
            <a:off x="5960012" y="1773026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flipV="1">
            <a:off x="9080713" y="1773026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889021" y="4339782"/>
            <a:ext cx="2243080" cy="113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Co-ordinator prepares meeting position paper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 flipV="1">
            <a:off x="2839739" y="3783992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5009294" y="4339782"/>
            <a:ext cx="2243080" cy="113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Co-ordinator circulates fiches/ initial reflection</a:t>
            </a:r>
            <a:endParaRPr lang="en-GB" dirty="0"/>
          </a:p>
        </p:txBody>
      </p:sp>
      <p:sp>
        <p:nvSpPr>
          <p:cNvPr id="24" name="Down Arrow 23"/>
          <p:cNvSpPr/>
          <p:nvPr/>
        </p:nvSpPr>
        <p:spPr>
          <a:xfrm flipV="1">
            <a:off x="5962179" y="3783991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8122749" y="4339782"/>
            <a:ext cx="2243080" cy="1135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Co-ordinator circulates 1</a:t>
            </a:r>
            <a:r>
              <a:rPr lang="en-GB" baseline="30000" dirty="0" smtClean="0"/>
              <a:t>st</a:t>
            </a:r>
            <a:r>
              <a:rPr lang="en-GB" dirty="0" smtClean="0"/>
              <a:t> draft of year output</a:t>
            </a:r>
            <a:endParaRPr lang="en-GB" dirty="0"/>
          </a:p>
        </p:txBody>
      </p:sp>
      <p:sp>
        <p:nvSpPr>
          <p:cNvPr id="28" name="Down Arrow 27"/>
          <p:cNvSpPr/>
          <p:nvPr/>
        </p:nvSpPr>
        <p:spPr>
          <a:xfrm flipV="1">
            <a:off x="9080713" y="3783990"/>
            <a:ext cx="341644" cy="5557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642604" y="0"/>
            <a:ext cx="738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M1-4			         M5-8			M9-12		</a:t>
            </a:r>
            <a:endParaRPr lang="en-GB" dirty="0"/>
          </a:p>
        </p:txBody>
      </p:sp>
      <p:cxnSp>
        <p:nvCxnSpPr>
          <p:cNvPr id="3" name="Elbow Connector 2"/>
          <p:cNvCxnSpPr>
            <a:stCxn id="12" idx="3"/>
            <a:endCxn id="23" idx="1"/>
          </p:cNvCxnSpPr>
          <p:nvPr/>
        </p:nvCxnSpPr>
        <p:spPr>
          <a:xfrm>
            <a:off x="4010372" y="1295732"/>
            <a:ext cx="998922" cy="3611782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3"/>
            <a:endCxn id="27" idx="1"/>
          </p:cNvCxnSpPr>
          <p:nvPr/>
        </p:nvCxnSpPr>
        <p:spPr>
          <a:xfrm>
            <a:off x="7130645" y="1295731"/>
            <a:ext cx="992104" cy="3611783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18037" y="863567"/>
            <a:ext cx="912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fiches</a:t>
            </a:r>
            <a:endParaRPr lang="en-GB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130646" y="840957"/>
            <a:ext cx="1120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comments</a:t>
            </a:r>
            <a:endParaRPr lang="en-GB" sz="1600" i="1" dirty="0"/>
          </a:p>
        </p:txBody>
      </p:sp>
      <p:sp>
        <p:nvSpPr>
          <p:cNvPr id="35" name="Rounded Rectangle 34"/>
          <p:cNvSpPr/>
          <p:nvPr/>
        </p:nvSpPr>
        <p:spPr>
          <a:xfrm>
            <a:off x="5009294" y="5614997"/>
            <a:ext cx="2249898" cy="4666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STSM 1: gaining more detail on interesting cases</a:t>
            </a:r>
            <a:endParaRPr lang="en-GB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5009294" y="6221352"/>
            <a:ext cx="2249898" cy="4666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STSM 2: working on value-added synthesis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34305" y="-1"/>
            <a:ext cx="158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YEARLY WORK CYCLE</a:t>
            </a: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0250918" y="1295730"/>
            <a:ext cx="720000" cy="0"/>
          </a:xfrm>
          <a:prstGeom prst="line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365829" y="4907514"/>
            <a:ext cx="720000" cy="0"/>
          </a:xfrm>
          <a:prstGeom prst="line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085829" y="4722848"/>
            <a:ext cx="110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REPORT 1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0544369" y="1403694"/>
            <a:ext cx="159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DELIVERABLES</a:t>
            </a:r>
            <a:endParaRPr lang="en-GB" dirty="0"/>
          </a:p>
        </p:txBody>
      </p:sp>
      <p:cxnSp>
        <p:nvCxnSpPr>
          <p:cNvPr id="43" name="Elbow Connector 42"/>
          <p:cNvCxnSpPr>
            <a:stCxn id="35" idx="3"/>
            <a:endCxn id="27" idx="2"/>
          </p:cNvCxnSpPr>
          <p:nvPr/>
        </p:nvCxnSpPr>
        <p:spPr>
          <a:xfrm flipV="1">
            <a:off x="7259192" y="5475246"/>
            <a:ext cx="1985097" cy="373053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6" idx="3"/>
            <a:endCxn id="27" idx="2"/>
          </p:cNvCxnSpPr>
          <p:nvPr/>
        </p:nvCxnSpPr>
        <p:spPr>
          <a:xfrm flipV="1">
            <a:off x="7259192" y="5475246"/>
            <a:ext cx="1985097" cy="979408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working practices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WG Meetings (2-3 times per year) – chance for group to shape ongoing activities</a:t>
            </a:r>
          </a:p>
          <a:p>
            <a:r>
              <a:rPr lang="en-GB" dirty="0" smtClean="0"/>
              <a:t>Active discussion in these sessions – brainstorming/ convergence/ decision</a:t>
            </a:r>
          </a:p>
          <a:p>
            <a:r>
              <a:rPr lang="en-GB" dirty="0" smtClean="0"/>
              <a:t>Data gathering by WG participants (prerequisite to attending WG meetings)</a:t>
            </a:r>
          </a:p>
          <a:p>
            <a:r>
              <a:rPr lang="en-GB" dirty="0" smtClean="0"/>
              <a:t>Short-term scientific missions (4 to date) – travel by researcher to host to undertake key piece of work in the programme</a:t>
            </a:r>
            <a:endParaRPr lang="en-GB" dirty="0"/>
          </a:p>
        </p:txBody>
      </p:sp>
      <p:pic>
        <p:nvPicPr>
          <p:cNvPr id="1026" name="Picture 2" descr="https://pbs.twimg.com/media/DD-8ih1XUAANj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51422"/>
            <a:ext cx="5121275" cy="38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Year 3 – focus on policy analysis – comprehensive mapping of policy approaches across Europe</a:t>
            </a:r>
          </a:p>
          <a:p>
            <a:r>
              <a:rPr lang="en-GB" dirty="0" smtClean="0"/>
              <a:t>Year 4 – developing policy tools, instruments and recommendations for improving the impacts of SSH Research</a:t>
            </a:r>
          </a:p>
          <a:p>
            <a:r>
              <a:rPr lang="en-GB" dirty="0" smtClean="0"/>
              <a:t>2018 – together with ESI SIG – the impacts of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Potential STSMs</a:t>
            </a:r>
          </a:p>
          <a:p>
            <a:r>
              <a:rPr lang="en-GB" dirty="0" smtClean="0"/>
              <a:t>The dark side of engagement/ negative impact</a:t>
            </a:r>
          </a:p>
          <a:p>
            <a:r>
              <a:rPr lang="en-GB" dirty="0" smtClean="0"/>
              <a:t>The effects of engagement on academic careers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7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to date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Policy Roundtable (Feb 2017, Prague) – types of European impact evaluation systems</a:t>
            </a:r>
          </a:p>
          <a:p>
            <a:r>
              <a:rPr lang="en-GB" dirty="0" smtClean="0"/>
              <a:t>Special session at the RESSH 2017 Antwerp Conference on Societal impact and SSH Research</a:t>
            </a:r>
          </a:p>
          <a:p>
            <a:r>
              <a:rPr lang="en-GB" dirty="0" smtClean="0"/>
              <a:t>Special Issue of Research Evaluation (forthcoming) on “Societal </a:t>
            </a:r>
            <a:r>
              <a:rPr lang="en-GB" dirty="0"/>
              <a:t>impact and SSH </a:t>
            </a:r>
            <a:r>
              <a:rPr lang="en-GB" dirty="0" smtClean="0"/>
              <a:t>Research”</a:t>
            </a:r>
            <a:endParaRPr lang="en-GB" dirty="0"/>
          </a:p>
          <a:p>
            <a:r>
              <a:rPr lang="en-GB" dirty="0" smtClean="0"/>
              <a:t>Training school (Zagreb, Feb 2018) “Understanding </a:t>
            </a:r>
            <a:r>
              <a:rPr lang="en-GB" dirty="0"/>
              <a:t>and stimulating SSH impact and engagement with </a:t>
            </a:r>
            <a:r>
              <a:rPr lang="en-GB" dirty="0" smtClean="0"/>
              <a:t>society”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Short term scientific missions</a:t>
            </a:r>
          </a:p>
          <a:p>
            <a:r>
              <a:rPr lang="en-GB" dirty="0" smtClean="0"/>
              <a:t>#1 </a:t>
            </a:r>
            <a:r>
              <a:rPr lang="en-GB" dirty="0" err="1" smtClean="0"/>
              <a:t>Reetta</a:t>
            </a:r>
            <a:r>
              <a:rPr lang="en-GB" dirty="0" smtClean="0"/>
              <a:t> </a:t>
            </a:r>
            <a:r>
              <a:rPr lang="en-GB" dirty="0" err="1" smtClean="0"/>
              <a:t>Muhonen</a:t>
            </a:r>
            <a:r>
              <a:rPr lang="en-GB" dirty="0" smtClean="0"/>
              <a:t> (Q1 2017), a typology for SSH societal impact</a:t>
            </a:r>
          </a:p>
          <a:p>
            <a:r>
              <a:rPr lang="en-GB" dirty="0" smtClean="0"/>
              <a:t>#2 Stefan de Jong (Q3 2017), key distinctions in SSH impact</a:t>
            </a:r>
          </a:p>
          <a:p>
            <a:r>
              <a:rPr lang="en-GB" dirty="0" smtClean="0"/>
              <a:t>#3 </a:t>
            </a:r>
            <a:r>
              <a:rPr lang="en-GB" dirty="0" err="1" smtClean="0"/>
              <a:t>Agne</a:t>
            </a:r>
            <a:r>
              <a:rPr lang="en-GB" dirty="0" smtClean="0"/>
              <a:t> </a:t>
            </a:r>
            <a:r>
              <a:rPr lang="en-GB" dirty="0" err="1" smtClean="0"/>
              <a:t>Girkontaitis</a:t>
            </a:r>
            <a:r>
              <a:rPr lang="en-GB" dirty="0" smtClean="0"/>
              <a:t>, </a:t>
            </a:r>
            <a:r>
              <a:rPr lang="en-GB" dirty="0"/>
              <a:t>(Q3 2017</a:t>
            </a:r>
            <a:r>
              <a:rPr lang="en-GB" dirty="0" smtClean="0"/>
              <a:t>) a literature review of SSH Impact tensions</a:t>
            </a:r>
          </a:p>
          <a:p>
            <a:r>
              <a:rPr lang="en-GB" dirty="0" smtClean="0"/>
              <a:t>#4 </a:t>
            </a:r>
            <a:r>
              <a:rPr lang="en-GB" dirty="0" err="1" smtClean="0"/>
              <a:t>Eirikur</a:t>
            </a:r>
            <a:r>
              <a:rPr lang="en-GB" dirty="0" smtClean="0"/>
              <a:t> </a:t>
            </a:r>
            <a:r>
              <a:rPr lang="en-GB" dirty="0" err="1" smtClean="0"/>
              <a:t>Smari</a:t>
            </a:r>
            <a:r>
              <a:rPr lang="en-GB" dirty="0" smtClean="0"/>
              <a:t> </a:t>
            </a:r>
            <a:r>
              <a:rPr lang="en-GB" dirty="0" err="1" smtClean="0"/>
              <a:t>Sigurdarson</a:t>
            </a:r>
            <a:r>
              <a:rPr lang="en-GB" dirty="0" smtClean="0"/>
              <a:t> (Q1 2018) towards a moral philosophy of impact</a:t>
            </a:r>
          </a:p>
          <a:p>
            <a:pPr marL="0" indent="0">
              <a:buNone/>
            </a:pPr>
            <a:r>
              <a:rPr lang="en-GB" dirty="0" smtClean="0"/>
              <a:t>To be presented in the course of the Training School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1263" y="4632158"/>
            <a:ext cx="5558590" cy="1058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the Training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/>
              <a:t>Understanding and stimulating SSH impact and engagement with </a:t>
            </a:r>
            <a:r>
              <a:rPr lang="en-GB" sz="2600" b="1" dirty="0" smtClean="0"/>
              <a:t>society</a:t>
            </a:r>
          </a:p>
          <a:p>
            <a:r>
              <a:rPr lang="en-GB" sz="2400" dirty="0"/>
              <a:t>Having completed the training school, participants are expected to be able to: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Explain the principles of creating societal impact from research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Distinguish different pathways for creating research appropriate to different contexts</a:t>
            </a: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GB" dirty="0" smtClean="0"/>
              <a:t>Apply </a:t>
            </a:r>
            <a:r>
              <a:rPr lang="en-GB" dirty="0"/>
              <a:t>these impact pathways to create recommendations for their own research and other research with which they are familiar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n-GB" dirty="0"/>
              <a:t>Analyse case studies of impact creation to highlight barriers and drivers underpinning and reducing the effectiveness of impact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n-GB" dirty="0"/>
              <a:t>Propose country-specific policy interventions to improve the volume and quality of impact creation from SSH research activities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n-GB" dirty="0"/>
              <a:t>Produce a non-academic summary of a research project indicating potential audiences for that research activity.</a:t>
            </a:r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9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 of the Training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Four Themed Days</a:t>
            </a:r>
          </a:p>
          <a:p>
            <a:r>
              <a:rPr lang="en-GB" b="1" dirty="0" smtClean="0"/>
              <a:t>Day 1</a:t>
            </a:r>
            <a:r>
              <a:rPr lang="en-GB" dirty="0" smtClean="0"/>
              <a:t>:  </a:t>
            </a:r>
            <a:r>
              <a:rPr lang="en-GB" dirty="0"/>
              <a:t>The principles of evaluating SSH Research </a:t>
            </a:r>
            <a:r>
              <a:rPr lang="en-GB" dirty="0" smtClean="0"/>
              <a:t>Impact</a:t>
            </a:r>
          </a:p>
          <a:p>
            <a:r>
              <a:rPr lang="en-GB" b="1" dirty="0" smtClean="0"/>
              <a:t>Day 2: </a:t>
            </a:r>
            <a:r>
              <a:rPr lang="en-GB" dirty="0"/>
              <a:t>The practices of evaluating SSH Research Impact</a:t>
            </a:r>
          </a:p>
          <a:p>
            <a:r>
              <a:rPr lang="en-GB" b="1" dirty="0" smtClean="0"/>
              <a:t>Day 3:  </a:t>
            </a:r>
            <a:r>
              <a:rPr lang="en-GB" dirty="0" smtClean="0"/>
              <a:t>Stimulating impact &amp; engaging </a:t>
            </a:r>
            <a:r>
              <a:rPr lang="en-GB" dirty="0"/>
              <a:t>with policy makers</a:t>
            </a:r>
          </a:p>
          <a:p>
            <a:r>
              <a:rPr lang="en-GB" b="1" dirty="0" smtClean="0"/>
              <a:t>Day 4: </a:t>
            </a:r>
            <a:r>
              <a:rPr lang="en-GB" dirty="0" smtClean="0"/>
              <a:t>Impact and career development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Organisation of Days 1-3</a:t>
            </a:r>
          </a:p>
          <a:p>
            <a:r>
              <a:rPr lang="en-GB" b="1" dirty="0" smtClean="0"/>
              <a:t>Morning 1</a:t>
            </a:r>
            <a:r>
              <a:rPr lang="en-GB" dirty="0"/>
              <a:t>:  </a:t>
            </a:r>
            <a:r>
              <a:rPr lang="en-GB" dirty="0" smtClean="0"/>
              <a:t>Findings from the ENRESSH network to date</a:t>
            </a:r>
            <a:endParaRPr lang="en-GB" dirty="0"/>
          </a:p>
          <a:p>
            <a:r>
              <a:rPr lang="en-GB" b="1" dirty="0" smtClean="0"/>
              <a:t>Morning 2</a:t>
            </a:r>
            <a:r>
              <a:rPr lang="en-GB" b="1" dirty="0"/>
              <a:t>: </a:t>
            </a:r>
            <a:r>
              <a:rPr lang="en-GB" dirty="0" smtClean="0"/>
              <a:t>Keynote lecture &amp; group exercise (1)</a:t>
            </a:r>
            <a:endParaRPr lang="en-GB" b="1" dirty="0" smtClean="0"/>
          </a:p>
          <a:p>
            <a:r>
              <a:rPr lang="en-GB" b="1" dirty="0" smtClean="0"/>
              <a:t>Afternoon 1</a:t>
            </a:r>
            <a:r>
              <a:rPr lang="en-GB" dirty="0"/>
              <a:t>: Keynote lecture &amp; group exercise </a:t>
            </a:r>
            <a:r>
              <a:rPr lang="en-GB" dirty="0" smtClean="0"/>
              <a:t>(2) </a:t>
            </a:r>
          </a:p>
          <a:p>
            <a:r>
              <a:rPr lang="en-GB" b="1" dirty="0" smtClean="0"/>
              <a:t>Afternoon 2</a:t>
            </a:r>
            <a:r>
              <a:rPr lang="en-GB" b="1" dirty="0"/>
              <a:t>: </a:t>
            </a:r>
            <a:r>
              <a:rPr lang="en-GB" dirty="0" smtClean="0"/>
              <a:t>Report back from the groups and End-of-day discussion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158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Designed as a high-level think tank primed &amp; steered by Expert Trainers rather than long series of keynote lectures</a:t>
            </a:r>
          </a:p>
          <a:p>
            <a:pPr marL="0" indent="0">
              <a:buNone/>
            </a:pPr>
            <a:r>
              <a:rPr lang="en-GB" dirty="0" smtClean="0"/>
              <a:t>‘Chatham House Rules’ for discussions – what is said is public but non-attributable</a:t>
            </a:r>
          </a:p>
          <a:p>
            <a:pPr marL="0" indent="0">
              <a:buNone/>
            </a:pPr>
            <a:r>
              <a:rPr lang="en-GB" dirty="0" smtClean="0"/>
              <a:t>Exercises’ purpose is to stimulate informed collective discussions &amp; move to consensus/ identify tensions</a:t>
            </a:r>
          </a:p>
          <a:p>
            <a:r>
              <a:rPr lang="en-GB" dirty="0" smtClean="0"/>
              <a:t>Group Rapporteur: presents back from own group (M2-A1) in Afternoon 2</a:t>
            </a:r>
          </a:p>
          <a:p>
            <a:r>
              <a:rPr lang="en-GB" dirty="0" smtClean="0"/>
              <a:t>Day Rapporteur gives final round-up of discussions in Afternoon 2 session.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Social Media</a:t>
            </a:r>
          </a:p>
          <a:p>
            <a:pPr marL="0" indent="0">
              <a:buNone/>
            </a:pPr>
            <a:r>
              <a:rPr lang="en-GB" dirty="0" smtClean="0"/>
              <a:t>Please be active in posting material on Social Media, particularly Twitter.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enressh</a:t>
            </a:r>
            <a:r>
              <a:rPr lang="en-GB" dirty="0" smtClean="0"/>
              <a:t> (me)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COST_programme</a:t>
            </a:r>
            <a:r>
              <a:rPr lang="en-GB" dirty="0" smtClean="0"/>
              <a:t> </a:t>
            </a:r>
            <a:r>
              <a:rPr lang="en-GB" dirty="0" smtClean="0"/>
              <a:t>(our funders)</a:t>
            </a:r>
          </a:p>
          <a:p>
            <a:r>
              <a:rPr lang="en-GB" dirty="0" smtClean="0"/>
              <a:t>#SSHImpact18 (our hashtag)</a:t>
            </a:r>
          </a:p>
          <a:p>
            <a:pPr marL="0" indent="0">
              <a:buNone/>
            </a:pPr>
            <a:r>
              <a:rPr lang="en-GB" dirty="0" smtClean="0"/>
              <a:t>Please also make use of our Facebook Page (Tony will be uploading photos from the day).</a:t>
            </a:r>
          </a:p>
          <a:p>
            <a:pPr marL="0" indent="0">
              <a:buNone/>
            </a:pPr>
            <a:r>
              <a:rPr lang="en-GB" i="1" dirty="0" smtClean="0"/>
              <a:t>Please let us know if your image cannot appear!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60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Practicalities (</a:t>
            </a:r>
            <a:r>
              <a:rPr lang="en-GB" dirty="0" err="1" smtClean="0"/>
              <a:t>Antun</a:t>
            </a:r>
            <a:r>
              <a:rPr lang="en-GB" dirty="0" smtClean="0"/>
              <a:t> </a:t>
            </a:r>
            <a:r>
              <a:rPr lang="en-GB" dirty="0" err="1" smtClean="0"/>
              <a:t>Plenkovic</a:t>
            </a:r>
            <a:r>
              <a:rPr lang="en-GB" dirty="0" smtClean="0"/>
              <a:t>, </a:t>
            </a:r>
            <a:r>
              <a:rPr lang="en-GB" smtClean="0"/>
              <a:t>Hosting Organisation)</a:t>
            </a:r>
          </a:p>
          <a:p>
            <a:r>
              <a:rPr lang="en-GB" dirty="0" smtClean="0"/>
              <a:t>Introduction </a:t>
            </a:r>
            <a:r>
              <a:rPr lang="en-GB" dirty="0" smtClean="0"/>
              <a:t>to ENRESSH</a:t>
            </a:r>
          </a:p>
          <a:p>
            <a:pPr lvl="1"/>
            <a:r>
              <a:rPr lang="en-GB" dirty="0" smtClean="0"/>
              <a:t>A COST Action (2016-20)</a:t>
            </a:r>
          </a:p>
          <a:p>
            <a:r>
              <a:rPr lang="en-GB" dirty="0"/>
              <a:t>Introduction to </a:t>
            </a:r>
            <a:r>
              <a:rPr lang="en-GB" dirty="0" smtClean="0"/>
              <a:t>Working Group 2</a:t>
            </a:r>
            <a:endParaRPr lang="en-GB" dirty="0"/>
          </a:p>
          <a:p>
            <a:pPr lvl="1"/>
            <a:r>
              <a:rPr lang="en-GB" dirty="0" smtClean="0"/>
              <a:t>The societal value of SSH</a:t>
            </a:r>
            <a:endParaRPr lang="en-GB" dirty="0"/>
          </a:p>
          <a:p>
            <a:r>
              <a:rPr lang="en-GB" dirty="0"/>
              <a:t>Introduction to </a:t>
            </a:r>
            <a:r>
              <a:rPr lang="en-GB" dirty="0" smtClean="0"/>
              <a:t>the Training School</a:t>
            </a:r>
            <a:endParaRPr lang="en-GB" dirty="0"/>
          </a:p>
          <a:p>
            <a:pPr lvl="1"/>
            <a:r>
              <a:rPr lang="en-GB" dirty="0" smtClean="0"/>
              <a:t>Four days (Theory, Practice, Policy, Career Impact)</a:t>
            </a:r>
            <a:endParaRPr lang="en-GB" dirty="0"/>
          </a:p>
          <a:p>
            <a:r>
              <a:rPr lang="en-GB" dirty="0"/>
              <a:t>Introduction to </a:t>
            </a:r>
            <a:r>
              <a:rPr lang="en-GB" dirty="0" smtClean="0"/>
              <a:t>Day 1</a:t>
            </a:r>
            <a:endParaRPr lang="en-GB" dirty="0"/>
          </a:p>
          <a:p>
            <a:pPr lvl="1"/>
            <a:r>
              <a:rPr lang="en-GB" dirty="0" smtClean="0"/>
              <a:t>Understanding the theories of SSH Research Impact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2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day 1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7738605"/>
              </p:ext>
            </p:extLst>
          </p:nvPr>
        </p:nvGraphicFramePr>
        <p:xfrm>
          <a:off x="6663407" y="1588170"/>
          <a:ext cx="5121275" cy="506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329"/>
                <a:gridCol w="3276833"/>
                <a:gridCol w="1006113"/>
              </a:tblGrid>
              <a:tr h="170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0900-0930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Registration, welcome and coffee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</a:tr>
              <a:tr h="68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0930-1030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Introduction to ENRESSH &amp; the Training School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Paul Benneworth, ENRESSH WG2 Coordinator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Reetta Muhonen, ENRESSH WG2 Vice Coordinator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Conference hall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341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1030-1100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Coffee Break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Council`s room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51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1100-1230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Conceptualising the societal impact of SSH Research 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Paul Benneworth, ENRESSH WG2 Coordinator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Jack Spaapen, Vice Chair, ENRESSH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Conference</a:t>
                      </a:r>
                      <a:r>
                        <a:rPr lang="fr-FR" sz="1100" dirty="0">
                          <a:effectLst/>
                        </a:rPr>
                        <a:t> hall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341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1230-1330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 Break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Council`s room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68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1330-1500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Understanding the principles of the evaluation of the societal impact of SSH Research 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Paul Benneworth, ENRESSH WG2 Coordinator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Jack Spaapen, Vice Chair, ENRESSH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Conference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Hall / Room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 / Council`s room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341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1500-1530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Coffee Break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Council`s room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341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1530-1700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Groups report Task Results back to plenary session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Chair: Paul Benneworth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Conference hall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51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1730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Guided Tour of City.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Under lead of Antun Plenkovic, ENRESSH Facebook lead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  <a:tr h="341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2000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Evening meal in city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Brewery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Medvedgrad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4031" marR="64031" marT="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7" y="1696453"/>
            <a:ext cx="5120640" cy="4343400"/>
          </a:xfrm>
        </p:spPr>
        <p:txBody>
          <a:bodyPr/>
          <a:lstStyle/>
          <a:p>
            <a:r>
              <a:rPr lang="en-GB" dirty="0" smtClean="0"/>
              <a:t>Introducing WG2 (1): developing a typology for SSH Research impact, </a:t>
            </a:r>
            <a:r>
              <a:rPr lang="en-GB" dirty="0" err="1" smtClean="0"/>
              <a:t>Reetta</a:t>
            </a:r>
            <a:r>
              <a:rPr lang="en-GB" dirty="0" smtClean="0"/>
              <a:t> </a:t>
            </a:r>
            <a:r>
              <a:rPr lang="en-GB" dirty="0" err="1" smtClean="0"/>
              <a:t>Muhonen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Working session (1) – conceptualising the impact of SSH Research (Paul &amp; Jack)</a:t>
            </a:r>
          </a:p>
          <a:p>
            <a:r>
              <a:rPr lang="en-GB" dirty="0" smtClean="0"/>
              <a:t>Working session (2) – the principles for evaluating SSH’s research impact</a:t>
            </a:r>
          </a:p>
          <a:p>
            <a:r>
              <a:rPr lang="en-GB" dirty="0" smtClean="0"/>
              <a:t>Report back to plenary and concluding discussion.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1579" y="1696453"/>
            <a:ext cx="4920916" cy="1058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ENRESSH: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facts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A COST Action: coordination of research</a:t>
            </a:r>
          </a:p>
          <a:p>
            <a:pPr marL="442913" indent="-342900" algn="just"/>
            <a:r>
              <a:rPr lang="en-GB" dirty="0" smtClean="0"/>
              <a:t>Uses the “networking instruments” offered by COST: working group meetings, short term scientific missions, conferences, training schools...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2913" indent="-342900" algn="just"/>
            <a:r>
              <a:rPr lang="en-GB" dirty="0"/>
              <a:t>Started on the 8</a:t>
            </a:r>
            <a:r>
              <a:rPr lang="en-GB" baseline="30000" dirty="0"/>
              <a:t>th</a:t>
            </a:r>
            <a:r>
              <a:rPr lang="en-GB" dirty="0"/>
              <a:t> of April 2016 &gt; end of the Action in April 2020</a:t>
            </a:r>
          </a:p>
          <a:p>
            <a:pPr algn="just"/>
            <a:r>
              <a:rPr lang="en-GB" dirty="0"/>
              <a:t>35 European countries having signed the Memorandum of Understanding</a:t>
            </a:r>
          </a:p>
          <a:p>
            <a:pPr algn="just">
              <a:spcBef>
                <a:spcPts val="800"/>
              </a:spcBef>
            </a:pPr>
            <a:r>
              <a:rPr lang="en-GB" dirty="0"/>
              <a:t>2 Near Neighbour Countries: Moldova and Albania</a:t>
            </a:r>
          </a:p>
          <a:p>
            <a:pPr algn="just">
              <a:spcBef>
                <a:spcPts val="800"/>
              </a:spcBef>
            </a:pPr>
            <a:r>
              <a:rPr lang="en-GB" dirty="0"/>
              <a:t>2 International Partner Countries: Mexico, South Africa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2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ENRESSH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To </a:t>
            </a:r>
            <a:r>
              <a:rPr lang="fr-FR" dirty="0" err="1" smtClean="0"/>
              <a:t>enable</a:t>
            </a:r>
            <a:r>
              <a:rPr lang="fr-FR" dirty="0" smtClean="0"/>
              <a:t> </a:t>
            </a:r>
            <a:r>
              <a:rPr lang="fr-FR" dirty="0"/>
              <a:t>the SSH to </a:t>
            </a:r>
            <a:r>
              <a:rPr lang="fr-FR" dirty="0" err="1"/>
              <a:t>demonstrate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place in </a:t>
            </a:r>
            <a:r>
              <a:rPr lang="fr-FR" dirty="0" err="1"/>
              <a:t>academia</a:t>
            </a:r>
            <a:r>
              <a:rPr lang="fr-FR" dirty="0"/>
              <a:t> and society, by </a:t>
            </a:r>
            <a:r>
              <a:rPr lang="fr-FR" dirty="0" err="1"/>
              <a:t>bringing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 smtClean="0"/>
              <a:t>strands</a:t>
            </a:r>
            <a:r>
              <a:rPr lang="fr-FR" dirty="0"/>
              <a:t> </a:t>
            </a:r>
            <a:r>
              <a:rPr lang="fr-FR" dirty="0" smtClean="0"/>
              <a:t>of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/>
              <a:t>to SSH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in </a:t>
            </a:r>
            <a:r>
              <a:rPr lang="fr-FR" dirty="0" err="1"/>
              <a:t>different</a:t>
            </a:r>
            <a:r>
              <a:rPr lang="fr-FR" dirty="0"/>
              <a:t> parts of Europe, in </a:t>
            </a:r>
            <a:r>
              <a:rPr lang="fr-FR" dirty="0" err="1"/>
              <a:t>order</a:t>
            </a:r>
            <a:r>
              <a:rPr lang="fr-FR" dirty="0"/>
              <a:t> to gain </a:t>
            </a:r>
            <a:r>
              <a:rPr lang="fr-FR" dirty="0" err="1"/>
              <a:t>momentum</a:t>
            </a:r>
            <a:r>
              <a:rPr lang="fr-FR" dirty="0" smtClean="0"/>
              <a:t>, to </a:t>
            </a:r>
            <a:r>
              <a:rPr lang="fr-FR" dirty="0"/>
              <a:t>exchange best practices, and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unnecessary</a:t>
            </a:r>
            <a:r>
              <a:rPr lang="fr-FR" dirty="0"/>
              <a:t> </a:t>
            </a:r>
            <a:r>
              <a:rPr lang="fr-FR" dirty="0" smtClean="0"/>
              <a:t>duplication</a:t>
            </a:r>
          </a:p>
          <a:p>
            <a:pPr algn="just"/>
            <a:r>
              <a:rPr lang="fr-FR" dirty="0"/>
              <a:t>To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understanding</a:t>
            </a:r>
            <a:r>
              <a:rPr lang="fr-FR" dirty="0"/>
              <a:t> of how SSH </a:t>
            </a:r>
            <a:r>
              <a:rPr lang="fr-FR" dirty="0" err="1"/>
              <a:t>fields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,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upscaling</a:t>
            </a:r>
            <a:r>
              <a:rPr lang="fr-FR" dirty="0"/>
              <a:t> </a:t>
            </a:r>
            <a:r>
              <a:rPr lang="fr-FR" dirty="0" err="1" smtClean="0"/>
              <a:t>research</a:t>
            </a:r>
            <a:r>
              <a:rPr lang="fr-FR" dirty="0"/>
              <a:t> </a:t>
            </a:r>
            <a:r>
              <a:rPr lang="fr-FR" dirty="0" err="1" smtClean="0"/>
              <a:t>conducted</a:t>
            </a:r>
            <a:r>
              <a:rPr lang="fr-FR" dirty="0" smtClean="0"/>
              <a:t> </a:t>
            </a:r>
            <a:r>
              <a:rPr lang="fr-FR" dirty="0"/>
              <a:t>in local and national </a:t>
            </a:r>
            <a:r>
              <a:rPr lang="fr-FR" dirty="0" err="1"/>
              <a:t>contexts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To observe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</a:t>
            </a:r>
            <a:r>
              <a:rPr lang="fr-FR" dirty="0" err="1"/>
              <a:t>scientific</a:t>
            </a:r>
            <a:r>
              <a:rPr lang="fr-FR" dirty="0"/>
              <a:t> and </a:t>
            </a:r>
            <a:r>
              <a:rPr lang="fr-FR" dirty="0" err="1"/>
              <a:t>societal</a:t>
            </a:r>
            <a:r>
              <a:rPr lang="fr-FR" dirty="0"/>
              <a:t> interactions </a:t>
            </a:r>
            <a:r>
              <a:rPr lang="fr-FR" dirty="0" err="1"/>
              <a:t>characterize</a:t>
            </a:r>
            <a:r>
              <a:rPr lang="fr-FR" dirty="0"/>
              <a:t> SSH disciplines in </a:t>
            </a:r>
            <a:r>
              <a:rPr lang="fr-FR" dirty="0" err="1"/>
              <a:t>general</a:t>
            </a:r>
            <a:r>
              <a:rPr lang="fr-FR" dirty="0"/>
              <a:t>, and </a:t>
            </a:r>
            <a:r>
              <a:rPr lang="fr-FR" dirty="0" err="1"/>
              <a:t>some</a:t>
            </a:r>
            <a:r>
              <a:rPr lang="fr-FR" dirty="0"/>
              <a:t> in </a:t>
            </a:r>
            <a:r>
              <a:rPr lang="fr-FR" dirty="0" err="1" smtClean="0"/>
              <a:t>particular</a:t>
            </a:r>
            <a:endParaRPr lang="fr-FR" dirty="0"/>
          </a:p>
          <a:p>
            <a:pPr algn="just"/>
            <a:r>
              <a:rPr lang="fr-FR" dirty="0"/>
              <a:t>To </a:t>
            </a:r>
            <a:r>
              <a:rPr lang="fr-FR" dirty="0" err="1"/>
              <a:t>understand</a:t>
            </a:r>
            <a:r>
              <a:rPr lang="fr-FR" dirty="0"/>
              <a:t> and </a:t>
            </a:r>
            <a:r>
              <a:rPr lang="fr-FR" dirty="0" err="1"/>
              <a:t>explain</a:t>
            </a:r>
            <a:r>
              <a:rPr lang="fr-FR" dirty="0"/>
              <a:t> patterns of </a:t>
            </a:r>
            <a:r>
              <a:rPr lang="fr-FR" dirty="0" err="1"/>
              <a:t>dissemination</a:t>
            </a:r>
            <a:r>
              <a:rPr lang="fr-FR" dirty="0"/>
              <a:t> in the SSH, </a:t>
            </a:r>
            <a:r>
              <a:rPr lang="fr-FR" dirty="0" err="1"/>
              <a:t>through</a:t>
            </a:r>
            <a:r>
              <a:rPr lang="fr-FR" dirty="0"/>
              <a:t> confrontation of information </a:t>
            </a:r>
            <a:r>
              <a:rPr lang="fr-FR" dirty="0" err="1"/>
              <a:t>stored</a:t>
            </a:r>
            <a:r>
              <a:rPr lang="fr-FR" dirty="0"/>
              <a:t> in national </a:t>
            </a:r>
            <a:r>
              <a:rPr lang="fr-FR" dirty="0" err="1"/>
              <a:t>databases</a:t>
            </a:r>
            <a:r>
              <a:rPr lang="fr-FR" dirty="0"/>
              <a:t> and </a:t>
            </a:r>
            <a:r>
              <a:rPr lang="fr-FR" dirty="0" err="1"/>
              <a:t>field</a:t>
            </a:r>
            <a:r>
              <a:rPr lang="fr-FR" dirty="0"/>
              <a:t> interviews.</a:t>
            </a:r>
          </a:p>
          <a:p>
            <a:pPr algn="just"/>
            <a:endParaRPr lang="fr-FR" dirty="0"/>
          </a:p>
          <a:p>
            <a:pPr algn="just"/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To </a:t>
            </a:r>
            <a:r>
              <a:rPr lang="fr-FR" dirty="0" err="1"/>
              <a:t>bring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all types of </a:t>
            </a:r>
            <a:r>
              <a:rPr lang="fr-FR" dirty="0" err="1"/>
              <a:t>researchers</a:t>
            </a:r>
            <a:r>
              <a:rPr lang="fr-FR" dirty="0"/>
              <a:t> </a:t>
            </a:r>
            <a:r>
              <a:rPr lang="fr-FR" dirty="0" err="1"/>
              <a:t>whose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and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help </a:t>
            </a:r>
            <a:r>
              <a:rPr lang="fr-FR" dirty="0" err="1"/>
              <a:t>tackling</a:t>
            </a:r>
            <a:r>
              <a:rPr lang="fr-FR" dirty="0"/>
              <a:t> the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of SSH </a:t>
            </a:r>
            <a:r>
              <a:rPr lang="fr-FR" dirty="0" err="1"/>
              <a:t>evaluation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To bridge the gap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scholars</a:t>
            </a:r>
            <a:r>
              <a:rPr lang="fr-FR" dirty="0"/>
              <a:t> in SSH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, </a:t>
            </a:r>
            <a:r>
              <a:rPr lang="fr-FR" dirty="0" err="1"/>
              <a:t>research</a:t>
            </a:r>
            <a:r>
              <a:rPr lang="fr-FR" dirty="0"/>
              <a:t> managers and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 smtClean="0"/>
              <a:t>makers</a:t>
            </a:r>
            <a:endParaRPr lang="fr-FR" dirty="0" smtClean="0"/>
          </a:p>
          <a:p>
            <a:pPr algn="just"/>
            <a:r>
              <a:rPr lang="fr-FR" dirty="0"/>
              <a:t>To put </a:t>
            </a:r>
            <a:r>
              <a:rPr lang="fr-FR" dirty="0" err="1"/>
              <a:t>together</a:t>
            </a:r>
            <a:r>
              <a:rPr lang="fr-FR" dirty="0"/>
              <a:t> a pool of </a:t>
            </a:r>
            <a:r>
              <a:rPr lang="fr-FR" dirty="0" err="1"/>
              <a:t>specialists</a:t>
            </a:r>
            <a:r>
              <a:rPr lang="fr-FR" dirty="0"/>
              <a:t> </a:t>
            </a:r>
            <a:r>
              <a:rPr lang="fr-FR" dirty="0" err="1"/>
              <a:t>upon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stakeholders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call to </a:t>
            </a:r>
            <a:r>
              <a:rPr lang="fr-FR" dirty="0" err="1"/>
              <a:t>solve</a:t>
            </a:r>
            <a:r>
              <a:rPr lang="fr-FR" dirty="0"/>
              <a:t> questions </a:t>
            </a:r>
            <a:r>
              <a:rPr lang="fr-FR" dirty="0" err="1"/>
              <a:t>linked</a:t>
            </a:r>
            <a:r>
              <a:rPr lang="fr-FR" dirty="0"/>
              <a:t> to the </a:t>
            </a:r>
            <a:r>
              <a:rPr lang="fr-FR" dirty="0" err="1"/>
              <a:t>evaluation</a:t>
            </a:r>
            <a:r>
              <a:rPr lang="fr-FR" dirty="0"/>
              <a:t> of SSH </a:t>
            </a:r>
            <a:r>
              <a:rPr lang="fr-FR" dirty="0" err="1"/>
              <a:t>research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To </a:t>
            </a:r>
            <a:r>
              <a:rPr lang="fr-FR" dirty="0" err="1"/>
              <a:t>prepare</a:t>
            </a:r>
            <a:r>
              <a:rPr lang="fr-FR" dirty="0"/>
              <a:t> a roadmap for a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of outputs of SSH </a:t>
            </a:r>
            <a:r>
              <a:rPr lang="fr-FR" dirty="0" err="1"/>
              <a:t>research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To 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movement</a:t>
            </a:r>
            <a:r>
              <a:rPr lang="fr-FR" dirty="0"/>
              <a:t> </a:t>
            </a:r>
            <a:r>
              <a:rPr lang="fr-FR" dirty="0" err="1"/>
              <a:t>promoting</a:t>
            </a:r>
            <a:r>
              <a:rPr lang="fr-FR" dirty="0"/>
              <a:t> the </a:t>
            </a:r>
            <a:r>
              <a:rPr lang="fr-FR" dirty="0" err="1"/>
              <a:t>research</a:t>
            </a:r>
            <a:r>
              <a:rPr lang="fr-FR" dirty="0"/>
              <a:t> in the SSH as a </a:t>
            </a:r>
            <a:r>
              <a:rPr lang="fr-FR" dirty="0" err="1"/>
              <a:t>cornerstone</a:t>
            </a:r>
            <a:r>
              <a:rPr lang="fr-FR" dirty="0"/>
              <a:t> of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framework</a:t>
            </a:r>
            <a:r>
              <a:rPr lang="fr-FR" dirty="0"/>
              <a:t> programmes and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.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5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ENRESSH 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5715" y="2133601"/>
            <a:ext cx="8386536" cy="3992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Working </a:t>
            </a:r>
            <a:r>
              <a:rPr lang="en-GB" dirty="0"/>
              <a:t>groups</a:t>
            </a:r>
          </a:p>
          <a:p>
            <a:pPr marL="725488" indent="-725488">
              <a:buNone/>
            </a:pPr>
            <a:r>
              <a:rPr lang="en-GB" dirty="0"/>
              <a:t>WG1. Conceptual frameworks for SSH research evaluation</a:t>
            </a:r>
            <a:r>
              <a:rPr lang="en-GB" b="1" dirty="0"/>
              <a:t>.</a:t>
            </a:r>
          </a:p>
          <a:p>
            <a:pPr marL="725488" indent="-725488">
              <a:buNone/>
            </a:pPr>
            <a:r>
              <a:rPr lang="en-GB" dirty="0"/>
              <a:t>WG2. Societal impact and relevance of the SSH research.</a:t>
            </a:r>
          </a:p>
          <a:p>
            <a:pPr marL="725488" indent="-725488">
              <a:buNone/>
            </a:pPr>
            <a:r>
              <a:rPr lang="en-GB" dirty="0"/>
              <a:t>WG3. Databases and uses of data for understanding, monitoring and evaluating SSH research.</a:t>
            </a:r>
          </a:p>
          <a:p>
            <a:pPr marL="725488" indent="-725488">
              <a:buNone/>
            </a:pPr>
            <a:r>
              <a:rPr lang="en-GB" dirty="0"/>
              <a:t>WG4. Dissemination.</a:t>
            </a:r>
          </a:p>
          <a:p>
            <a:pPr marL="725488" indent="-725488">
              <a:buNone/>
            </a:pPr>
            <a:r>
              <a:rPr lang="en-GB" dirty="0"/>
              <a:t>+ transversal special interest group for early stage researchers.</a:t>
            </a:r>
          </a:p>
        </p:txBody>
      </p:sp>
    </p:spTree>
    <p:extLst>
      <p:ext uri="{BB962C8B-B14F-4D97-AF65-F5344CB8AC3E}">
        <p14:creationId xmlns:p14="http://schemas.microsoft.com/office/powerpoint/2010/main" val="11681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Tasks</a:t>
            </a:r>
            <a:r>
              <a:rPr lang="fr-FR" dirty="0"/>
              <a:t> </a:t>
            </a:r>
            <a:r>
              <a:rPr lang="fr-FR" dirty="0" smtClean="0"/>
              <a:t>of WG1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806450" indent="-457200" algn="just">
              <a:buFont typeface="+mj-lt"/>
              <a:buAutoNum type="arabicPeriod"/>
            </a:pPr>
            <a:r>
              <a:rPr lang="en-GB" dirty="0" smtClean="0"/>
              <a:t>Collect, review, conduct studies on knowledge production and dissemination (incl. quality perceptions)</a:t>
            </a:r>
            <a:endParaRPr lang="en-GB" dirty="0"/>
          </a:p>
          <a:p>
            <a:pPr marL="806450" indent="-457200" algn="just">
              <a:buFont typeface="+mj-lt"/>
              <a:buAutoNum type="arabicPeriod"/>
            </a:pPr>
            <a:r>
              <a:rPr lang="en-GB" dirty="0" smtClean="0"/>
              <a:t>Analyse quality representations and assumptions in peer review</a:t>
            </a:r>
            <a:endParaRPr lang="en-GB" dirty="0"/>
          </a:p>
          <a:p>
            <a:pPr marL="806450" indent="-457200" algn="just">
              <a:buFont typeface="+mj-lt"/>
              <a:buAutoNum type="arabicPeriod"/>
            </a:pPr>
            <a:r>
              <a:rPr lang="en-GB" dirty="0" smtClean="0"/>
              <a:t>Observe national regulations, recommendations, procedures for research evaluation and their effects on knowledge production</a:t>
            </a:r>
            <a:endParaRPr lang="en-GB" dirty="0"/>
          </a:p>
          <a:p>
            <a:pPr marL="806450" indent="-457200" algn="just">
              <a:buFont typeface="+mj-lt"/>
              <a:buAutoNum type="arabicPeriod"/>
            </a:pPr>
            <a:r>
              <a:rPr lang="en-GB" dirty="0" smtClean="0"/>
              <a:t>Overview quality criteria based on scholars’ notions of quality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GB" dirty="0"/>
              <a:t>SG1: Legal frameworks </a:t>
            </a:r>
          </a:p>
          <a:p>
            <a:pPr lvl="1" algn="just"/>
            <a:r>
              <a:rPr lang="en-GB" dirty="0"/>
              <a:t>SG2: Evaluation procedures </a:t>
            </a:r>
          </a:p>
          <a:p>
            <a:pPr lvl="1" algn="just"/>
            <a:r>
              <a:rPr lang="en-GB" dirty="0"/>
              <a:t>SG3: Peer review practices </a:t>
            </a:r>
          </a:p>
          <a:p>
            <a:pPr lvl="1" algn="just"/>
            <a:r>
              <a:rPr lang="en-GB" dirty="0"/>
              <a:t>SG4: Scholars’ notions of quality and impact </a:t>
            </a:r>
          </a:p>
          <a:p>
            <a:pPr lvl="1" algn="just"/>
            <a:r>
              <a:rPr lang="en-GB" dirty="0"/>
              <a:t>SG5: Scholars’ attitudes and behaviour regarding evaluation </a:t>
            </a:r>
          </a:p>
          <a:p>
            <a:pPr lvl="1" algn="just"/>
            <a:r>
              <a:rPr lang="en-GB" dirty="0"/>
              <a:t>SG6: Bibliography </a:t>
            </a:r>
          </a:p>
          <a:p>
            <a:pPr lvl="1" algn="just"/>
            <a:r>
              <a:rPr lang="en-GB" dirty="0"/>
              <a:t>SG7 (transversal): evaluation and gender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WG3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Tasks</a:t>
            </a:r>
            <a:endParaRPr lang="en-GB" dirty="0"/>
          </a:p>
          <a:p>
            <a:pPr lvl="1"/>
            <a:r>
              <a:rPr lang="en-GB" dirty="0"/>
              <a:t>1: To compare publication patterns across countries and disciplines</a:t>
            </a:r>
          </a:p>
          <a:p>
            <a:pPr lvl="1"/>
            <a:r>
              <a:rPr lang="en-GB" dirty="0"/>
              <a:t>2: Analyse characteristics of dissemination channels</a:t>
            </a:r>
          </a:p>
          <a:p>
            <a:pPr lvl="1"/>
            <a:r>
              <a:rPr lang="en-GB" dirty="0"/>
              <a:t>3: Develop rules and procedures for databases</a:t>
            </a:r>
          </a:p>
          <a:p>
            <a:pPr lvl="1"/>
            <a:r>
              <a:rPr lang="en-GB" dirty="0"/>
              <a:t>4: Design a roadmap for a European SSH research information system</a:t>
            </a:r>
          </a:p>
          <a:p>
            <a:pPr lvl="1"/>
            <a:r>
              <a:rPr lang="en-GB" dirty="0"/>
              <a:t>5: Develop alternative </a:t>
            </a:r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17550" algn="just"/>
            <a:r>
              <a:rPr lang="fr-FR" dirty="0"/>
              <a:t>A pilot </a:t>
            </a:r>
            <a:r>
              <a:rPr lang="fr-FR" dirty="0" err="1"/>
              <a:t>study</a:t>
            </a:r>
            <a:r>
              <a:rPr lang="fr-FR" dirty="0"/>
              <a:t> for an </a:t>
            </a:r>
            <a:r>
              <a:rPr lang="fr-FR" dirty="0" err="1"/>
              <a:t>integrated</a:t>
            </a:r>
            <a:r>
              <a:rPr lang="fr-FR" dirty="0"/>
              <a:t> data-infrastructure for the SSH </a:t>
            </a:r>
          </a:p>
          <a:p>
            <a:pPr marL="717550" algn="just"/>
            <a:r>
              <a:rPr lang="fr-FR" dirty="0"/>
              <a:t>SSH </a:t>
            </a:r>
            <a:r>
              <a:rPr lang="fr-FR" dirty="0" err="1"/>
              <a:t>metrics</a:t>
            </a:r>
            <a:r>
              <a:rPr lang="fr-FR" dirty="0"/>
              <a:t> </a:t>
            </a:r>
            <a:r>
              <a:rPr lang="fr-FR" dirty="0" err="1"/>
              <a:t>survey</a:t>
            </a:r>
            <a:endParaRPr lang="fr-FR" dirty="0"/>
          </a:p>
          <a:p>
            <a:pPr marL="717550"/>
            <a:r>
              <a:rPr lang="fr-FR" dirty="0" err="1"/>
              <a:t>Predatory</a:t>
            </a:r>
            <a:r>
              <a:rPr lang="fr-FR" dirty="0"/>
              <a:t> </a:t>
            </a:r>
            <a:r>
              <a:rPr lang="fr-FR" dirty="0" err="1"/>
              <a:t>publishing</a:t>
            </a:r>
            <a:r>
              <a:rPr lang="fr-FR" dirty="0"/>
              <a:t> 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Beall’s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? </a:t>
            </a:r>
          </a:p>
          <a:p>
            <a:pPr marL="717550"/>
            <a:r>
              <a:rPr lang="fr-FR" dirty="0" err="1"/>
              <a:t>Attempt</a:t>
            </a:r>
            <a:r>
              <a:rPr lang="fr-FR" dirty="0"/>
              <a:t> at </a:t>
            </a:r>
            <a:r>
              <a:rPr lang="fr-FR" dirty="0" err="1"/>
              <a:t>estimating</a:t>
            </a:r>
            <a:r>
              <a:rPr lang="fr-FR" dirty="0"/>
              <a:t> the total </a:t>
            </a:r>
            <a:r>
              <a:rPr lang="fr-FR" dirty="0" err="1"/>
              <a:t>European</a:t>
            </a:r>
            <a:r>
              <a:rPr lang="fr-FR" dirty="0"/>
              <a:t> volume of SSH output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Tasks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Deliverables</a:t>
            </a:r>
            <a:r>
              <a:rPr lang="fr-FR" dirty="0" smtClean="0"/>
              <a:t> for WG4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Tasks</a:t>
            </a:r>
            <a:endParaRPr lang="en-GB" dirty="0"/>
          </a:p>
          <a:p>
            <a:pPr lvl="1"/>
            <a:r>
              <a:rPr lang="en-GB" dirty="0" smtClean="0"/>
              <a:t>provide internal and external communication means for the Action</a:t>
            </a:r>
          </a:p>
          <a:p>
            <a:pPr lvl="1"/>
            <a:r>
              <a:rPr lang="en-GB" dirty="0" smtClean="0"/>
              <a:t>organise Action’s conferences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0821" y="1444532"/>
            <a:ext cx="4897157" cy="4343400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www.enressh.eu</a:t>
            </a:r>
            <a:endParaRPr lang="fr-FR" dirty="0"/>
          </a:p>
          <a:p>
            <a:pPr marL="717550">
              <a:buFontTx/>
              <a:buChar char="-"/>
            </a:pP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dowloads</a:t>
            </a:r>
            <a:r>
              <a:rPr lang="fr-FR" dirty="0"/>
              <a:t> page (open </a:t>
            </a:r>
            <a:r>
              <a:rPr lang="fr-FR" dirty="0" err="1"/>
              <a:t>access</a:t>
            </a:r>
            <a:r>
              <a:rPr lang="fr-FR" dirty="0"/>
              <a:t> publications, reports, etc.)</a:t>
            </a:r>
          </a:p>
          <a:p>
            <a:pPr marL="717550">
              <a:buFontTx/>
              <a:buChar char="-"/>
            </a:pP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STSM page</a:t>
            </a:r>
          </a:p>
          <a:p>
            <a:r>
              <a:rPr lang="fr-FR" dirty="0"/>
              <a:t>Facebook -https://www.facebook.com/ENRESSH/</a:t>
            </a:r>
          </a:p>
          <a:p>
            <a:r>
              <a:rPr lang="fr-FR" dirty="0"/>
              <a:t>Twitter @ENRESSH</a:t>
            </a:r>
          </a:p>
          <a:p>
            <a:r>
              <a:rPr lang="fr-FR" dirty="0"/>
              <a:t>Newsletter</a:t>
            </a:r>
          </a:p>
          <a:p>
            <a:pPr lvl="1"/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or four </a:t>
            </a:r>
            <a:r>
              <a:rPr lang="fr-FR" dirty="0" err="1"/>
              <a:t>month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subscribe</a:t>
            </a:r>
            <a:r>
              <a:rPr lang="fr-FR" dirty="0"/>
              <a:t> via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website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5" y="3148445"/>
            <a:ext cx="6666399" cy="327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SIG for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Career</a:t>
            </a:r>
            <a:r>
              <a:rPr lang="fr-FR" dirty="0" smtClean="0"/>
              <a:t> </a:t>
            </a:r>
            <a:r>
              <a:rPr lang="fr-FR" dirty="0" err="1" smtClean="0"/>
              <a:t>Investigators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5620" y="2133601"/>
            <a:ext cx="8346631" cy="3992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focus of the SIG: </a:t>
            </a:r>
            <a:r>
              <a:rPr lang="en-US" dirty="0"/>
              <a:t>on ECI in Europe, their experiences, </a:t>
            </a:r>
            <a:r>
              <a:rPr lang="en-US" dirty="0" smtClean="0"/>
              <a:t>career paths, </a:t>
            </a:r>
            <a:r>
              <a:rPr lang="en-US" dirty="0"/>
              <a:t>challenges and opportunities within the context of research evaluation in SSH field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Expected outcomes: </a:t>
            </a:r>
            <a:endParaRPr lang="en-US" b="1" dirty="0"/>
          </a:p>
          <a:p>
            <a:pPr marL="450850" indent="-450850">
              <a:buNone/>
            </a:pPr>
            <a:r>
              <a:rPr lang="en-US" dirty="0" smtClean="0"/>
              <a:t>(1) O</a:t>
            </a:r>
            <a:r>
              <a:rPr lang="en-GB" dirty="0" err="1" smtClean="0"/>
              <a:t>rganisation</a:t>
            </a:r>
            <a:r>
              <a:rPr lang="en-GB" dirty="0" smtClean="0"/>
              <a:t> of a  </a:t>
            </a:r>
            <a:r>
              <a:rPr lang="en-GB" dirty="0"/>
              <a:t>training </a:t>
            </a:r>
            <a:r>
              <a:rPr lang="en-GB" dirty="0" smtClean="0"/>
              <a:t>school in 2019</a:t>
            </a:r>
          </a:p>
          <a:p>
            <a:pPr marL="450850" indent="-450850" algn="just">
              <a:buNone/>
            </a:pPr>
            <a:r>
              <a:rPr lang="en-GB" dirty="0" smtClean="0"/>
              <a:t>(2) to </a:t>
            </a:r>
            <a:r>
              <a:rPr lang="en-GB" dirty="0"/>
              <a:t>prepare </a:t>
            </a:r>
            <a:r>
              <a:rPr lang="en-US" dirty="0" smtClean="0"/>
              <a:t>'</a:t>
            </a:r>
            <a:r>
              <a:rPr lang="en-GB" dirty="0" smtClean="0"/>
              <a:t>a manual</a:t>
            </a:r>
            <a:r>
              <a:rPr lang="en-US" dirty="0" smtClean="0"/>
              <a:t>'</a:t>
            </a:r>
            <a:r>
              <a:rPr lang="en-GB" dirty="0" smtClean="0"/>
              <a:t> </a:t>
            </a:r>
            <a:r>
              <a:rPr lang="en-GB" dirty="0"/>
              <a:t>with helpful ideas for the future ECI in SSH, to draw the attention of evaluators and stakeholders to ECI position and problematic </a:t>
            </a:r>
            <a:r>
              <a:rPr lang="en-GB" dirty="0" smtClean="0"/>
              <a:t>issues related to research evaluation in </a:t>
            </a:r>
            <a:r>
              <a:rPr lang="en-GB" dirty="0"/>
              <a:t>SSH.</a:t>
            </a:r>
            <a:endParaRPr lang="en-US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2883</TotalTime>
  <Words>1901</Words>
  <Application>Microsoft Office PowerPoint</Application>
  <PresentationFormat>Widescreen</PresentationFormat>
  <Paragraphs>223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Mincho</vt:lpstr>
      <vt:lpstr>Calibri</vt:lpstr>
      <vt:lpstr>Cambria</vt:lpstr>
      <vt:lpstr>News Gothic MT</vt:lpstr>
      <vt:lpstr>Times New Roman</vt:lpstr>
      <vt:lpstr>Wingdings 2</vt:lpstr>
      <vt:lpstr>Brise</vt:lpstr>
      <vt:lpstr>PowerPoint Presentation</vt:lpstr>
      <vt:lpstr>Overview</vt:lpstr>
      <vt:lpstr>ENRESSH: key facts</vt:lpstr>
      <vt:lpstr>ENRESSH objectives</vt:lpstr>
      <vt:lpstr>ENRESSH organisation</vt:lpstr>
      <vt:lpstr>Tasks of WG1</vt:lpstr>
      <vt:lpstr>WG3</vt:lpstr>
      <vt:lpstr>Tasks and Deliverables for WG4</vt:lpstr>
      <vt:lpstr> SIG for Early Career Investigators</vt:lpstr>
      <vt:lpstr>WG 2: the strange urgency of evaluating SSH Research Impact.</vt:lpstr>
      <vt:lpstr>Introduction to WG2</vt:lpstr>
      <vt:lpstr>PowerPoint Presentation</vt:lpstr>
      <vt:lpstr>PowerPoint Presentation</vt:lpstr>
      <vt:lpstr>Main working practices</vt:lpstr>
      <vt:lpstr>Future plans</vt:lpstr>
      <vt:lpstr>Achievements to date</vt:lpstr>
      <vt:lpstr>Introduction to the Training School</vt:lpstr>
      <vt:lpstr>Logic of the Training School</vt:lpstr>
      <vt:lpstr>Practicalities</vt:lpstr>
      <vt:lpstr>Introduction to day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ACTION CA15137</dc:title>
  <dc:creator>Reviewer 1</dc:creator>
  <cp:lastModifiedBy>Benneworth, P.S. (BMS)</cp:lastModifiedBy>
  <cp:revision>101</cp:revision>
  <dcterms:created xsi:type="dcterms:W3CDTF">2016-03-28T06:04:47Z</dcterms:created>
  <dcterms:modified xsi:type="dcterms:W3CDTF">2018-02-13T07:26:58Z</dcterms:modified>
</cp:coreProperties>
</file>