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385" autoAdjust="0"/>
    <p:restoredTop sz="94660"/>
  </p:normalViewPr>
  <p:slideViewPr>
    <p:cSldViewPr snapToGrid="0">
      <p:cViewPr>
        <p:scale>
          <a:sx n="90" d="100"/>
          <a:sy n="90" d="100"/>
        </p:scale>
        <p:origin x="-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54D6F0-6A48-BC44-8250-34F556FF8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F65C6FA-E2DD-F14F-BEA0-E1E918E56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3EC6E7A-27F9-4946-8025-4E23913B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90B-0635-A640-A86B-37F7238AD297}" type="datetimeFigureOut">
              <a:rPr lang="pt-PT" smtClean="0"/>
              <a:t>16-02-2018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FA257D06-9308-5340-B841-8585A9DD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929051E-95A4-1B43-BCEA-0EF99DE9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708F-CE4C-244D-B096-CB42D70ECB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4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7EAD2C-2ACF-B74C-B095-B912EE70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72139A9E-30C4-F34B-9332-935C712EB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5316A7D6-3C97-0A49-8BB6-BF862011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90B-0635-A640-A86B-37F7238AD297}" type="datetimeFigureOut">
              <a:rPr lang="pt-PT" smtClean="0"/>
              <a:t>16-02-2018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28AFF6E-B995-B146-9C05-806083B6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0EC98F7B-7B20-B049-A4D7-6F8F69A6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708F-CE4C-244D-B096-CB42D70ECB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65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B866150-5C85-974C-8567-B55E95C67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D87039EC-CBC2-0E4D-ADCC-40025AC5D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8A59B48D-3F8B-3D48-8EA4-4F0373778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90B-0635-A640-A86B-37F7238AD297}" type="datetimeFigureOut">
              <a:rPr lang="pt-PT" smtClean="0"/>
              <a:t>16-02-2018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ACAC5B8-5A90-F24E-BF24-9A3F9C37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D349009-1B4A-8A4E-ADB9-D5FF9869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708F-CE4C-244D-B096-CB42D70ECB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777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2AE8A8-9CF2-F84D-AA1E-C82F9FC0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DB461B0B-C1E6-6049-B165-2D2BE3842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EC6C2D10-E275-A348-84D1-D8E0BA35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90B-0635-A640-A86B-37F7238AD297}" type="datetimeFigureOut">
              <a:rPr lang="pt-PT" smtClean="0"/>
              <a:t>16-02-2018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EFB901D7-586F-7147-8DBA-722EA5E2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8C6D394-503E-2D45-BE5F-4B418A33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708F-CE4C-244D-B096-CB42D70ECB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364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67261B-E9A1-AA48-977F-E6E52B89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25F36E80-BA2C-3F4D-96FF-74EFB2DA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70512423-5B68-234B-A5D6-C6A2BDB1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90B-0635-A640-A86B-37F7238AD297}" type="datetimeFigureOut">
              <a:rPr lang="pt-PT" smtClean="0"/>
              <a:t>16-02-2018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ACE73B8-161D-A347-8B81-1E56755D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0EB9EFD-D776-AA44-B10A-6E49C62C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708F-CE4C-244D-B096-CB42D70ECB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175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A4F538-B893-0D41-9B0A-24DB7CE4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1D7A53F-230A-5440-AD9B-82DBB58F0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293B0E5C-048A-EC43-9240-1B153DC14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E71602BB-2D92-7644-8B72-86B7D576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90B-0635-A640-A86B-37F7238AD297}" type="datetimeFigureOut">
              <a:rPr lang="pt-PT" smtClean="0"/>
              <a:t>16-02-2018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CBBA0C13-7167-7C49-8081-5F44A823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E7E95328-E17C-3040-B222-B1FB7C7D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708F-CE4C-244D-B096-CB42D70ECB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395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78EE3C-5345-294F-9AF1-BFB20398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32A6615D-71D5-C143-97A7-628F53285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132BA8B2-0E8F-FA4A-870E-7847521CA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5B5B4D27-AE6A-0F40-89BA-02C11A1A1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7E8552BA-6990-2E4E-9C97-4B47DEFAC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CC3FF634-20D9-DD4D-BB60-BAC0FA5F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90B-0635-A640-A86B-37F7238AD297}" type="datetimeFigureOut">
              <a:rPr lang="pt-PT" smtClean="0"/>
              <a:t>16-02-2018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8775C403-346C-F14B-AFE9-F2560E16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12FE827A-EFEB-7C49-A388-B70A674F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708F-CE4C-244D-B096-CB42D70ECB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184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A86995-F182-5A45-BEB6-997C08E8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4057EE2C-EBCD-4A49-939B-40CA1F6A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90B-0635-A640-A86B-37F7238AD297}" type="datetimeFigureOut">
              <a:rPr lang="pt-PT" smtClean="0"/>
              <a:t>16-02-2018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3B5DD53-6E18-C14C-8181-058FBEF3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D9D841B1-97D1-AF44-868E-76623DB7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708F-CE4C-244D-B096-CB42D70ECB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406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33274DFD-8800-FD40-AFE5-36C4950B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90B-0635-A640-A86B-37F7238AD297}" type="datetimeFigureOut">
              <a:rPr lang="pt-PT" smtClean="0"/>
              <a:t>16-02-2018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3DE6823E-4E98-B64D-A0BC-DA2E41F7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4FD07FFD-11E2-6B40-A0BC-1A3C382D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708F-CE4C-244D-B096-CB42D70ECB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654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052359-3172-7349-9F3F-A7E69BE4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56502C5-ED66-1C46-8E40-7A7E7D19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02E13287-6C39-5D42-9B93-2D6CC09EC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47E40C41-528D-654A-8C71-D2B899B61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90B-0635-A640-A86B-37F7238AD297}" type="datetimeFigureOut">
              <a:rPr lang="pt-PT" smtClean="0"/>
              <a:t>16-02-2018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B84D92E8-69B0-9647-A50D-00A7154E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D5258129-4570-2D43-98C5-C0B9ECC0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708F-CE4C-244D-B096-CB42D70ECB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529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FA623C-2A0F-C342-B5FA-B55C2739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32C82C53-1694-8F46-855F-3769A3486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73BC60F6-AC71-A143-9DA0-4C0D5EAEF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23797D58-6529-5246-B613-E431553A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90B-0635-A640-A86B-37F7238AD297}" type="datetimeFigureOut">
              <a:rPr lang="pt-PT" smtClean="0"/>
              <a:t>16-02-2018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BE63D670-DDE6-254C-8723-E9CC73C1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049A0AD1-325C-DE48-8F62-9579D0D9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708F-CE4C-244D-B096-CB42D70ECB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081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E89A9BC7-0F3D-2446-914D-5E21D917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CAFE090A-94AC-9146-861F-07E77B5B7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09B0EAE-D00B-3E4F-BDB6-83AEA9410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1390B-0635-A640-A86B-37F7238AD297}" type="datetimeFigureOut">
              <a:rPr lang="pt-PT" smtClean="0"/>
              <a:t>16-02-2018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F0EF5BBA-72E8-414C-BF8B-480516217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0F081B5-0D8B-9B4C-BF9F-2FD621C8E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5708F-CE4C-244D-B096-CB42D70ECB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53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95F24A-B9DA-7445-BB70-FB57A23B4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Escape the ivory tower!!</a:t>
            </a:r>
            <a:endParaRPr lang="pt-PT" sz="72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2EE75BB-489D-6A40-87DB-6F1DA9B3A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80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F87E8A-B3AF-CD44-B667-189ADBF2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Ba</a:t>
            </a:r>
            <a:r>
              <a:rPr lang="en-US" dirty="0" err="1"/>
              <a:t>ck</a:t>
            </a:r>
            <a:r>
              <a:rPr lang="en-US" dirty="0"/>
              <a:t> to basics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03B5F580-96D4-1B49-8D27-4B5D02D9F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Too much role-playing?</a:t>
            </a:r>
          </a:p>
          <a:p>
            <a:r>
              <a:rPr lang="en-US" dirty="0"/>
              <a:t>Too much information?</a:t>
            </a:r>
          </a:p>
          <a:p>
            <a:r>
              <a:rPr lang="en-US" dirty="0"/>
              <a:t>Already too tired?</a:t>
            </a:r>
          </a:p>
          <a:p>
            <a:r>
              <a:rPr lang="en-US" dirty="0"/>
              <a:t>Too hung-over?</a:t>
            </a:r>
          </a:p>
          <a:p>
            <a:r>
              <a:rPr lang="en-US" dirty="0"/>
              <a:t>Still drunk ;)?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37C9177D-7DDF-B74A-A67D-F031FC0ED4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661" y="523118"/>
            <a:ext cx="541513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751" y="520700"/>
            <a:ext cx="6524497" cy="56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C29B3540-CBF7-364F-B25D-17B0380D5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952"/>
            <a:ext cx="10515600" cy="5421011"/>
          </a:xfrm>
        </p:spPr>
        <p:txBody>
          <a:bodyPr/>
          <a:lstStyle/>
          <a:p>
            <a:r>
              <a:rPr lang="en-US" dirty="0"/>
              <a:t>Career and reward system disconnected from social impact?</a:t>
            </a:r>
          </a:p>
          <a:p>
            <a:endParaRPr lang="en-US" dirty="0"/>
          </a:p>
          <a:p>
            <a:r>
              <a:rPr lang="en-US" dirty="0"/>
              <a:t>Fairly independent assessment procedures?</a:t>
            </a:r>
          </a:p>
          <a:p>
            <a:endParaRPr lang="en-US" dirty="0"/>
          </a:p>
          <a:p>
            <a:r>
              <a:rPr lang="en-US" dirty="0"/>
              <a:t>Personal and organizational constrains?</a:t>
            </a:r>
          </a:p>
          <a:p>
            <a:endParaRPr lang="en-US" dirty="0"/>
          </a:p>
          <a:p>
            <a:r>
              <a:rPr lang="en-US" dirty="0"/>
              <a:t>Cultural and national features</a:t>
            </a:r>
          </a:p>
          <a:p>
            <a:endParaRPr lang="en-US" dirty="0"/>
          </a:p>
          <a:p>
            <a:pPr algn="just"/>
            <a:r>
              <a:rPr lang="en-US" dirty="0"/>
              <a:t>Career development landmarks and strategies INTEGRATED with strategies for identification and creation of social impact moments and processes – “normal impact” (Gunnar </a:t>
            </a:r>
            <a:r>
              <a:rPr lang="en-US" dirty="0" err="1"/>
              <a:t>Sivertsen</a:t>
            </a:r>
            <a:r>
              <a:rPr lang="en-US" dirty="0"/>
              <a:t>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23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42A34A-9EC0-5C49-BD2C-E86AB2CB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“Assignment”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D6F68F9-9113-2647-8494-5716DC266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the left side of the ladder – each step of the ladder is a landmark of your career (20m)</a:t>
            </a:r>
          </a:p>
          <a:p>
            <a:r>
              <a:rPr lang="en-US" dirty="0"/>
              <a:t>Recap</a:t>
            </a:r>
          </a:p>
          <a:p>
            <a:r>
              <a:rPr lang="en-US" dirty="0"/>
              <a:t>Break </a:t>
            </a:r>
          </a:p>
          <a:p>
            <a:r>
              <a:rPr lang="en-US" dirty="0"/>
              <a:t>Fill in the right side of the ladder (30m)</a:t>
            </a:r>
          </a:p>
          <a:p>
            <a:r>
              <a:rPr lang="en-US" dirty="0"/>
              <a:t>Difficulties </a:t>
            </a:r>
            <a:r>
              <a:rPr lang="en-US"/>
              <a:t>and feedback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707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im.95465298-ECED-449D-AD36-D3F739293A0F.MOV">
            <a:hlinkClick r:id="" action="ppaction://media"/>
            <a:extLst>
              <a:ext uri="{FF2B5EF4-FFF2-40B4-BE49-F238E27FC236}">
                <a16:creationId xmlns:a16="http://schemas.microsoft.com/office/drawing/2014/main" xmlns="" id="{CFB382BB-DB48-1D44-BD18-C09BA7AEF12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6548" y="674165"/>
            <a:ext cx="8920238" cy="550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Barriers, tensions and issues (1)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Potential impact – defending methodology in a Ph.D. so thinking through creating an impactful methodology engaging with stakeholders as part of research process</a:t>
            </a:r>
          </a:p>
          <a:p>
            <a:r>
              <a:rPr lang="en-GB" sz="2000" dirty="0" smtClean="0"/>
              <a:t>The issue with social sciences is that it is studying people and so there is that connection with the study subject that can bring good ideas/ energy into the project </a:t>
            </a:r>
          </a:p>
          <a:p>
            <a:r>
              <a:rPr lang="en-GB" sz="2000" dirty="0" smtClean="0"/>
              <a:t>Coupling the impact creation activities into the core knowledge activities (teaching, researching, conferences …); embodying knowledge in own non-academic practice</a:t>
            </a:r>
          </a:p>
          <a:p>
            <a:r>
              <a:rPr lang="en-GB" sz="2000" dirty="0" smtClean="0"/>
              <a:t>It is more like an elevator as people undertake different activities; but people can impose blinkers on themselves from either bottom/top, and remaining </a:t>
            </a:r>
            <a:r>
              <a:rPr lang="en-GB" sz="2000" dirty="0" err="1" smtClean="0"/>
              <a:t>unblinkered</a:t>
            </a:r>
            <a:r>
              <a:rPr lang="en-GB" sz="2000" dirty="0" smtClean="0"/>
              <a:t> throughout</a:t>
            </a:r>
          </a:p>
          <a:p>
            <a:endParaRPr lang="en-GB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err="1"/>
              <a:t>Shapin</a:t>
            </a:r>
            <a:r>
              <a:rPr lang="en-US" sz="2000" dirty="0"/>
              <a:t>, S (2012) The Ivory Tower: the history of a figure of speech and its cultural uses. British Journal for the History of Science, 45(1): 1‑27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There are ‘cohorts of collegiality’ that we may be within (e.g. science policy/ studies) and that may provide a natural flow to ‘impact creation’ within ongoing scientific work.</a:t>
            </a:r>
          </a:p>
          <a:p>
            <a:r>
              <a:rPr lang="en-US" sz="2000" dirty="0" smtClean="0"/>
              <a:t>‘Impact’ is things that various people including ourselves find in some way good or having value and we have agency and control over.</a:t>
            </a:r>
          </a:p>
          <a:p>
            <a:r>
              <a:rPr lang="en-US" sz="2000" dirty="0" smtClean="0"/>
              <a:t>There is a need for a proper research agenda on impact and valuation so it can be better planned, organized and supported, and to deal with the harm reduction.</a:t>
            </a:r>
          </a:p>
          <a:p>
            <a:r>
              <a:rPr lang="en-US" sz="2000" dirty="0" smtClean="0"/>
              <a:t>The need to </a:t>
            </a:r>
            <a:r>
              <a:rPr lang="en-US" sz="2000" dirty="0" err="1" smtClean="0"/>
              <a:t>mobilise</a:t>
            </a:r>
            <a:r>
              <a:rPr lang="en-US" sz="2000" dirty="0" smtClean="0"/>
              <a:t> the colleagues who are not so conscious and engaged with impact in order to get this </a:t>
            </a:r>
            <a:r>
              <a:rPr lang="en-US" sz="2000" smtClean="0"/>
              <a:t>better organization.</a:t>
            </a:r>
            <a:endParaRPr lang="en-US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9959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Barriers, tensions and issues (2)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24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Barriers, tensions and issues (3)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02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403</Words>
  <Application>Microsoft Office PowerPoint</Application>
  <PresentationFormat>Widescreen</PresentationFormat>
  <Paragraphs>35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Escape the ivory tower!!</vt:lpstr>
      <vt:lpstr>Back to basics</vt:lpstr>
      <vt:lpstr>PowerPoint Presentation</vt:lpstr>
      <vt:lpstr>PowerPoint Presentation</vt:lpstr>
      <vt:lpstr>“Assignment”</vt:lpstr>
      <vt:lpstr>PowerPoint Presentation</vt:lpstr>
      <vt:lpstr>Barriers, tensions and issues (1)</vt:lpstr>
      <vt:lpstr>Barriers, tensions and issues (2)</vt:lpstr>
      <vt:lpstr>Barriers, tensions and issues (3)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the ivory tower</dc:title>
  <cp:lastModifiedBy>Benneworth, P.S. (BMS)</cp:lastModifiedBy>
  <cp:revision>7</cp:revision>
  <dcterms:modified xsi:type="dcterms:W3CDTF">2018-02-16T10:30:37Z</dcterms:modified>
</cp:coreProperties>
</file>