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0" r:id="rId3"/>
    <p:sldId id="290" r:id="rId4"/>
    <p:sldId id="276" r:id="rId5"/>
    <p:sldId id="291" r:id="rId6"/>
    <p:sldId id="275" r:id="rId7"/>
    <p:sldId id="293" r:id="rId8"/>
    <p:sldId id="292" r:id="rId9"/>
    <p:sldId id="299" r:id="rId10"/>
    <p:sldId id="300" r:id="rId11"/>
    <p:sldId id="308" r:id="rId12"/>
    <p:sldId id="298" r:id="rId13"/>
    <p:sldId id="287" r:id="rId14"/>
    <p:sldId id="278" r:id="rId15"/>
    <p:sldId id="309" r:id="rId16"/>
    <p:sldId id="306" r:id="rId17"/>
    <p:sldId id="303" r:id="rId18"/>
    <p:sldId id="307" r:id="rId19"/>
    <p:sldId id="274" r:id="rId20"/>
    <p:sldId id="26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56"/>
    <p:restoredTop sz="65844"/>
  </p:normalViewPr>
  <p:slideViewPr>
    <p:cSldViewPr snapToGrid="0" snapToObjects="1">
      <p:cViewPr>
        <p:scale>
          <a:sx n="69" d="100"/>
          <a:sy n="69" d="100"/>
        </p:scale>
        <p:origin x="1064" y="176"/>
      </p:cViewPr>
      <p:guideLst/>
    </p:cSldViewPr>
  </p:slideViewPr>
  <p:notesTextViewPr>
    <p:cViewPr>
      <p:scale>
        <a:sx n="1" d="1"/>
        <a:sy n="1" d="1"/>
      </p:scale>
      <p:origin x="0" y="0"/>
    </p:cViewPr>
  </p:notesTextViewPr>
  <p:notesViewPr>
    <p:cSldViewPr snapToGrid="0" snapToObjects="1">
      <p:cViewPr varScale="1">
        <p:scale>
          <a:sx n="82" d="100"/>
          <a:sy n="82" d="100"/>
        </p:scale>
        <p:origin x="3336" y="16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6E317-1CE9-5942-9DBE-30A10A19BF5B}" type="datetimeFigureOut">
              <a:rPr lang="en-US" smtClean="0"/>
              <a:t>2/13/18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713DB-9595-514E-95D6-5AC6B0ACB1AF}" type="slidenum">
              <a:rPr lang="en-US" smtClean="0"/>
              <a:t>‹#›</a:t>
            </a:fld>
            <a:endParaRPr lang="en-US"/>
          </a:p>
        </p:txBody>
      </p:sp>
    </p:spTree>
    <p:extLst>
      <p:ext uri="{BB962C8B-B14F-4D97-AF65-F5344CB8AC3E}">
        <p14:creationId xmlns:p14="http://schemas.microsoft.com/office/powerpoint/2010/main" val="1096485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85713DB-9595-514E-95D6-5AC6B0ACB1AF}" type="slidenum">
              <a:rPr lang="en-US" smtClean="0"/>
              <a:t>1</a:t>
            </a:fld>
            <a:endParaRPr lang="en-US"/>
          </a:p>
        </p:txBody>
      </p:sp>
    </p:spTree>
    <p:extLst>
      <p:ext uri="{BB962C8B-B14F-4D97-AF65-F5344CB8AC3E}">
        <p14:creationId xmlns:p14="http://schemas.microsoft.com/office/powerpoint/2010/main" val="89377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785713DB-9595-514E-95D6-5AC6B0ACB1AF}" type="slidenum">
              <a:rPr lang="en-US" smtClean="0"/>
              <a:t>10</a:t>
            </a:fld>
            <a:endParaRPr lang="en-US"/>
          </a:p>
        </p:txBody>
      </p:sp>
    </p:spTree>
    <p:extLst>
      <p:ext uri="{BB962C8B-B14F-4D97-AF65-F5344CB8AC3E}">
        <p14:creationId xmlns:p14="http://schemas.microsoft.com/office/powerpoint/2010/main" val="194424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11</a:t>
            </a:fld>
            <a:endParaRPr lang="en-US"/>
          </a:p>
        </p:txBody>
      </p:sp>
    </p:spTree>
    <p:extLst>
      <p:ext uri="{BB962C8B-B14F-4D97-AF65-F5344CB8AC3E}">
        <p14:creationId xmlns:p14="http://schemas.microsoft.com/office/powerpoint/2010/main" val="36338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12</a:t>
            </a:fld>
            <a:endParaRPr lang="en-US"/>
          </a:p>
        </p:txBody>
      </p:sp>
    </p:spTree>
    <p:extLst>
      <p:ext uri="{BB962C8B-B14F-4D97-AF65-F5344CB8AC3E}">
        <p14:creationId xmlns:p14="http://schemas.microsoft.com/office/powerpoint/2010/main" val="10734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13</a:t>
            </a:fld>
            <a:endParaRPr lang="en-US"/>
          </a:p>
        </p:txBody>
      </p:sp>
    </p:spTree>
    <p:extLst>
      <p:ext uri="{BB962C8B-B14F-4D97-AF65-F5344CB8AC3E}">
        <p14:creationId xmlns:p14="http://schemas.microsoft.com/office/powerpoint/2010/main" val="127992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85713DB-9595-514E-95D6-5AC6B0ACB1AF}" type="slidenum">
              <a:rPr lang="en-US" smtClean="0"/>
              <a:t>14</a:t>
            </a:fld>
            <a:endParaRPr lang="en-US"/>
          </a:p>
        </p:txBody>
      </p:sp>
    </p:spTree>
    <p:extLst>
      <p:ext uri="{BB962C8B-B14F-4D97-AF65-F5344CB8AC3E}">
        <p14:creationId xmlns:p14="http://schemas.microsoft.com/office/powerpoint/2010/main" val="1024172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are further reaching: </a:t>
            </a:r>
            <a:r>
              <a:rPr lang="en-US" baseline="0" dirty="0" err="1" smtClean="0"/>
              <a:t>repositiories</a:t>
            </a:r>
            <a:r>
              <a:rPr lang="en-US" baseline="0" dirty="0" smtClean="0"/>
              <a:t>, </a:t>
            </a:r>
            <a:r>
              <a:rPr lang="en-US" baseline="0" dirty="0" err="1" smtClean="0"/>
              <a:t>managemenr</a:t>
            </a:r>
            <a:r>
              <a:rPr lang="en-US" baseline="0" dirty="0" smtClean="0"/>
              <a:t> metrics, workshops around skills development. And my data suggests that such structures, such an infrastructure is building up in all institutions, to support not just the exercise REF but the generation of impact in the long run. And I argue that we can think of this infrastructure in terms of Foucault’s dispositif</a:t>
            </a:r>
          </a:p>
        </p:txBody>
      </p:sp>
      <p:sp>
        <p:nvSpPr>
          <p:cNvPr id="4" name="Slide Number Placeholder 3"/>
          <p:cNvSpPr>
            <a:spLocks noGrp="1"/>
          </p:cNvSpPr>
          <p:nvPr>
            <p:ph type="sldNum" sz="quarter" idx="10"/>
          </p:nvPr>
        </p:nvSpPr>
        <p:spPr/>
        <p:txBody>
          <a:bodyPr/>
          <a:lstStyle/>
          <a:p>
            <a:fld id="{785713DB-9595-514E-95D6-5AC6B0ACB1AF}" type="slidenum">
              <a:rPr lang="en-US" smtClean="0"/>
              <a:t>15</a:t>
            </a:fld>
            <a:endParaRPr lang="en-US"/>
          </a:p>
        </p:txBody>
      </p:sp>
    </p:spTree>
    <p:extLst>
      <p:ext uri="{BB962C8B-B14F-4D97-AF65-F5344CB8AC3E}">
        <p14:creationId xmlns:p14="http://schemas.microsoft.com/office/powerpoint/2010/main" val="196089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recap, let’s come back to our timeline, this time</a:t>
            </a:r>
            <a:r>
              <a:rPr lang="en-US" baseline="0" dirty="0" smtClean="0"/>
              <a:t> </a:t>
            </a:r>
            <a:r>
              <a:rPr lang="en-US" dirty="0" smtClean="0"/>
              <a:t>a </a:t>
            </a:r>
            <a:r>
              <a:rPr lang="en-US" dirty="0" err="1" smtClean="0"/>
              <a:t>foucauldian</a:t>
            </a:r>
            <a:r>
              <a:rPr lang="en-US" dirty="0" smtClean="0"/>
              <a:t> version of it.</a:t>
            </a:r>
            <a:r>
              <a:rPr lang="en-US" baseline="0" dirty="0" smtClean="0"/>
              <a:t> </a:t>
            </a:r>
            <a:r>
              <a:rPr lang="en-US" dirty="0" smtClean="0"/>
              <a:t> The events I have talked about interpreted through </a:t>
            </a:r>
            <a:r>
              <a:rPr lang="en-US" dirty="0" err="1" smtClean="0"/>
              <a:t>foucault’s</a:t>
            </a:r>
            <a:r>
              <a:rPr lang="en-US" dirty="0" smtClean="0"/>
              <a:t> </a:t>
            </a:r>
            <a:r>
              <a:rPr lang="en-US" dirty="0" err="1" smtClean="0"/>
              <a:t>lense</a:t>
            </a:r>
            <a:endParaRPr lang="en-US" dirty="0" smtClean="0"/>
          </a:p>
          <a:p>
            <a:endParaRPr lang="en-US" dirty="0" smtClean="0"/>
          </a:p>
          <a:p>
            <a:r>
              <a:rPr lang="en-US" dirty="0" smtClean="0"/>
              <a:t>So I have shown how the origins of impact were a contingent</a:t>
            </a:r>
            <a:r>
              <a:rPr lang="en-US" baseline="0" dirty="0" smtClean="0"/>
              <a:t> response to various problems inside and outside of academia, </a:t>
            </a:r>
          </a:p>
          <a:p>
            <a:r>
              <a:rPr lang="en-US" baseline="0" dirty="0" smtClean="0"/>
              <a:t>how</a:t>
            </a:r>
            <a:r>
              <a:rPr lang="en-US" dirty="0" smtClean="0"/>
              <a:t> the process of introducing</a:t>
            </a:r>
            <a:r>
              <a:rPr lang="en-US" baseline="0" dirty="0" smtClean="0"/>
              <a:t> the notion of impact was meant to engage academic so they ‘own’ the agenda, and </a:t>
            </a:r>
          </a:p>
          <a:p>
            <a:r>
              <a:rPr lang="en-US" baseline="0" dirty="0" smtClean="0"/>
              <a:t>I talked about the dispositif which was put into place so as to softly guide the behavior of academics.</a:t>
            </a:r>
          </a:p>
          <a:p>
            <a:r>
              <a:rPr lang="en-US" baseline="0" dirty="0" smtClean="0"/>
              <a:t>And you might remember, we saw exactly how this operates in one of the interviews. An academic talked about getting back a draft of her case study with comments to this change that. So think about what that does to a person, when one is writing a piece of work on your research, and you are told to change it, to meet the requirements of a different type of narrative, to fit into a different </a:t>
            </a:r>
            <a:r>
              <a:rPr lang="en-US" baseline="0" dirty="0" err="1" smtClean="0"/>
              <a:t>problematization</a:t>
            </a:r>
            <a:r>
              <a:rPr lang="en-US" baseline="0" dirty="0" smtClean="0"/>
              <a:t>. (And at that point I said that there are 2 reasons for the fact that this process is exhausting – the first is that it is a process of learning, but the second, I believe, is because one is actually doing work on the self, learning how to fit oneself into this new </a:t>
            </a:r>
            <a:r>
              <a:rPr lang="en-US" baseline="0" dirty="0" err="1" smtClean="0"/>
              <a:t>problematization</a:t>
            </a:r>
            <a:r>
              <a:rPr lang="en-US" baseline="0" dirty="0" smtClean="0"/>
              <a:t>.)</a:t>
            </a:r>
          </a:p>
        </p:txBody>
      </p:sp>
      <p:sp>
        <p:nvSpPr>
          <p:cNvPr id="4" name="Slide Number Placeholder 3"/>
          <p:cNvSpPr>
            <a:spLocks noGrp="1"/>
          </p:cNvSpPr>
          <p:nvPr>
            <p:ph type="sldNum" sz="quarter" idx="10"/>
          </p:nvPr>
        </p:nvSpPr>
        <p:spPr/>
        <p:txBody>
          <a:bodyPr/>
          <a:lstStyle/>
          <a:p>
            <a:fld id="{785713DB-9595-514E-95D6-5AC6B0ACB1AF}" type="slidenum">
              <a:rPr lang="en-US" smtClean="0"/>
              <a:t>16</a:t>
            </a:fld>
            <a:endParaRPr lang="en-US"/>
          </a:p>
        </p:txBody>
      </p:sp>
    </p:spTree>
    <p:extLst>
      <p:ext uri="{BB962C8B-B14F-4D97-AF65-F5344CB8AC3E}">
        <p14:creationId xmlns:p14="http://schemas.microsoft.com/office/powerpoint/2010/main" val="113587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last 2 slides. last RQ.. By way of answer. I will cite an interview with an academic. And to give you a bit of context, this is someone who was quite indifferent to the idea. Not like the academic previously cited, who opposed the idea of trickling down and wanted to be engaged. This person stressed that she was passive, she did very little to take part in the exercise, mainly it was done for her, she was giving the impression that she cares very little for impact, for the assessment etc. And then, close to the end of the interview something surprising </a:t>
            </a:r>
            <a:r>
              <a:rPr lang="en-US" baseline="0" dirty="0" err="1" smtClean="0"/>
              <a:t>happeneed</a:t>
            </a:r>
            <a:r>
              <a:rPr lang="en-US" baseline="0" dirty="0" smtClean="0"/>
              <a:t>. Just to make sure that I was understanding correctly that this experience left her indifferent, I asked</a:t>
            </a:r>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17</a:t>
            </a:fld>
            <a:endParaRPr lang="en-US"/>
          </a:p>
        </p:txBody>
      </p:sp>
    </p:spTree>
    <p:extLst>
      <p:ext uri="{BB962C8B-B14F-4D97-AF65-F5344CB8AC3E}">
        <p14:creationId xmlns:p14="http://schemas.microsoft.com/office/powerpoint/2010/main" val="222562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could see this was a surprise not just for me. But she was also surprised </a:t>
            </a:r>
            <a:r>
              <a:rPr lang="en-US" baseline="0" dirty="0" err="1" smtClean="0"/>
              <a:t>herspelf</a:t>
            </a:r>
            <a:r>
              <a:rPr lang="en-US" baseline="0" dirty="0" smtClean="0"/>
              <a:t> at the </a:t>
            </a:r>
            <a:r>
              <a:rPr lang="en-US" baseline="0" dirty="0" err="1" smtClean="0"/>
              <a:t>realizartion</a:t>
            </a:r>
            <a:r>
              <a:rPr lang="en-US" baseline="0" dirty="0" smtClean="0"/>
              <a:t> to which she came through the reflexive experience of the interview, that actually taking part in the exercise has affected her, has changed the way she sees her research, the way she plans her research and her career. So coming back to the question  </a:t>
            </a:r>
            <a:r>
              <a:rPr lang="en-GB" sz="1200" baseline="0" dirty="0" smtClean="0"/>
              <a:t>D</a:t>
            </a:r>
            <a:r>
              <a:rPr lang="en-GB" sz="1200" dirty="0" smtClean="0"/>
              <a:t>oes</a:t>
            </a:r>
            <a:r>
              <a:rPr lang="pl-PL" sz="1200" dirty="0" smtClean="0"/>
              <a:t> the </a:t>
            </a:r>
            <a:r>
              <a:rPr lang="pl-PL" sz="1200" dirty="0" err="1" smtClean="0"/>
              <a:t>contribute</a:t>
            </a:r>
            <a:r>
              <a:rPr lang="pl-PL" sz="1200" dirty="0" smtClean="0"/>
              <a:t> to the ‘</a:t>
            </a:r>
            <a:r>
              <a:rPr lang="pl-PL" sz="1200" dirty="0" err="1" smtClean="0"/>
              <a:t>conduct</a:t>
            </a:r>
            <a:r>
              <a:rPr lang="pl-PL" sz="1200" dirty="0" smtClean="0"/>
              <a:t> of </a:t>
            </a:r>
            <a:r>
              <a:rPr lang="pl-PL" sz="1200" dirty="0" err="1" smtClean="0"/>
              <a:t>conduct</a:t>
            </a:r>
            <a:r>
              <a:rPr lang="pl-PL" sz="1200" dirty="0" smtClean="0"/>
              <a:t>’ in </a:t>
            </a:r>
            <a:r>
              <a:rPr lang="pl-PL" sz="1200" dirty="0" err="1" smtClean="0"/>
              <a:t>academia</a:t>
            </a:r>
            <a:r>
              <a:rPr lang="pl-PL" sz="1200" dirty="0" smtClean="0"/>
              <a:t> I </a:t>
            </a:r>
            <a:r>
              <a:rPr lang="pl-PL" sz="1200" dirty="0" err="1" smtClean="0"/>
              <a:t>will</a:t>
            </a:r>
            <a:r>
              <a:rPr lang="pl-PL" sz="1200" dirty="0" smtClean="0"/>
              <a:t> </a:t>
            </a:r>
            <a:r>
              <a:rPr lang="pl-PL" sz="1200" dirty="0" err="1" smtClean="0"/>
              <a:t>answer</a:t>
            </a:r>
            <a:r>
              <a:rPr lang="pl-PL" sz="1200" dirty="0" smtClean="0"/>
              <a:t> „</a:t>
            </a:r>
            <a:r>
              <a:rPr lang="pl-PL" sz="1200" i="1" dirty="0" err="1" smtClean="0">
                <a:ea typeface="CordiaUPC" charset="0"/>
                <a:cs typeface="CordiaUPC" charset="0"/>
              </a:rPr>
              <a:t>there</a:t>
            </a:r>
            <a:r>
              <a:rPr lang="pl-PL" sz="1200" i="1" dirty="0" smtClean="0">
                <a:ea typeface="CordiaUPC" charset="0"/>
                <a:cs typeface="CordiaUPC" charset="0"/>
              </a:rPr>
              <a:t> </a:t>
            </a:r>
            <a:r>
              <a:rPr lang="pl-PL" sz="1200" i="1" dirty="0" err="1" smtClean="0">
                <a:ea typeface="CordiaUPC" charset="0"/>
                <a:cs typeface="CordiaUPC" charset="0"/>
              </a:rPr>
              <a:t>are</a:t>
            </a:r>
            <a:r>
              <a:rPr lang="pl-PL" sz="1200" i="1" dirty="0" smtClean="0">
                <a:ea typeface="CordiaUPC" charset="0"/>
                <a:cs typeface="CordiaUPC" charset="0"/>
              </a:rPr>
              <a:t> </a:t>
            </a:r>
            <a:r>
              <a:rPr lang="pl-PL" sz="1200" i="1" dirty="0" err="1" smtClean="0">
                <a:ea typeface="CordiaUPC" charset="0"/>
                <a:cs typeface="CordiaUPC" charset="0"/>
              </a:rPr>
              <a:t>complicated</a:t>
            </a:r>
            <a:r>
              <a:rPr lang="pl-PL" sz="1200" i="1" dirty="0" smtClean="0">
                <a:ea typeface="CordiaUPC" charset="0"/>
                <a:cs typeface="CordiaUPC" charset="0"/>
              </a:rPr>
              <a:t> </a:t>
            </a:r>
            <a:r>
              <a:rPr lang="pl-PL" sz="1200" i="1" dirty="0" err="1" smtClean="0">
                <a:ea typeface="CordiaUPC" charset="0"/>
                <a:cs typeface="CordiaUPC" charset="0"/>
              </a:rPr>
              <a:t>answers</a:t>
            </a:r>
            <a:r>
              <a:rPr lang="pl-PL" sz="1200" b="1" i="1" dirty="0" smtClean="0">
                <a:ea typeface="CordiaUPC" charset="0"/>
                <a:cs typeface="CordiaUPC" charset="0"/>
              </a:rPr>
              <a:t> </a:t>
            </a:r>
            <a:r>
              <a:rPr lang="pl-PL" sz="1200" i="1" dirty="0" smtClean="0">
                <a:ea typeface="CordiaUPC" charset="0"/>
                <a:cs typeface="CordiaUPC" charset="0"/>
              </a:rPr>
              <a:t>to </a:t>
            </a:r>
            <a:r>
              <a:rPr lang="pl-PL" sz="1200" i="1" dirty="0" err="1" smtClean="0">
                <a:ea typeface="CordiaUPC" charset="0"/>
                <a:cs typeface="CordiaUPC" charset="0"/>
              </a:rPr>
              <a:t>it</a:t>
            </a:r>
            <a:r>
              <a:rPr lang="pl-PL" sz="1200" b="1" i="1" dirty="0" smtClean="0">
                <a:ea typeface="CordiaUPC" charset="0"/>
                <a:cs typeface="CordiaUPC" charset="0"/>
              </a:rPr>
              <a:t> </a:t>
            </a:r>
            <a:r>
              <a:rPr lang="pl-PL" sz="1200" i="1" dirty="0" smtClean="0">
                <a:ea typeface="CordiaUPC" charset="0"/>
                <a:cs typeface="CordiaUPC" charset="0"/>
              </a:rPr>
              <a:t>but </a:t>
            </a:r>
            <a:r>
              <a:rPr lang="pl-PL" sz="1200" i="1" dirty="0" err="1" smtClean="0">
                <a:ea typeface="CordiaUPC" charset="0"/>
                <a:cs typeface="CordiaUPC" charset="0"/>
              </a:rPr>
              <a:t>there</a:t>
            </a:r>
            <a:r>
              <a:rPr lang="pl-PL" sz="1200" i="1" dirty="0" smtClean="0">
                <a:ea typeface="CordiaUPC" charset="0"/>
                <a:cs typeface="CordiaUPC" charset="0"/>
              </a:rPr>
              <a:t> </a:t>
            </a:r>
            <a:r>
              <a:rPr lang="pl-PL" sz="1200" i="1" dirty="0" err="1" smtClean="0">
                <a:ea typeface="CordiaUPC" charset="0"/>
                <a:cs typeface="CordiaUPC" charset="0"/>
              </a:rPr>
              <a:t>is</a:t>
            </a:r>
            <a:r>
              <a:rPr lang="pl-PL" sz="1200" i="1" dirty="0" smtClean="0">
                <a:ea typeface="CordiaUPC" charset="0"/>
                <a:cs typeface="CordiaUPC" charset="0"/>
              </a:rPr>
              <a:t> </a:t>
            </a:r>
            <a:r>
              <a:rPr lang="pl-PL" sz="1200" i="1" dirty="0" err="1" smtClean="0">
                <a:ea typeface="CordiaUPC" charset="0"/>
                <a:cs typeface="CordiaUPC" charset="0"/>
              </a:rPr>
              <a:t>also</a:t>
            </a:r>
            <a:r>
              <a:rPr lang="pl-PL" sz="1200" i="1" dirty="0" smtClean="0">
                <a:ea typeface="CordiaUPC" charset="0"/>
                <a:cs typeface="CordiaUPC" charset="0"/>
              </a:rPr>
              <a:t> </a:t>
            </a:r>
            <a:r>
              <a:rPr lang="pl-PL" sz="1200" i="1" dirty="0" err="1" smtClean="0">
                <a:ea typeface="CordiaUPC" charset="0"/>
                <a:cs typeface="CordiaUPC" charset="0"/>
              </a:rPr>
              <a:t>kind</a:t>
            </a:r>
            <a:r>
              <a:rPr lang="pl-PL" sz="1200" i="1" dirty="0" smtClean="0">
                <a:ea typeface="CordiaUPC" charset="0"/>
                <a:cs typeface="CordiaUPC" charset="0"/>
              </a:rPr>
              <a:t> of a </a:t>
            </a:r>
            <a:r>
              <a:rPr lang="pl-PL" sz="1200" i="1" dirty="0" err="1" smtClean="0">
                <a:ea typeface="CordiaUPC" charset="0"/>
                <a:cs typeface="CordiaUPC" charset="0"/>
              </a:rPr>
              <a:t>simple</a:t>
            </a:r>
            <a:r>
              <a:rPr lang="pl-PL" sz="1200" i="1" dirty="0" smtClean="0">
                <a:ea typeface="CordiaUPC" charset="0"/>
                <a:cs typeface="CordiaUPC" charset="0"/>
              </a:rPr>
              <a:t> ‘</a:t>
            </a:r>
            <a:r>
              <a:rPr lang="pl-PL" sz="1200" i="1" dirty="0" err="1" smtClean="0">
                <a:ea typeface="CordiaUPC" charset="0"/>
                <a:cs typeface="CordiaUPC" charset="0"/>
              </a:rPr>
              <a:t>yes</a:t>
            </a:r>
            <a:r>
              <a:rPr lang="pl-PL" sz="1200" i="1" dirty="0" smtClean="0">
                <a:ea typeface="CordiaUPC" charset="0"/>
                <a:cs typeface="CordiaUPC" charset="0"/>
              </a:rPr>
              <a:t>’ </a:t>
            </a:r>
            <a:r>
              <a:rPr lang="pl-PL" sz="1200" i="1" dirty="0" err="1" smtClean="0">
                <a:ea typeface="CordiaUPC" charset="0"/>
                <a:cs typeface="CordiaUPC" charset="0"/>
              </a:rPr>
              <a:t>answer</a:t>
            </a:r>
            <a:r>
              <a:rPr lang="pl-PL" sz="1200" i="1" dirty="0" smtClean="0">
                <a:ea typeface="CordiaUPC" charset="0"/>
                <a:cs typeface="CordiaUPC" charset="0"/>
              </a:rPr>
              <a:t>.”</a:t>
            </a:r>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18</a:t>
            </a:fld>
            <a:endParaRPr lang="en-US"/>
          </a:p>
        </p:txBody>
      </p:sp>
    </p:spTree>
    <p:extLst>
      <p:ext uri="{BB962C8B-B14F-4D97-AF65-F5344CB8AC3E}">
        <p14:creationId xmlns:p14="http://schemas.microsoft.com/office/powerpoint/2010/main" val="1422654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5713DB-9595-514E-95D6-5AC6B0ACB1AF}" type="slidenum">
              <a:rPr lang="en-US" smtClean="0"/>
              <a:t>19</a:t>
            </a:fld>
            <a:endParaRPr lang="en-US"/>
          </a:p>
        </p:txBody>
      </p:sp>
    </p:spTree>
    <p:extLst>
      <p:ext uri="{BB962C8B-B14F-4D97-AF65-F5344CB8AC3E}">
        <p14:creationId xmlns:p14="http://schemas.microsoft.com/office/powerpoint/2010/main" val="138247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2</a:t>
            </a:fld>
            <a:endParaRPr lang="en-US"/>
          </a:p>
        </p:txBody>
      </p:sp>
    </p:spTree>
    <p:extLst>
      <p:ext uri="{BB962C8B-B14F-4D97-AF65-F5344CB8AC3E}">
        <p14:creationId xmlns:p14="http://schemas.microsoft.com/office/powerpoint/2010/main" val="85539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5713DB-9595-514E-95D6-5AC6B0ACB1AF}" type="slidenum">
              <a:rPr lang="en-US" smtClean="0"/>
              <a:t>20</a:t>
            </a:fld>
            <a:endParaRPr lang="en-US"/>
          </a:p>
        </p:txBody>
      </p:sp>
    </p:spTree>
    <p:extLst>
      <p:ext uri="{BB962C8B-B14F-4D97-AF65-F5344CB8AC3E}">
        <p14:creationId xmlns:p14="http://schemas.microsoft.com/office/powerpoint/2010/main" val="160495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3</a:t>
            </a:fld>
            <a:endParaRPr lang="en-US"/>
          </a:p>
        </p:txBody>
      </p:sp>
    </p:spTree>
    <p:extLst>
      <p:ext uri="{BB962C8B-B14F-4D97-AF65-F5344CB8AC3E}">
        <p14:creationId xmlns:p14="http://schemas.microsoft.com/office/powerpoint/2010/main" val="28053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4</a:t>
            </a:fld>
            <a:endParaRPr lang="en-US"/>
          </a:p>
        </p:txBody>
      </p:sp>
    </p:spTree>
    <p:extLst>
      <p:ext uri="{BB962C8B-B14F-4D97-AF65-F5344CB8AC3E}">
        <p14:creationId xmlns:p14="http://schemas.microsoft.com/office/powerpoint/2010/main" val="58210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5</a:t>
            </a:fld>
            <a:endParaRPr lang="en-US"/>
          </a:p>
        </p:txBody>
      </p:sp>
    </p:spTree>
    <p:extLst>
      <p:ext uri="{BB962C8B-B14F-4D97-AF65-F5344CB8AC3E}">
        <p14:creationId xmlns:p14="http://schemas.microsoft.com/office/powerpoint/2010/main" val="12379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6</a:t>
            </a:fld>
            <a:endParaRPr lang="en-US"/>
          </a:p>
        </p:txBody>
      </p:sp>
    </p:spTree>
    <p:extLst>
      <p:ext uri="{BB962C8B-B14F-4D97-AF65-F5344CB8AC3E}">
        <p14:creationId xmlns:p14="http://schemas.microsoft.com/office/powerpoint/2010/main" val="103072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7</a:t>
            </a:fld>
            <a:endParaRPr lang="en-US"/>
          </a:p>
        </p:txBody>
      </p:sp>
    </p:spTree>
    <p:extLst>
      <p:ext uri="{BB962C8B-B14F-4D97-AF65-F5344CB8AC3E}">
        <p14:creationId xmlns:p14="http://schemas.microsoft.com/office/powerpoint/2010/main" val="191961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8</a:t>
            </a:fld>
            <a:endParaRPr lang="en-US"/>
          </a:p>
        </p:txBody>
      </p:sp>
    </p:spTree>
    <p:extLst>
      <p:ext uri="{BB962C8B-B14F-4D97-AF65-F5344CB8AC3E}">
        <p14:creationId xmlns:p14="http://schemas.microsoft.com/office/powerpoint/2010/main" val="83980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85713DB-9595-514E-95D6-5AC6B0ACB1AF}" type="slidenum">
              <a:rPr lang="en-US" smtClean="0"/>
              <a:t>9</a:t>
            </a:fld>
            <a:endParaRPr lang="en-US"/>
          </a:p>
        </p:txBody>
      </p:sp>
    </p:spTree>
    <p:extLst>
      <p:ext uri="{BB962C8B-B14F-4D97-AF65-F5344CB8AC3E}">
        <p14:creationId xmlns:p14="http://schemas.microsoft.com/office/powerpoint/2010/main" val="211001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87DE6118-2437-4B30-8E3C-4D2BE6020583}" type="datetimeFigureOut">
              <a:rPr lang="en-US" smtClean="0"/>
              <a:pPr/>
              <a:t>2/13/18</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69E57DC2-970A-4B3E-BB1C-7A09969E49DF}"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139810"/>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9477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87DE6118-2437-4B30-8E3C-4D2BE6020583}" type="datetimeFigureOut">
              <a:rPr lang="en-US" smtClean="0"/>
              <a:t>2/13/18</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69E57DC2-970A-4B3E-BB1C-7A09969E49DF}"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882564"/>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076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87DE6118-2437-4B30-8E3C-4D2BE6020583}" type="datetimeFigureOut">
              <a:rPr lang="en-US" smtClean="0"/>
              <a:pPr/>
              <a:t>2/13/18</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69E57DC2-970A-4B3E-BB1C-7A09969E49DF}"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102647"/>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2/13/18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7137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2/13/18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4946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2/13/18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1821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2/13/18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7578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478967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0292605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87DE6118-2437-4B30-8E3C-4D2BE6020583}" type="datetimeFigureOut">
              <a:rPr lang="en-US" smtClean="0"/>
              <a:pPr/>
              <a:t>2/13/18</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69E57DC2-970A-4B3E-BB1C-7A09969E49DF}"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22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mailto:m.n.wroblewska@warwick.ac.uk" TargetMode="External"/><Relationship Id="rId4" Type="http://schemas.openxmlformats.org/officeDocument/2006/relationships/image" Target="../media/image1.tiff"/><Relationship Id="rId5" Type="http://schemas.openxmlformats.org/officeDocument/2006/relationships/image" Target="../media/image2.png"/><Relationship Id="rId6"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i="0" dirty="0"/>
              <a:t>Impact assessment </a:t>
            </a:r>
            <a:r>
              <a:rPr lang="en-US" sz="3200" i="0" dirty="0" smtClean="0"/>
              <a:t/>
            </a:r>
            <a:br>
              <a:rPr lang="en-US" sz="3200" i="0" dirty="0" smtClean="0"/>
            </a:br>
            <a:r>
              <a:rPr lang="en-US" sz="3200" i="0" dirty="0" smtClean="0"/>
              <a:t>in </a:t>
            </a:r>
            <a:r>
              <a:rPr lang="en-US" sz="3200" i="0" dirty="0"/>
              <a:t>REF 2014 – </a:t>
            </a:r>
            <a:r>
              <a:rPr lang="en-US" sz="3200" i="0" dirty="0" smtClean="0"/>
              <a:t/>
            </a:r>
            <a:br>
              <a:rPr lang="en-US" sz="3200" i="0" dirty="0" smtClean="0"/>
            </a:br>
            <a:r>
              <a:rPr lang="en-US" sz="3200" i="0" dirty="0" smtClean="0"/>
              <a:t>a </a:t>
            </a:r>
            <a:r>
              <a:rPr lang="en-US" sz="3200" i="0" dirty="0"/>
              <a:t>view from philosophy </a:t>
            </a:r>
            <a:r>
              <a:rPr lang="en-US" sz="3200" i="0" dirty="0" smtClean="0"/>
              <a:t/>
            </a:r>
            <a:br>
              <a:rPr lang="en-US" sz="3200" i="0" dirty="0" smtClean="0"/>
            </a:br>
            <a:r>
              <a:rPr lang="en-US" sz="3200" i="0" dirty="0" smtClean="0"/>
              <a:t>and </a:t>
            </a:r>
            <a:r>
              <a:rPr lang="en-US" sz="3200" i="0" dirty="0"/>
              <a:t>linguistics</a:t>
            </a:r>
          </a:p>
        </p:txBody>
      </p:sp>
      <p:sp>
        <p:nvSpPr>
          <p:cNvPr id="3" name="Subtitle 2"/>
          <p:cNvSpPr>
            <a:spLocks noGrp="1"/>
          </p:cNvSpPr>
          <p:nvPr>
            <p:ph type="subTitle" idx="1"/>
          </p:nvPr>
        </p:nvSpPr>
        <p:spPr>
          <a:xfrm>
            <a:off x="1088913" y="5412258"/>
            <a:ext cx="7034362" cy="706355"/>
          </a:xfrm>
        </p:spPr>
        <p:txBody>
          <a:bodyPr>
            <a:noAutofit/>
          </a:bodyPr>
          <a:lstStyle/>
          <a:p>
            <a:r>
              <a:rPr lang="en-US" dirty="0" smtClean="0"/>
              <a:t>Marta Natalia </a:t>
            </a:r>
            <a:r>
              <a:rPr lang="en-US" dirty="0" err="1" smtClean="0"/>
              <a:t>Wróblewska</a:t>
            </a:r>
            <a:endParaRPr lang="en-US" dirty="0" smtClean="0"/>
          </a:p>
          <a:p>
            <a:r>
              <a:rPr lang="en-US" dirty="0" smtClean="0"/>
              <a:t>University of Warwick, Centre for Applied Linguistics</a:t>
            </a:r>
          </a:p>
          <a:p>
            <a:r>
              <a:rPr lang="en-US" dirty="0" smtClean="0"/>
              <a:t>@</a:t>
            </a:r>
            <a:r>
              <a:rPr lang="en-US" dirty="0" err="1" smtClean="0"/>
              <a:t>martawrob</a:t>
            </a:r>
            <a:endParaRPr lang="en-US" dirty="0"/>
          </a:p>
        </p:txBody>
      </p:sp>
    </p:spTree>
    <p:extLst>
      <p:ext uri="{BB962C8B-B14F-4D97-AF65-F5344CB8AC3E}">
        <p14:creationId xmlns:p14="http://schemas.microsoft.com/office/powerpoint/2010/main" val="171624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‘Owning the Impact Agenda’</a:t>
            </a:r>
            <a:br>
              <a:rPr lang="en-US" dirty="0" smtClean="0"/>
            </a:br>
            <a:r>
              <a:rPr lang="en-US" dirty="0" smtClean="0"/>
              <a:t>2/2</a:t>
            </a:r>
            <a:endParaRPr lang="en-US" dirty="0"/>
          </a:p>
        </p:txBody>
      </p:sp>
      <p:sp>
        <p:nvSpPr>
          <p:cNvPr id="3" name="Content Placeholder 2"/>
          <p:cNvSpPr>
            <a:spLocks noGrp="1"/>
          </p:cNvSpPr>
          <p:nvPr>
            <p:ph idx="1"/>
          </p:nvPr>
        </p:nvSpPr>
        <p:spPr>
          <a:xfrm>
            <a:off x="5181600" y="555479"/>
            <a:ext cx="6248400" cy="1177068"/>
          </a:xfrm>
        </p:spPr>
        <p:txBody>
          <a:bodyPr>
            <a:noAutofit/>
          </a:bodyPr>
          <a:lstStyle/>
          <a:p>
            <a:pPr marL="0" indent="0">
              <a:buNone/>
            </a:pPr>
            <a:r>
              <a:rPr lang="en-GB" sz="2400" dirty="0" smtClean="0"/>
              <a:t>Interviewer</a:t>
            </a:r>
            <a:r>
              <a:rPr lang="en-GB" sz="2400" dirty="0"/>
              <a:t>:	</a:t>
            </a:r>
            <a:r>
              <a:rPr lang="en-GB" sz="2400" dirty="0" smtClean="0"/>
              <a:t>Okay, </a:t>
            </a:r>
            <a:r>
              <a:rPr lang="en-GB" sz="2400" dirty="0"/>
              <a:t>and then that kind of trickled down to your [department]? </a:t>
            </a:r>
            <a:br>
              <a:rPr lang="en-GB" sz="2400" dirty="0"/>
            </a:br>
            <a:r>
              <a:rPr lang="en-GB" sz="2400" dirty="0"/>
              <a:t/>
            </a:r>
            <a:br>
              <a:rPr lang="en-GB" sz="2400" dirty="0"/>
            </a:br>
            <a:endParaRPr lang="en-US" sz="2400" dirty="0"/>
          </a:p>
        </p:txBody>
      </p:sp>
      <p:sp>
        <p:nvSpPr>
          <p:cNvPr id="4" name="Text Placeholder 3"/>
          <p:cNvSpPr>
            <a:spLocks noGrp="1"/>
          </p:cNvSpPr>
          <p:nvPr>
            <p:ph type="body" sz="half" idx="2"/>
          </p:nvPr>
        </p:nvSpPr>
        <p:spPr/>
        <p:txBody>
          <a:bodyPr/>
          <a:lstStyle/>
          <a:p>
            <a:endParaRPr lang="en-US" dirty="0"/>
          </a:p>
        </p:txBody>
      </p:sp>
      <p:sp>
        <p:nvSpPr>
          <p:cNvPr id="8" name="Content Placeholder 2"/>
          <p:cNvSpPr txBox="1">
            <a:spLocks/>
          </p:cNvSpPr>
          <p:nvPr/>
        </p:nvSpPr>
        <p:spPr>
          <a:xfrm>
            <a:off x="5181600" y="1887967"/>
            <a:ext cx="6248400" cy="1177068"/>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lnSpc>
                <a:spcPct val="100000"/>
              </a:lnSpc>
              <a:spcBef>
                <a:spcPts val="0"/>
              </a:spcBef>
              <a:buNone/>
              <a:defRPr/>
            </a:pPr>
            <a:r>
              <a:rPr lang="en-GB" sz="2400" dirty="0"/>
              <a:t>Interviewee:  It’s not about trickling down! You get notifications, you get newsletters, you get pieces, there are kind of discussions </a:t>
            </a:r>
            <a:r>
              <a:rPr lang="en-GB" sz="2400" dirty="0" smtClean="0"/>
              <a:t> </a:t>
            </a:r>
            <a:r>
              <a:rPr lang="mr-IN" sz="2400" dirty="0"/>
              <a:t>…</a:t>
            </a:r>
            <a:r>
              <a:rPr lang="en-GB" sz="2400" dirty="0"/>
              <a:t>.  It’s not something that happened [suddenly]... It’s not about trickling down AT ALL.</a:t>
            </a:r>
            <a:br>
              <a:rPr lang="en-GB" sz="2400" dirty="0"/>
            </a:br>
            <a:r>
              <a:rPr lang="en-GB" sz="2400" dirty="0"/>
              <a:t/>
            </a:r>
            <a:br>
              <a:rPr lang="en-GB" sz="2400" dirty="0"/>
            </a:br>
            <a:r>
              <a:rPr lang="en-GB" sz="2400" dirty="0"/>
              <a:t>(Interview with senior academic)</a:t>
            </a:r>
            <a:endParaRPr lang="en-US" sz="2400" dirty="0"/>
          </a:p>
          <a:p>
            <a:endParaRPr lang="en-US" sz="2400" dirty="0"/>
          </a:p>
        </p:txBody>
      </p:sp>
    </p:spTree>
    <p:extLst>
      <p:ext uri="{BB962C8B-B14F-4D97-AF65-F5344CB8AC3E}">
        <p14:creationId xmlns:p14="http://schemas.microsoft.com/office/powerpoint/2010/main" val="16368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0541" y="2339788"/>
            <a:ext cx="8444753" cy="2031325"/>
          </a:xfrm>
          <a:prstGeom prst="rect">
            <a:avLst/>
          </a:prstGeom>
          <a:noFill/>
        </p:spPr>
        <p:txBody>
          <a:bodyPr wrap="square" rtlCol="0">
            <a:spAutoFit/>
          </a:bodyPr>
          <a:lstStyle/>
          <a:p>
            <a:pPr algn="ctr"/>
            <a:r>
              <a:rPr lang="pl-PL" sz="5400" i="1" dirty="0" smtClean="0">
                <a:latin typeface="+mj-lt"/>
              </a:rPr>
              <a:t>How </a:t>
            </a:r>
            <a:r>
              <a:rPr lang="pl-PL" sz="5400" i="1" dirty="0" err="1">
                <a:latin typeface="+mj-lt"/>
              </a:rPr>
              <a:t>did</a:t>
            </a:r>
            <a:r>
              <a:rPr lang="pl-PL" sz="5400" i="1" dirty="0">
                <a:latin typeface="+mj-lt"/>
              </a:rPr>
              <a:t> </a:t>
            </a:r>
            <a:r>
              <a:rPr lang="pl-PL" sz="5400" i="1" dirty="0" err="1">
                <a:latin typeface="+mj-lt"/>
              </a:rPr>
              <a:t>practices</a:t>
            </a:r>
            <a:r>
              <a:rPr lang="pl-PL" sz="5400" i="1" dirty="0">
                <a:latin typeface="+mj-lt"/>
              </a:rPr>
              <a:t> </a:t>
            </a:r>
            <a:r>
              <a:rPr lang="pl-PL" sz="5400" i="1" dirty="0" err="1">
                <a:latin typeface="+mj-lt"/>
              </a:rPr>
              <a:t>emerge</a:t>
            </a:r>
            <a:r>
              <a:rPr lang="pl-PL" sz="5400" i="1" dirty="0">
                <a:latin typeface="+mj-lt"/>
              </a:rPr>
              <a:t> </a:t>
            </a:r>
            <a:r>
              <a:rPr lang="pl-PL" sz="5400" i="1" dirty="0" err="1">
                <a:latin typeface="+mj-lt"/>
              </a:rPr>
              <a:t>around</a:t>
            </a:r>
            <a:r>
              <a:rPr lang="pl-PL" sz="5400" i="1" dirty="0">
                <a:latin typeface="+mj-lt"/>
              </a:rPr>
              <a:t> </a:t>
            </a:r>
            <a:r>
              <a:rPr lang="pl-PL" sz="5400" i="1" dirty="0" err="1">
                <a:latin typeface="+mj-lt"/>
              </a:rPr>
              <a:t>an</a:t>
            </a:r>
            <a:r>
              <a:rPr lang="pl-PL" sz="5400" i="1" dirty="0">
                <a:latin typeface="+mj-lt"/>
              </a:rPr>
              <a:t> idea?</a:t>
            </a:r>
          </a:p>
          <a:p>
            <a:pPr algn="ctr"/>
            <a:endParaRPr lang="en-US" dirty="0"/>
          </a:p>
        </p:txBody>
      </p:sp>
    </p:spTree>
    <p:extLst>
      <p:ext uri="{BB962C8B-B14F-4D97-AF65-F5344CB8AC3E}">
        <p14:creationId xmlns:p14="http://schemas.microsoft.com/office/powerpoint/2010/main" val="1240922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864" y="289516"/>
            <a:ext cx="8977745" cy="4952492"/>
          </a:xfrm>
        </p:spPr>
        <p:txBody>
          <a:bodyPr>
            <a:normAutofit/>
          </a:bodyPr>
          <a:lstStyle/>
          <a:p>
            <a:pPr algn="ctr"/>
            <a:r>
              <a:rPr lang="en-US" dirty="0" smtClean="0"/>
              <a:t>Impact Timeline</a:t>
            </a:r>
            <a:endParaRPr lang="en-US" dirty="0"/>
          </a:p>
        </p:txBody>
      </p:sp>
      <p:cxnSp>
        <p:nvCxnSpPr>
          <p:cNvPr id="5" name="Straight Arrow Connector 4"/>
          <p:cNvCxnSpPr/>
          <p:nvPr/>
        </p:nvCxnSpPr>
        <p:spPr>
          <a:xfrm flipV="1">
            <a:off x="1889697" y="5073511"/>
            <a:ext cx="8312728" cy="247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8984002" y="4709896"/>
            <a:ext cx="127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075658">
            <a:off x="8616114" y="3807781"/>
            <a:ext cx="1320800" cy="369332"/>
          </a:xfrm>
          <a:prstGeom prst="rect">
            <a:avLst/>
          </a:prstGeom>
          <a:noFill/>
        </p:spPr>
        <p:txBody>
          <a:bodyPr wrap="square" rtlCol="0">
            <a:spAutoFit/>
          </a:bodyPr>
          <a:lstStyle/>
          <a:p>
            <a:r>
              <a:rPr lang="en-US" dirty="0" smtClean="0">
                <a:solidFill>
                  <a:schemeClr val="bg1">
                    <a:lumMod val="50000"/>
                  </a:schemeClr>
                </a:solidFill>
              </a:rPr>
              <a:t>REF 2014</a:t>
            </a:r>
            <a:endParaRPr lang="en-US" dirty="0">
              <a:solidFill>
                <a:schemeClr val="bg1">
                  <a:lumMod val="50000"/>
                </a:schemeClr>
              </a:solidFill>
            </a:endParaRPr>
          </a:p>
        </p:txBody>
      </p:sp>
      <p:sp>
        <p:nvSpPr>
          <p:cNvPr id="12" name="TextBox 11"/>
          <p:cNvSpPr txBox="1"/>
          <p:nvPr/>
        </p:nvSpPr>
        <p:spPr>
          <a:xfrm rot="18331723">
            <a:off x="6920834" y="3487088"/>
            <a:ext cx="2089033" cy="369332"/>
          </a:xfrm>
          <a:prstGeom prst="rect">
            <a:avLst/>
          </a:prstGeom>
          <a:noFill/>
        </p:spPr>
        <p:txBody>
          <a:bodyPr wrap="square" rtlCol="0">
            <a:spAutoFit/>
          </a:bodyPr>
          <a:lstStyle/>
          <a:p>
            <a:r>
              <a:rPr lang="en-US" dirty="0" smtClean="0">
                <a:solidFill>
                  <a:srgbClr val="FF0000"/>
                </a:solidFill>
              </a:rPr>
              <a:t>Writing case studies</a:t>
            </a:r>
            <a:endParaRPr lang="en-US" dirty="0">
              <a:solidFill>
                <a:srgbClr val="FF0000"/>
              </a:solidFill>
            </a:endParaRPr>
          </a:p>
        </p:txBody>
      </p:sp>
      <p:cxnSp>
        <p:nvCxnSpPr>
          <p:cNvPr id="15" name="Straight Connector 14"/>
          <p:cNvCxnSpPr/>
          <p:nvPr/>
        </p:nvCxnSpPr>
        <p:spPr>
          <a:xfrm>
            <a:off x="3338695" y="4628985"/>
            <a:ext cx="28058" cy="387426"/>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8345021">
            <a:off x="2977454" y="3328298"/>
            <a:ext cx="2321639" cy="369332"/>
          </a:xfrm>
          <a:prstGeom prst="rect">
            <a:avLst/>
          </a:prstGeom>
          <a:noFill/>
        </p:spPr>
        <p:txBody>
          <a:bodyPr wrap="square" rtlCol="0">
            <a:spAutoFit/>
          </a:bodyPr>
          <a:lstStyle/>
          <a:p>
            <a:r>
              <a:rPr lang="en-US" dirty="0" smtClean="0">
                <a:solidFill>
                  <a:schemeClr val="bg1">
                    <a:lumMod val="50000"/>
                  </a:schemeClr>
                </a:solidFill>
              </a:rPr>
              <a:t>Impact pilot 2010</a:t>
            </a:r>
            <a:endParaRPr lang="en-US" dirty="0">
              <a:solidFill>
                <a:schemeClr val="bg1">
                  <a:lumMod val="50000"/>
                </a:schemeClr>
              </a:solidFill>
            </a:endParaRPr>
          </a:p>
        </p:txBody>
      </p:sp>
      <p:cxnSp>
        <p:nvCxnSpPr>
          <p:cNvPr id="23" name="Straight Connector 22"/>
          <p:cNvCxnSpPr/>
          <p:nvPr/>
        </p:nvCxnSpPr>
        <p:spPr>
          <a:xfrm>
            <a:off x="2705122" y="4533744"/>
            <a:ext cx="5154" cy="46877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8421458">
            <a:off x="2141317" y="3126643"/>
            <a:ext cx="2771784" cy="369332"/>
          </a:xfrm>
          <a:prstGeom prst="rect">
            <a:avLst/>
          </a:prstGeom>
          <a:noFill/>
        </p:spPr>
        <p:txBody>
          <a:bodyPr wrap="none" rtlCol="0">
            <a:spAutoFit/>
          </a:bodyPr>
          <a:lstStyle/>
          <a:p>
            <a:r>
              <a:rPr lang="en-US" dirty="0" smtClean="0">
                <a:solidFill>
                  <a:schemeClr val="bg1">
                    <a:lumMod val="50000"/>
                  </a:schemeClr>
                </a:solidFill>
              </a:rPr>
              <a:t>Idea of Impact  in UK– 2009</a:t>
            </a:r>
            <a:endParaRPr lang="en-US" dirty="0">
              <a:solidFill>
                <a:schemeClr val="bg1">
                  <a:lumMod val="50000"/>
                </a:schemeClr>
              </a:solidFill>
            </a:endParaRPr>
          </a:p>
        </p:txBody>
      </p:sp>
      <p:sp>
        <p:nvSpPr>
          <p:cNvPr id="25" name="Left Brace 24"/>
          <p:cNvSpPr/>
          <p:nvPr/>
        </p:nvSpPr>
        <p:spPr>
          <a:xfrm rot="5400000">
            <a:off x="7216753" y="4242686"/>
            <a:ext cx="399686" cy="1291590"/>
          </a:xfrm>
          <a:prstGeom prst="leftBrace">
            <a:avLst>
              <a:gd name="adj1" fmla="val 8333"/>
              <a:gd name="adj2" fmla="val 52212"/>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50000"/>
                </a:schemeClr>
              </a:solidFill>
            </a:endParaRPr>
          </a:p>
        </p:txBody>
      </p:sp>
      <p:sp>
        <p:nvSpPr>
          <p:cNvPr id="24" name="TextBox 23"/>
          <p:cNvSpPr txBox="1"/>
          <p:nvPr/>
        </p:nvSpPr>
        <p:spPr>
          <a:xfrm rot="18512760">
            <a:off x="3855163" y="2809867"/>
            <a:ext cx="3901004" cy="400110"/>
          </a:xfrm>
          <a:prstGeom prst="rect">
            <a:avLst/>
          </a:prstGeom>
          <a:noFill/>
        </p:spPr>
        <p:txBody>
          <a:bodyPr wrap="none" rtlCol="0">
            <a:spAutoFit/>
          </a:bodyPr>
          <a:lstStyle/>
          <a:p>
            <a:r>
              <a:rPr lang="en-US" sz="2000" dirty="0" smtClean="0">
                <a:solidFill>
                  <a:schemeClr val="bg1">
                    <a:lumMod val="50000"/>
                  </a:schemeClr>
                </a:solidFill>
              </a:rPr>
              <a:t>Idea of Impact debated in in the UK</a:t>
            </a:r>
            <a:endParaRPr lang="en-US" sz="2000" dirty="0">
              <a:solidFill>
                <a:schemeClr val="bg1">
                  <a:lumMod val="50000"/>
                </a:schemeClr>
              </a:solidFill>
            </a:endParaRPr>
          </a:p>
        </p:txBody>
      </p:sp>
      <p:sp>
        <p:nvSpPr>
          <p:cNvPr id="26" name="Left Brace 25"/>
          <p:cNvSpPr/>
          <p:nvPr/>
        </p:nvSpPr>
        <p:spPr>
          <a:xfrm rot="5400000">
            <a:off x="4430290" y="4039945"/>
            <a:ext cx="445713" cy="1623793"/>
          </a:xfrm>
          <a:prstGeom prst="leftBrace">
            <a:avLst>
              <a:gd name="adj1" fmla="val 0"/>
              <a:gd name="adj2" fmla="val 5221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50000"/>
                </a:schemeClr>
              </a:solidFill>
            </a:endParaRPr>
          </a:p>
        </p:txBody>
      </p:sp>
      <p:sp>
        <p:nvSpPr>
          <p:cNvPr id="27" name="TextBox 26"/>
          <p:cNvSpPr txBox="1"/>
          <p:nvPr/>
        </p:nvSpPr>
        <p:spPr>
          <a:xfrm rot="18445698">
            <a:off x="5361148" y="3294438"/>
            <a:ext cx="2629718" cy="707886"/>
          </a:xfrm>
          <a:prstGeom prst="rect">
            <a:avLst/>
          </a:prstGeom>
          <a:noFill/>
        </p:spPr>
        <p:txBody>
          <a:bodyPr wrap="square" rtlCol="0">
            <a:spAutoFit/>
          </a:bodyPr>
          <a:lstStyle/>
          <a:p>
            <a:r>
              <a:rPr lang="en-US" sz="2000" dirty="0">
                <a:solidFill>
                  <a:schemeClr val="bg1">
                    <a:lumMod val="50000"/>
                  </a:schemeClr>
                </a:solidFill>
              </a:rPr>
              <a:t>G</a:t>
            </a:r>
            <a:r>
              <a:rPr lang="en-US" sz="2000" dirty="0" smtClean="0">
                <a:solidFill>
                  <a:schemeClr val="bg1">
                    <a:lumMod val="50000"/>
                  </a:schemeClr>
                </a:solidFill>
              </a:rPr>
              <a:t>uidelines published 2011</a:t>
            </a:r>
            <a:endParaRPr lang="en-US" sz="2000" dirty="0">
              <a:solidFill>
                <a:schemeClr val="bg1">
                  <a:lumMod val="50000"/>
                </a:schemeClr>
              </a:solidFill>
            </a:endParaRPr>
          </a:p>
        </p:txBody>
      </p:sp>
      <p:cxnSp>
        <p:nvCxnSpPr>
          <p:cNvPr id="28" name="Straight Connector 27"/>
          <p:cNvCxnSpPr/>
          <p:nvPr/>
        </p:nvCxnSpPr>
        <p:spPr>
          <a:xfrm flipH="1">
            <a:off x="5816817" y="4752811"/>
            <a:ext cx="8374" cy="312648"/>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89431" y="6341011"/>
            <a:ext cx="1725729" cy="369332"/>
          </a:xfrm>
          <a:prstGeom prst="rect">
            <a:avLst/>
          </a:prstGeom>
        </p:spPr>
        <p:txBody>
          <a:bodyPr wrap="none">
            <a:spAutoFit/>
          </a:bodyPr>
          <a:lstStyle/>
          <a:p>
            <a:r>
              <a:rPr lang="en-US"/>
              <a:t>{Sayer, 2015 #8}</a:t>
            </a:r>
          </a:p>
        </p:txBody>
      </p:sp>
    </p:spTree>
    <p:extLst>
      <p:ext uri="{BB962C8B-B14F-4D97-AF65-F5344CB8AC3E}">
        <p14:creationId xmlns:p14="http://schemas.microsoft.com/office/powerpoint/2010/main" val="13758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Acquiring a new ‘professional vision’</a:t>
            </a:r>
          </a:p>
        </p:txBody>
      </p:sp>
      <p:sp>
        <p:nvSpPr>
          <p:cNvPr id="3" name="TextBox 2"/>
          <p:cNvSpPr txBox="1"/>
          <p:nvPr/>
        </p:nvSpPr>
        <p:spPr>
          <a:xfrm>
            <a:off x="5619135" y="559678"/>
            <a:ext cx="4675239" cy="5632311"/>
          </a:xfrm>
          <a:prstGeom prst="rect">
            <a:avLst/>
          </a:prstGeom>
          <a:noFill/>
        </p:spPr>
        <p:txBody>
          <a:bodyPr wrap="square" rtlCol="0">
            <a:spAutoFit/>
          </a:bodyPr>
          <a:lstStyle/>
          <a:p>
            <a:r>
              <a:rPr lang="en-GB" sz="2400" i="1" dirty="0" smtClean="0"/>
              <a:t>You </a:t>
            </a:r>
            <a:r>
              <a:rPr lang="en-GB" sz="2400" i="1" dirty="0"/>
              <a:t>get it </a:t>
            </a:r>
            <a:r>
              <a:rPr lang="en-GB" sz="2400" dirty="0"/>
              <a:t>[case study]</a:t>
            </a:r>
            <a:r>
              <a:rPr lang="en-GB" sz="2400" i="1" dirty="0"/>
              <a:t> back and </a:t>
            </a:r>
            <a:r>
              <a:rPr lang="en-GB" sz="2400" dirty="0"/>
              <a:t>[they]</a:t>
            </a:r>
            <a:r>
              <a:rPr lang="en-GB" sz="2400" i="1" dirty="0"/>
              <a:t> say "Oh! change it! make this! make this! make this! make this! and this</a:t>
            </a:r>
            <a:r>
              <a:rPr lang="en-GB" sz="2400" i="1" dirty="0" smtClean="0"/>
              <a:t>!”</a:t>
            </a:r>
            <a:r>
              <a:rPr lang="mr-IN" sz="2400" i="1" dirty="0" smtClean="0"/>
              <a:t>…</a:t>
            </a:r>
            <a:r>
              <a:rPr lang="pl-PL" sz="2400" i="1" dirty="0" smtClean="0"/>
              <a:t> </a:t>
            </a:r>
            <a:r>
              <a:rPr lang="en-GB" sz="2400" i="1" dirty="0" smtClean="0"/>
              <a:t>The </a:t>
            </a:r>
            <a:r>
              <a:rPr lang="en-GB" sz="2400" i="1" dirty="0" smtClean="0"/>
              <a:t>title changed </a:t>
            </a:r>
            <a:r>
              <a:rPr lang="en-GB" sz="2400" i="1" dirty="0"/>
              <a:t>I think, five to six </a:t>
            </a:r>
            <a:r>
              <a:rPr lang="en-GB" sz="2400" i="1" dirty="0" smtClean="0"/>
              <a:t>times</a:t>
            </a:r>
            <a:r>
              <a:rPr lang="mr-IN" sz="2400" i="1" dirty="0" smtClean="0"/>
              <a:t>…</a:t>
            </a:r>
            <a:r>
              <a:rPr lang="pl-PL" sz="2400" i="1" dirty="0" smtClean="0"/>
              <a:t> </a:t>
            </a:r>
            <a:r>
              <a:rPr lang="en-GB" sz="2400" dirty="0" smtClean="0"/>
              <a:t>[They</a:t>
            </a:r>
            <a:r>
              <a:rPr lang="en-GB" sz="2400" dirty="0"/>
              <a:t>]</a:t>
            </a:r>
            <a:r>
              <a:rPr lang="en-GB" sz="2400" i="1" dirty="0"/>
              <a:t> say you need to get some buzz words in... like “transforming” I think. And </a:t>
            </a:r>
            <a:r>
              <a:rPr lang="en-GB" sz="2400" i="1" dirty="0" smtClean="0"/>
              <a:t>also </a:t>
            </a:r>
            <a:r>
              <a:rPr lang="en-GB" sz="2400" i="1" dirty="0"/>
              <a:t>make clear right from the beginning, right from the first sentence what it is about. Because initially you will write something as if you were writing your academic paper (...) </a:t>
            </a:r>
          </a:p>
          <a:p>
            <a:endParaRPr lang="en-GB" sz="2400" i="1" dirty="0"/>
          </a:p>
          <a:p>
            <a:r>
              <a:rPr lang="en-GB" sz="2400" i="1" dirty="0"/>
              <a:t>(Interview with senior academic)</a:t>
            </a:r>
          </a:p>
          <a:p>
            <a:endParaRPr lang="en-US" sz="2400" dirty="0"/>
          </a:p>
        </p:txBody>
      </p:sp>
      <p:sp>
        <p:nvSpPr>
          <p:cNvPr id="4" name="Rectangle 3"/>
          <p:cNvSpPr/>
          <p:nvPr/>
        </p:nvSpPr>
        <p:spPr>
          <a:xfrm>
            <a:off x="762000" y="6308116"/>
            <a:ext cx="4683077" cy="369332"/>
          </a:xfrm>
          <a:prstGeom prst="rect">
            <a:avLst/>
          </a:prstGeom>
        </p:spPr>
        <p:txBody>
          <a:bodyPr wrap="none">
            <a:spAutoFit/>
          </a:bodyPr>
          <a:lstStyle/>
          <a:p>
            <a:r>
              <a:rPr lang="en-US" dirty="0"/>
              <a:t>(</a:t>
            </a:r>
            <a:r>
              <a:rPr lang="en-US" dirty="0" smtClean="0"/>
              <a:t>Goodwin</a:t>
            </a:r>
            <a:r>
              <a:rPr lang="en-US" dirty="0"/>
              <a:t>, </a:t>
            </a:r>
            <a:r>
              <a:rPr lang="en-US" dirty="0" smtClean="0"/>
              <a:t>1994</a:t>
            </a:r>
            <a:r>
              <a:rPr lang="en-US" dirty="0" smtClean="0"/>
              <a:t>, </a:t>
            </a:r>
            <a:r>
              <a:rPr lang="en-US" dirty="0" smtClean="0"/>
              <a:t> </a:t>
            </a:r>
            <a:r>
              <a:rPr lang="en-US" dirty="0" err="1" smtClean="0"/>
              <a:t>Spaapen</a:t>
            </a:r>
            <a:r>
              <a:rPr lang="en-US" dirty="0" smtClean="0"/>
              <a:t> </a:t>
            </a:r>
            <a:r>
              <a:rPr lang="en-US" dirty="0"/>
              <a:t>&amp; van </a:t>
            </a:r>
            <a:r>
              <a:rPr lang="en-US" dirty="0" err="1" smtClean="0"/>
              <a:t>Drooge</a:t>
            </a:r>
            <a:r>
              <a:rPr lang="en-US" dirty="0" smtClean="0"/>
              <a:t>,  2011)</a:t>
            </a:r>
            <a:endParaRPr lang="en-US" dirty="0"/>
          </a:p>
        </p:txBody>
      </p:sp>
    </p:spTree>
    <p:extLst>
      <p:ext uri="{BB962C8B-B14F-4D97-AF65-F5344CB8AC3E}">
        <p14:creationId xmlns:p14="http://schemas.microsoft.com/office/powerpoint/2010/main" val="103261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emergence </a:t>
            </a:r>
            <a:br>
              <a:rPr lang="en-US" sz="3600" dirty="0" smtClean="0"/>
            </a:br>
            <a:r>
              <a:rPr lang="en-US" sz="3600" dirty="0" smtClean="0"/>
              <a:t>of the Impact Infrastructure</a:t>
            </a:r>
            <a:br>
              <a:rPr lang="en-US" sz="3600" dirty="0" smtClean="0"/>
            </a:br>
            <a:endParaRPr lang="en-US" sz="3600" dirty="0"/>
          </a:p>
        </p:txBody>
      </p:sp>
      <p:sp>
        <p:nvSpPr>
          <p:cNvPr id="4" name="TextBox 3"/>
          <p:cNvSpPr txBox="1"/>
          <p:nvPr/>
        </p:nvSpPr>
        <p:spPr>
          <a:xfrm>
            <a:off x="5851204" y="1512430"/>
            <a:ext cx="5442155" cy="3416320"/>
          </a:xfrm>
          <a:prstGeom prst="rect">
            <a:avLst/>
          </a:prstGeom>
          <a:noFill/>
        </p:spPr>
        <p:txBody>
          <a:bodyPr wrap="square" rtlCol="0">
            <a:spAutoFit/>
          </a:bodyPr>
          <a:lstStyle/>
          <a:p>
            <a:r>
              <a:rPr lang="en-GB" sz="2400" i="1" dirty="0" smtClean="0">
                <a:ea typeface="Times New Roman" charset="0"/>
                <a:cs typeface="Times New Roman" charset="0"/>
              </a:rPr>
              <a:t>We </a:t>
            </a:r>
            <a:r>
              <a:rPr lang="en-GB" sz="2400" i="1" dirty="0">
                <a:ea typeface="Times New Roman" charset="0"/>
                <a:cs typeface="Times New Roman" charset="0"/>
              </a:rPr>
              <a:t>were trying to create this </a:t>
            </a:r>
            <a:r>
              <a:rPr lang="en-GB" sz="2400" i="1" dirty="0" smtClean="0">
                <a:ea typeface="Times New Roman" charset="0"/>
                <a:cs typeface="Times New Roman" charset="0"/>
              </a:rPr>
              <a:t>infrastructure</a:t>
            </a:r>
            <a:r>
              <a:rPr lang="mr-IN" sz="2400" i="1" dirty="0" smtClean="0">
                <a:ea typeface="Times New Roman" charset="0"/>
                <a:cs typeface="Times New Roman" charset="0"/>
              </a:rPr>
              <a:t>…</a:t>
            </a:r>
            <a:r>
              <a:rPr lang="pl-PL" sz="2400" i="1" dirty="0" smtClean="0">
                <a:ea typeface="Times New Roman" charset="0"/>
                <a:cs typeface="Times New Roman" charset="0"/>
              </a:rPr>
              <a:t> </a:t>
            </a:r>
            <a:r>
              <a:rPr lang="en-GB" sz="2400" i="1" dirty="0" smtClean="0">
                <a:ea typeface="Times New Roman" charset="0"/>
                <a:cs typeface="Times New Roman" charset="0"/>
              </a:rPr>
              <a:t>[</a:t>
            </a:r>
            <a:r>
              <a:rPr lang="en-GB" sz="2400" i="1" dirty="0">
                <a:ea typeface="Times New Roman" charset="0"/>
                <a:cs typeface="Times New Roman" charset="0"/>
              </a:rPr>
              <a:t>We are creating] the repository for evidence for instances [of impact], and developing some management metrics around </a:t>
            </a:r>
            <a:r>
              <a:rPr lang="en-GB" sz="2400" i="1" dirty="0" smtClean="0">
                <a:ea typeface="Times New Roman" charset="0"/>
                <a:cs typeface="Times New Roman" charset="0"/>
              </a:rPr>
              <a:t>impact,</a:t>
            </a:r>
            <a:r>
              <a:rPr lang="pl-PL" sz="2400" i="1" dirty="0" smtClean="0">
                <a:ea typeface="Times New Roman" charset="0"/>
                <a:cs typeface="Times New Roman" charset="0"/>
              </a:rPr>
              <a:t> </a:t>
            </a:r>
            <a:r>
              <a:rPr lang="pl-PL" sz="2400" i="1" dirty="0" err="1" smtClean="0">
                <a:ea typeface="Times New Roman" charset="0"/>
                <a:cs typeface="Times New Roman" charset="0"/>
              </a:rPr>
              <a:t>working</a:t>
            </a:r>
            <a:r>
              <a:rPr lang="pl-PL" sz="2400" i="1" dirty="0" smtClean="0">
                <a:ea typeface="Times New Roman" charset="0"/>
                <a:cs typeface="Times New Roman" charset="0"/>
              </a:rPr>
              <a:t> on </a:t>
            </a:r>
            <a:r>
              <a:rPr lang="pl-PL" sz="2400" i="1" dirty="0" err="1">
                <a:ea typeface="Times New Roman" charset="0"/>
                <a:cs typeface="Times New Roman" charset="0"/>
              </a:rPr>
              <a:t>skills</a:t>
            </a:r>
            <a:r>
              <a:rPr lang="pl-PL" sz="2400" i="1" dirty="0">
                <a:ea typeface="Times New Roman" charset="0"/>
                <a:cs typeface="Times New Roman" charset="0"/>
              </a:rPr>
              <a:t> development</a:t>
            </a:r>
            <a:r>
              <a:rPr lang="mr-IN" sz="2400" i="1" dirty="0">
                <a:ea typeface="Times New Roman" charset="0"/>
                <a:cs typeface="Times New Roman" charset="0"/>
              </a:rPr>
              <a:t>…</a:t>
            </a:r>
            <a:endParaRPr lang="en-GB" sz="2400" i="1" dirty="0">
              <a:latin typeface="Times New Roman" charset="0"/>
              <a:ea typeface="Times New Roman" charset="0"/>
              <a:cs typeface="Times New Roman" charset="0"/>
            </a:endParaRPr>
          </a:p>
          <a:p>
            <a:endParaRPr lang="pl-PL" sz="2400" i="1" dirty="0" smtClean="0">
              <a:ea typeface="Times New Roman" charset="0"/>
              <a:cs typeface="Times New Roman" charset="0"/>
            </a:endParaRPr>
          </a:p>
          <a:p>
            <a:endParaRPr lang="en-GB" sz="2400" dirty="0" smtClean="0"/>
          </a:p>
          <a:p>
            <a:r>
              <a:rPr lang="en-GB" sz="2400" i="1" dirty="0" smtClean="0">
                <a:ea typeface="Times New Roman" charset="0"/>
                <a:cs typeface="Times New Roman" charset="0"/>
              </a:rPr>
              <a:t>Interview with Impact </a:t>
            </a:r>
            <a:r>
              <a:rPr lang="en-GB" sz="2400" i="1" dirty="0" smtClean="0">
                <a:ea typeface="Times New Roman" charset="0"/>
                <a:cs typeface="Times New Roman" charset="0"/>
              </a:rPr>
              <a:t>Manager</a:t>
            </a:r>
            <a:endParaRPr lang="en-GB" sz="2400" i="1" dirty="0" smtClean="0">
              <a:ea typeface="Times New Roman" charset="0"/>
              <a:cs typeface="Times New Roman" charset="0"/>
            </a:endParaRPr>
          </a:p>
        </p:txBody>
      </p:sp>
    </p:spTree>
    <p:extLst>
      <p:ext uri="{BB962C8B-B14F-4D97-AF65-F5344CB8AC3E}">
        <p14:creationId xmlns:p14="http://schemas.microsoft.com/office/powerpoint/2010/main" val="68452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Impact </a:t>
            </a:r>
            <a:r>
              <a:rPr lang="en-US" sz="3600" dirty="0" smtClean="0"/>
              <a:t>Infrastructure</a:t>
            </a:r>
            <a:br>
              <a:rPr lang="en-US" sz="3600" dirty="0" smtClean="0"/>
            </a:br>
            <a:r>
              <a:rPr lang="en-US" sz="3600" dirty="0" smtClean="0"/>
              <a:t>as ‘dispositif’</a:t>
            </a:r>
            <a:br>
              <a:rPr lang="en-US" sz="3600" dirty="0" smtClean="0"/>
            </a:br>
            <a:r>
              <a:rPr lang="en-US" sz="3600" dirty="0" smtClean="0"/>
              <a:t>/apparatus</a:t>
            </a:r>
            <a:endParaRPr lang="en-US" sz="3600" dirty="0"/>
          </a:p>
        </p:txBody>
      </p:sp>
      <p:sp>
        <p:nvSpPr>
          <p:cNvPr id="5" name="TextBox 4"/>
          <p:cNvSpPr txBox="1"/>
          <p:nvPr/>
        </p:nvSpPr>
        <p:spPr>
          <a:xfrm>
            <a:off x="5736695" y="1657846"/>
            <a:ext cx="5442155" cy="3046988"/>
          </a:xfrm>
          <a:prstGeom prst="rect">
            <a:avLst/>
          </a:prstGeom>
          <a:noFill/>
        </p:spPr>
        <p:txBody>
          <a:bodyPr wrap="square" rtlCol="0">
            <a:spAutoFit/>
          </a:bodyPr>
          <a:lstStyle/>
          <a:p>
            <a:r>
              <a:rPr lang="en-GB" sz="2400" b="1" i="1" dirty="0">
                <a:ea typeface="Times New Roman" charset="0"/>
                <a:cs typeface="Times New Roman" charset="0"/>
              </a:rPr>
              <a:t>Impact infrastructure: </a:t>
            </a:r>
          </a:p>
          <a:p>
            <a:endParaRPr lang="en-GB" sz="2400" dirty="0">
              <a:ea typeface="Times New Roman" charset="0"/>
              <a:cs typeface="Times New Roman" charset="0"/>
            </a:endParaRPr>
          </a:p>
          <a:p>
            <a:r>
              <a:rPr lang="en-GB" sz="2400" dirty="0">
                <a:ea typeface="Times New Roman" charset="0"/>
                <a:cs typeface="Times New Roman" charset="0"/>
              </a:rPr>
              <a:t>impact consultants, impact managers and officers, data systems, repositories, </a:t>
            </a:r>
            <a:r>
              <a:rPr lang="en-GB" sz="2400" dirty="0" smtClean="0">
                <a:ea typeface="Times New Roman" charset="0"/>
                <a:cs typeface="Times New Roman" charset="0"/>
              </a:rPr>
              <a:t>workshops </a:t>
            </a:r>
            <a:r>
              <a:rPr lang="en-GB" sz="2400" dirty="0">
                <a:ea typeface="Times New Roman" charset="0"/>
                <a:cs typeface="Times New Roman" charset="0"/>
              </a:rPr>
              <a:t>around impact</a:t>
            </a:r>
            <a:r>
              <a:rPr lang="en-GB" sz="2400" dirty="0" smtClean="0">
                <a:ea typeface="Times New Roman" charset="0"/>
                <a:cs typeface="Times New Roman" charset="0"/>
              </a:rPr>
              <a:t>, ‘impact speak’, </a:t>
            </a:r>
            <a:r>
              <a:rPr lang="en-GB" sz="2400" b="1" dirty="0" smtClean="0">
                <a:ea typeface="Times New Roman" charset="0"/>
                <a:cs typeface="Times New Roman" charset="0"/>
              </a:rPr>
              <a:t>the </a:t>
            </a:r>
            <a:r>
              <a:rPr lang="en-GB" sz="2400" b="1" dirty="0">
                <a:ea typeface="Times New Roman" charset="0"/>
                <a:cs typeface="Times New Roman" charset="0"/>
              </a:rPr>
              <a:t>genre of impact case </a:t>
            </a:r>
            <a:r>
              <a:rPr lang="en-GB" sz="2400" b="1" dirty="0" smtClean="0">
                <a:ea typeface="Times New Roman" charset="0"/>
                <a:cs typeface="Times New Roman" charset="0"/>
              </a:rPr>
              <a:t>study, </a:t>
            </a:r>
            <a:r>
              <a:rPr lang="en-GB" sz="2400" dirty="0" smtClean="0">
                <a:ea typeface="Times New Roman" charset="0"/>
                <a:cs typeface="Times New Roman" charset="0"/>
              </a:rPr>
              <a:t>etc.</a:t>
            </a:r>
            <a:endParaRPr lang="en-US" sz="2400" dirty="0">
              <a:ea typeface="Times New Roman" charset="0"/>
              <a:cs typeface="Times New Roman" charset="0"/>
            </a:endParaRPr>
          </a:p>
          <a:p>
            <a:endParaRPr lang="en-US" sz="2400" dirty="0"/>
          </a:p>
        </p:txBody>
      </p:sp>
    </p:spTree>
    <p:extLst>
      <p:ext uri="{BB962C8B-B14F-4D97-AF65-F5344CB8AC3E}">
        <p14:creationId xmlns:p14="http://schemas.microsoft.com/office/powerpoint/2010/main" val="204755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281" y="316312"/>
            <a:ext cx="9542583" cy="4952492"/>
          </a:xfrm>
        </p:spPr>
        <p:txBody>
          <a:bodyPr>
            <a:normAutofit/>
          </a:bodyPr>
          <a:lstStyle/>
          <a:p>
            <a:pPr algn="ctr"/>
            <a:r>
              <a:rPr lang="en-US" dirty="0"/>
              <a:t>(Foucauldian) Impact Timeline</a:t>
            </a:r>
          </a:p>
        </p:txBody>
      </p:sp>
      <p:cxnSp>
        <p:nvCxnSpPr>
          <p:cNvPr id="5" name="Straight Arrow Connector 4"/>
          <p:cNvCxnSpPr/>
          <p:nvPr/>
        </p:nvCxnSpPr>
        <p:spPr>
          <a:xfrm flipV="1">
            <a:off x="1942350" y="3718467"/>
            <a:ext cx="8312728" cy="247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8966459" y="3376526"/>
            <a:ext cx="0" cy="33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456818" y="3357527"/>
            <a:ext cx="127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075658">
            <a:off x="6737704" y="2165714"/>
            <a:ext cx="2319000" cy="369332"/>
          </a:xfrm>
          <a:prstGeom prst="rect">
            <a:avLst/>
          </a:prstGeom>
          <a:noFill/>
        </p:spPr>
        <p:txBody>
          <a:bodyPr wrap="square" rtlCol="0">
            <a:spAutoFit/>
          </a:bodyPr>
          <a:lstStyle/>
          <a:p>
            <a:r>
              <a:rPr lang="en-US" dirty="0" smtClean="0"/>
              <a:t>REF 2014</a:t>
            </a:r>
            <a:endParaRPr lang="en-US" dirty="0"/>
          </a:p>
        </p:txBody>
      </p:sp>
      <p:sp>
        <p:nvSpPr>
          <p:cNvPr id="12" name="TextBox 11"/>
          <p:cNvSpPr txBox="1"/>
          <p:nvPr/>
        </p:nvSpPr>
        <p:spPr>
          <a:xfrm rot="18199499">
            <a:off x="5640874" y="1763904"/>
            <a:ext cx="3320715" cy="369332"/>
          </a:xfrm>
          <a:prstGeom prst="rect">
            <a:avLst/>
          </a:prstGeom>
          <a:noFill/>
        </p:spPr>
        <p:txBody>
          <a:bodyPr wrap="square" rtlCol="0">
            <a:spAutoFit/>
          </a:bodyPr>
          <a:lstStyle/>
          <a:p>
            <a:r>
              <a:rPr lang="en-US" dirty="0" smtClean="0"/>
              <a:t>Writing case studies</a:t>
            </a:r>
            <a:endParaRPr lang="en-US" dirty="0"/>
          </a:p>
        </p:txBody>
      </p:sp>
      <p:sp>
        <p:nvSpPr>
          <p:cNvPr id="16" name="TextBox 15"/>
          <p:cNvSpPr txBox="1"/>
          <p:nvPr/>
        </p:nvSpPr>
        <p:spPr>
          <a:xfrm rot="18033516">
            <a:off x="8818979" y="2230856"/>
            <a:ext cx="1798719" cy="369332"/>
          </a:xfrm>
          <a:prstGeom prst="rect">
            <a:avLst/>
          </a:prstGeom>
          <a:noFill/>
        </p:spPr>
        <p:txBody>
          <a:bodyPr wrap="square" rtlCol="0">
            <a:spAutoFit/>
          </a:bodyPr>
          <a:lstStyle/>
          <a:p>
            <a:r>
              <a:rPr lang="en-US" dirty="0" smtClean="0"/>
              <a:t>REF 2021</a:t>
            </a:r>
            <a:endParaRPr lang="en-US" dirty="0"/>
          </a:p>
        </p:txBody>
      </p:sp>
      <p:cxnSp>
        <p:nvCxnSpPr>
          <p:cNvPr id="15" name="Straight Connector 14"/>
          <p:cNvCxnSpPr/>
          <p:nvPr/>
        </p:nvCxnSpPr>
        <p:spPr>
          <a:xfrm flipH="1">
            <a:off x="4255541" y="3347393"/>
            <a:ext cx="9399" cy="383472"/>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8345021">
            <a:off x="3662366" y="2116374"/>
            <a:ext cx="2534427" cy="369332"/>
          </a:xfrm>
          <a:prstGeom prst="rect">
            <a:avLst/>
          </a:prstGeom>
          <a:noFill/>
        </p:spPr>
        <p:txBody>
          <a:bodyPr wrap="square" rtlCol="0">
            <a:spAutoFit/>
          </a:bodyPr>
          <a:lstStyle/>
          <a:p>
            <a:r>
              <a:rPr lang="en-US" dirty="0" smtClean="0"/>
              <a:t>Impact pilot 2010</a:t>
            </a:r>
            <a:endParaRPr lang="en-US" dirty="0"/>
          </a:p>
        </p:txBody>
      </p:sp>
      <p:cxnSp>
        <p:nvCxnSpPr>
          <p:cNvPr id="21" name="Straight Connector 20"/>
          <p:cNvCxnSpPr/>
          <p:nvPr/>
        </p:nvCxnSpPr>
        <p:spPr>
          <a:xfrm>
            <a:off x="8306064" y="3392977"/>
            <a:ext cx="127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8101654">
            <a:off x="7745089" y="2350593"/>
            <a:ext cx="1541256" cy="369332"/>
          </a:xfrm>
          <a:prstGeom prst="rect">
            <a:avLst/>
          </a:prstGeom>
          <a:noFill/>
        </p:spPr>
        <p:txBody>
          <a:bodyPr wrap="none" rtlCol="0">
            <a:spAutoFit/>
          </a:bodyPr>
          <a:lstStyle/>
          <a:p>
            <a:r>
              <a:rPr lang="en-US" dirty="0" smtClean="0"/>
              <a:t>Results of REF</a:t>
            </a:r>
            <a:endParaRPr lang="en-US" dirty="0"/>
          </a:p>
        </p:txBody>
      </p:sp>
      <p:cxnSp>
        <p:nvCxnSpPr>
          <p:cNvPr id="23" name="Straight Connector 22"/>
          <p:cNvCxnSpPr/>
          <p:nvPr/>
        </p:nvCxnSpPr>
        <p:spPr>
          <a:xfrm flipH="1">
            <a:off x="2748055" y="3307236"/>
            <a:ext cx="29038" cy="448851"/>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8421458">
            <a:off x="2231313" y="1995353"/>
            <a:ext cx="2771784" cy="369332"/>
          </a:xfrm>
          <a:prstGeom prst="rect">
            <a:avLst/>
          </a:prstGeom>
          <a:noFill/>
        </p:spPr>
        <p:txBody>
          <a:bodyPr wrap="none" rtlCol="0">
            <a:spAutoFit/>
          </a:bodyPr>
          <a:lstStyle/>
          <a:p>
            <a:r>
              <a:rPr lang="en-US" dirty="0" smtClean="0"/>
              <a:t>Idea of Impact  in UK– 2009</a:t>
            </a:r>
            <a:endParaRPr lang="en-US" dirty="0"/>
          </a:p>
        </p:txBody>
      </p:sp>
      <p:sp>
        <p:nvSpPr>
          <p:cNvPr id="25" name="Left Brace 24"/>
          <p:cNvSpPr/>
          <p:nvPr/>
        </p:nvSpPr>
        <p:spPr>
          <a:xfrm rot="5400000">
            <a:off x="6293705" y="2885227"/>
            <a:ext cx="399686" cy="1291590"/>
          </a:xfrm>
          <a:prstGeom prst="leftBrace">
            <a:avLst>
              <a:gd name="adj1" fmla="val 8333"/>
              <a:gd name="adj2" fmla="val 5221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5556219" y="3287308"/>
            <a:ext cx="5154" cy="468779"/>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8275931">
            <a:off x="4965461" y="1995352"/>
            <a:ext cx="2647328" cy="369332"/>
          </a:xfrm>
          <a:prstGeom prst="rect">
            <a:avLst/>
          </a:prstGeom>
          <a:noFill/>
        </p:spPr>
        <p:txBody>
          <a:bodyPr wrap="none" rtlCol="0">
            <a:spAutoFit/>
          </a:bodyPr>
          <a:lstStyle/>
          <a:p>
            <a:r>
              <a:rPr lang="en-US" dirty="0"/>
              <a:t>G</a:t>
            </a:r>
            <a:r>
              <a:rPr lang="en-US" dirty="0" smtClean="0"/>
              <a:t>uidelines published 2011</a:t>
            </a:r>
            <a:endParaRPr lang="en-US" dirty="0"/>
          </a:p>
        </p:txBody>
      </p:sp>
      <p:sp>
        <p:nvSpPr>
          <p:cNvPr id="6" name="TextBox 5"/>
          <p:cNvSpPr txBox="1"/>
          <p:nvPr/>
        </p:nvSpPr>
        <p:spPr>
          <a:xfrm>
            <a:off x="2073171" y="4705283"/>
            <a:ext cx="2611306" cy="830997"/>
          </a:xfrm>
          <a:prstGeom prst="rect">
            <a:avLst/>
          </a:prstGeom>
          <a:noFill/>
        </p:spPr>
        <p:txBody>
          <a:bodyPr wrap="square" rtlCol="0">
            <a:spAutoFit/>
          </a:bodyPr>
          <a:lstStyle/>
          <a:p>
            <a:r>
              <a:rPr lang="en-US" sz="2400" b="1" dirty="0" err="1" smtClean="0"/>
              <a:t>Problematization</a:t>
            </a:r>
            <a:r>
              <a:rPr lang="en-US" sz="2400" b="1" dirty="0" smtClean="0"/>
              <a:t> of impact</a:t>
            </a:r>
            <a:endParaRPr lang="en-US" sz="2400" b="1" dirty="0"/>
          </a:p>
        </p:txBody>
      </p:sp>
      <p:sp>
        <p:nvSpPr>
          <p:cNvPr id="7" name="TextBox 6"/>
          <p:cNvSpPr txBox="1"/>
          <p:nvPr/>
        </p:nvSpPr>
        <p:spPr>
          <a:xfrm>
            <a:off x="4684477" y="4594288"/>
            <a:ext cx="2639459" cy="1200329"/>
          </a:xfrm>
          <a:prstGeom prst="rect">
            <a:avLst/>
          </a:prstGeom>
          <a:noFill/>
        </p:spPr>
        <p:txBody>
          <a:bodyPr wrap="square" rtlCol="0">
            <a:spAutoFit/>
          </a:bodyPr>
          <a:lstStyle/>
          <a:p>
            <a:r>
              <a:rPr lang="en-US" sz="2400" b="1" dirty="0" smtClean="0"/>
              <a:t>Creation of Impact Infrastructure</a:t>
            </a:r>
          </a:p>
          <a:p>
            <a:r>
              <a:rPr lang="en-US" sz="2400" b="1" dirty="0" smtClean="0"/>
              <a:t>(dispositif) </a:t>
            </a:r>
            <a:endParaRPr lang="en-US" sz="2400" b="1" dirty="0"/>
          </a:p>
        </p:txBody>
      </p:sp>
      <p:sp>
        <p:nvSpPr>
          <p:cNvPr id="10" name="TextBox 9"/>
          <p:cNvSpPr txBox="1"/>
          <p:nvPr/>
        </p:nvSpPr>
        <p:spPr>
          <a:xfrm>
            <a:off x="9225212" y="4458422"/>
            <a:ext cx="2891756" cy="1569660"/>
          </a:xfrm>
          <a:prstGeom prst="rect">
            <a:avLst/>
          </a:prstGeom>
          <a:noFill/>
        </p:spPr>
        <p:txBody>
          <a:bodyPr wrap="square" rtlCol="0">
            <a:spAutoFit/>
          </a:bodyPr>
          <a:lstStyle/>
          <a:p>
            <a:r>
              <a:rPr lang="en-US" sz="2400" b="1" dirty="0" err="1" smtClean="0"/>
              <a:t>Subjectivation</a:t>
            </a:r>
            <a:r>
              <a:rPr lang="en-US" sz="2400" b="1" dirty="0" smtClean="0"/>
              <a:t> </a:t>
            </a:r>
          </a:p>
          <a:p>
            <a:r>
              <a:rPr lang="en-US" sz="2400" b="1" dirty="0" smtClean="0"/>
              <a:t>(building the notion of ‘impact’ into one’s idea of self)</a:t>
            </a:r>
          </a:p>
        </p:txBody>
      </p:sp>
      <p:cxnSp>
        <p:nvCxnSpPr>
          <p:cNvPr id="24" name="Straight Connector 23"/>
          <p:cNvCxnSpPr/>
          <p:nvPr/>
        </p:nvCxnSpPr>
        <p:spPr>
          <a:xfrm>
            <a:off x="423304" y="3718467"/>
            <a:ext cx="1690254" cy="0"/>
          </a:xfrm>
          <a:prstGeom prst="line">
            <a:avLst/>
          </a:prstGeom>
          <a:ln w="38100">
            <a:solidFill>
              <a:srgbClr val="FF8434"/>
            </a:solidFill>
            <a:prstDash val="dash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8512760">
            <a:off x="846230" y="2055870"/>
            <a:ext cx="2348664" cy="646331"/>
          </a:xfrm>
          <a:prstGeom prst="rect">
            <a:avLst/>
          </a:prstGeom>
          <a:noFill/>
        </p:spPr>
        <p:txBody>
          <a:bodyPr wrap="square" rtlCol="0">
            <a:spAutoFit/>
          </a:bodyPr>
          <a:lstStyle/>
          <a:p>
            <a:r>
              <a:rPr lang="en-US" dirty="0" smtClean="0"/>
              <a:t>Idea of Impact developed in Australia</a:t>
            </a:r>
            <a:endParaRPr lang="en-US" dirty="0"/>
          </a:p>
        </p:txBody>
      </p:sp>
      <p:cxnSp>
        <p:nvCxnSpPr>
          <p:cNvPr id="27" name="Straight Connector 26"/>
          <p:cNvCxnSpPr/>
          <p:nvPr/>
        </p:nvCxnSpPr>
        <p:spPr>
          <a:xfrm flipH="1">
            <a:off x="1130948" y="3314703"/>
            <a:ext cx="29038" cy="44885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9500" y="4562784"/>
            <a:ext cx="1699626" cy="1200329"/>
          </a:xfrm>
          <a:prstGeom prst="rect">
            <a:avLst/>
          </a:prstGeom>
          <a:noFill/>
        </p:spPr>
        <p:txBody>
          <a:bodyPr wrap="square" rtlCol="0">
            <a:spAutoFit/>
          </a:bodyPr>
          <a:lstStyle/>
          <a:p>
            <a:r>
              <a:rPr lang="en-US" sz="2400" b="1" dirty="0" smtClean="0"/>
              <a:t>Contingent origins of impact</a:t>
            </a:r>
            <a:endParaRPr lang="en-US" sz="2400" b="1" dirty="0"/>
          </a:p>
        </p:txBody>
      </p:sp>
      <p:sp>
        <p:nvSpPr>
          <p:cNvPr id="3" name="TextBox 2"/>
          <p:cNvSpPr txBox="1"/>
          <p:nvPr/>
        </p:nvSpPr>
        <p:spPr>
          <a:xfrm>
            <a:off x="7349249" y="4895738"/>
            <a:ext cx="1816661" cy="830997"/>
          </a:xfrm>
          <a:prstGeom prst="rect">
            <a:avLst/>
          </a:prstGeom>
          <a:noFill/>
        </p:spPr>
        <p:txBody>
          <a:bodyPr wrap="square" rtlCol="0">
            <a:spAutoFit/>
          </a:bodyPr>
          <a:lstStyle/>
          <a:p>
            <a:r>
              <a:rPr lang="en-US" sz="2400" b="1" dirty="0" smtClean="0"/>
              <a:t>Professional </a:t>
            </a:r>
          </a:p>
          <a:p>
            <a:r>
              <a:rPr lang="en-US" sz="2400" b="1" dirty="0" smtClean="0"/>
              <a:t>vision</a:t>
            </a:r>
            <a:endParaRPr lang="en-US" sz="2400" b="1" dirty="0"/>
          </a:p>
        </p:txBody>
      </p:sp>
    </p:spTree>
    <p:extLst>
      <p:ext uri="{BB962C8B-B14F-4D97-AF65-F5344CB8AC3E}">
        <p14:creationId xmlns:p14="http://schemas.microsoft.com/office/powerpoint/2010/main" val="16037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245" y="2105494"/>
            <a:ext cx="9525000" cy="4952492"/>
          </a:xfrm>
        </p:spPr>
        <p:txBody>
          <a:bodyPr>
            <a:normAutofit/>
          </a:bodyPr>
          <a:lstStyle/>
          <a:p>
            <a:pPr algn="ctr"/>
            <a:r>
              <a:rPr lang="pl-PL" sz="5400" dirty="0"/>
              <a:t>How </a:t>
            </a:r>
            <a:r>
              <a:rPr lang="pl-PL" sz="5400" dirty="0" err="1"/>
              <a:t>successfully</a:t>
            </a:r>
            <a:r>
              <a:rPr lang="pl-PL" sz="5400" dirty="0"/>
              <a:t> </a:t>
            </a:r>
            <a:r>
              <a:rPr lang="en-GB" sz="5400" dirty="0"/>
              <a:t>does</a:t>
            </a:r>
            <a:r>
              <a:rPr lang="pl-PL" sz="5400" dirty="0"/>
              <a:t> </a:t>
            </a:r>
            <a:r>
              <a:rPr lang="pl-PL" sz="5400" dirty="0" smtClean="0"/>
              <a:t>the </a:t>
            </a:r>
            <a:r>
              <a:rPr lang="pl-PL" sz="5400" dirty="0" err="1" smtClean="0"/>
              <a:t>Impact</a:t>
            </a:r>
            <a:r>
              <a:rPr lang="pl-PL" sz="5400" dirty="0" smtClean="0"/>
              <a:t> Agenda </a:t>
            </a:r>
            <a:r>
              <a:rPr lang="pl-PL" sz="5400" dirty="0" err="1" smtClean="0"/>
              <a:t>contribute</a:t>
            </a:r>
            <a:r>
              <a:rPr lang="pl-PL" sz="5400" dirty="0" smtClean="0"/>
              <a:t> </a:t>
            </a:r>
            <a:r>
              <a:rPr lang="pl-PL" sz="5400" dirty="0"/>
              <a:t>to the ‘</a:t>
            </a:r>
            <a:r>
              <a:rPr lang="pl-PL" sz="5400" dirty="0" err="1"/>
              <a:t>conduct</a:t>
            </a:r>
            <a:r>
              <a:rPr lang="pl-PL" sz="5400" dirty="0"/>
              <a:t> of </a:t>
            </a:r>
            <a:r>
              <a:rPr lang="pl-PL" sz="5400" dirty="0" err="1"/>
              <a:t>conduct</a:t>
            </a:r>
            <a:r>
              <a:rPr lang="pl-PL" sz="5400" dirty="0"/>
              <a:t>’ in </a:t>
            </a:r>
            <a:r>
              <a:rPr lang="pl-PL" sz="5400" dirty="0" err="1"/>
              <a:t>academia</a:t>
            </a:r>
            <a:r>
              <a:rPr lang="pl-PL" sz="5400" dirty="0"/>
              <a:t> </a:t>
            </a:r>
          </a:p>
        </p:txBody>
      </p:sp>
    </p:spTree>
    <p:extLst>
      <p:ext uri="{BB962C8B-B14F-4D97-AF65-F5344CB8AC3E}">
        <p14:creationId xmlns:p14="http://schemas.microsoft.com/office/powerpoint/2010/main" val="858797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Impact and </a:t>
            </a:r>
            <a:r>
              <a:rPr lang="en-US" dirty="0" err="1" smtClean="0"/>
              <a:t>subjectivation</a:t>
            </a:r>
            <a:endParaRPr lang="en-US" dirty="0"/>
          </a:p>
        </p:txBody>
      </p:sp>
      <p:sp>
        <p:nvSpPr>
          <p:cNvPr id="5" name="Content Placeholder 4"/>
          <p:cNvSpPr>
            <a:spLocks noGrp="1"/>
          </p:cNvSpPr>
          <p:nvPr>
            <p:ph idx="1"/>
          </p:nvPr>
        </p:nvSpPr>
        <p:spPr/>
        <p:txBody>
          <a:bodyPr/>
          <a:lstStyle/>
          <a:p>
            <a:pPr marL="0" indent="0">
              <a:buNone/>
            </a:pPr>
            <a:r>
              <a:rPr lang="en-US" sz="2400" i="1" dirty="0" smtClean="0">
                <a:ea typeface="CordiaUPC" charset="0"/>
                <a:cs typeface="CordiaUPC" charset="0"/>
              </a:rPr>
              <a:t>Interviewer: The </a:t>
            </a:r>
            <a:r>
              <a:rPr lang="en-US" sz="2400" i="1" dirty="0">
                <a:ea typeface="CordiaUPC" charset="0"/>
                <a:cs typeface="CordiaUPC" charset="0"/>
              </a:rPr>
              <a:t>fact </a:t>
            </a:r>
            <a:r>
              <a:rPr lang="en-US" sz="2400" i="1" dirty="0" smtClean="0">
                <a:ea typeface="CordiaUPC" charset="0"/>
                <a:cs typeface="CordiaUPC" charset="0"/>
              </a:rPr>
              <a:t>that </a:t>
            </a:r>
            <a:r>
              <a:rPr lang="en-US" sz="2400" i="1" dirty="0">
                <a:ea typeface="CordiaUPC" charset="0"/>
                <a:cs typeface="CordiaUPC" charset="0"/>
              </a:rPr>
              <a:t>you participated in this in this </a:t>
            </a:r>
            <a:r>
              <a:rPr lang="en-US" sz="2400" i="1" dirty="0" smtClean="0">
                <a:ea typeface="CordiaUPC" charset="0"/>
                <a:cs typeface="CordiaUPC" charset="0"/>
              </a:rPr>
              <a:t>exercise, </a:t>
            </a:r>
            <a:r>
              <a:rPr lang="en-US" sz="2400" i="1" dirty="0">
                <a:ea typeface="CordiaUPC" charset="0"/>
                <a:cs typeface="CordiaUPC" charset="0"/>
              </a:rPr>
              <a:t>you submitted this </a:t>
            </a:r>
            <a:r>
              <a:rPr lang="en-US" sz="2400" i="1" dirty="0" smtClean="0">
                <a:ea typeface="CordiaUPC" charset="0"/>
                <a:cs typeface="CordiaUPC" charset="0"/>
              </a:rPr>
              <a:t> case study</a:t>
            </a:r>
            <a:r>
              <a:rPr lang="mr-IN" sz="2400" i="1" dirty="0" smtClean="0">
                <a:ea typeface="CordiaUPC" charset="0"/>
                <a:cs typeface="CordiaUPC" charset="0"/>
              </a:rPr>
              <a:t>…</a:t>
            </a:r>
            <a:r>
              <a:rPr lang="en-US" sz="2400" i="1" dirty="0" smtClean="0">
                <a:ea typeface="CordiaUPC" charset="0"/>
                <a:cs typeface="CordiaUPC" charset="0"/>
              </a:rPr>
              <a:t> did </a:t>
            </a:r>
            <a:r>
              <a:rPr lang="en-US" sz="2400" i="1" dirty="0">
                <a:ea typeface="CordiaUPC" charset="0"/>
                <a:cs typeface="CordiaUPC" charset="0"/>
              </a:rPr>
              <a:t>that have any sort of influence on how </a:t>
            </a:r>
            <a:r>
              <a:rPr lang="en-US" sz="2400" i="1" dirty="0" smtClean="0">
                <a:ea typeface="CordiaUPC" charset="0"/>
                <a:cs typeface="CordiaUPC" charset="0"/>
              </a:rPr>
              <a:t>you </a:t>
            </a:r>
            <a:r>
              <a:rPr lang="en-US" sz="2400" i="1" dirty="0">
                <a:ea typeface="CordiaUPC" charset="0"/>
                <a:cs typeface="CordiaUPC" charset="0"/>
              </a:rPr>
              <a:t>perceived </a:t>
            </a:r>
            <a:r>
              <a:rPr lang="en-US" sz="2400" i="1" dirty="0" smtClean="0">
                <a:ea typeface="CordiaUPC" charset="0"/>
                <a:cs typeface="CordiaUPC" charset="0"/>
              </a:rPr>
              <a:t>your </a:t>
            </a:r>
            <a:r>
              <a:rPr lang="en-US" sz="2400" i="1" dirty="0">
                <a:ea typeface="CordiaUPC" charset="0"/>
                <a:cs typeface="CordiaUPC" charset="0"/>
              </a:rPr>
              <a:t>work in </a:t>
            </a:r>
            <a:r>
              <a:rPr lang="en-US" sz="2400" i="1" dirty="0" smtClean="0">
                <a:ea typeface="CordiaUPC" charset="0"/>
                <a:cs typeface="CordiaUPC" charset="0"/>
              </a:rPr>
              <a:t>context?</a:t>
            </a:r>
          </a:p>
          <a:p>
            <a:endParaRPr lang="en-US" i="1" dirty="0">
              <a:ea typeface="CordiaUPC" charset="0"/>
              <a:cs typeface="CordiaUPC" charset="0"/>
            </a:endParaRPr>
          </a:p>
        </p:txBody>
      </p:sp>
      <p:sp>
        <p:nvSpPr>
          <p:cNvPr id="2" name="TextBox 1"/>
          <p:cNvSpPr txBox="1"/>
          <p:nvPr/>
        </p:nvSpPr>
        <p:spPr>
          <a:xfrm>
            <a:off x="5181600" y="2476501"/>
            <a:ext cx="5745194" cy="3323987"/>
          </a:xfrm>
          <a:prstGeom prst="rect">
            <a:avLst/>
          </a:prstGeom>
          <a:noFill/>
        </p:spPr>
        <p:txBody>
          <a:bodyPr wrap="square" rtlCol="0">
            <a:spAutoFit/>
          </a:bodyPr>
          <a:lstStyle/>
          <a:p>
            <a:r>
              <a:rPr lang="en-US" sz="2400" i="1" dirty="0">
                <a:ea typeface="CordiaUPC" charset="0"/>
                <a:cs typeface="CordiaUPC" charset="0"/>
              </a:rPr>
              <a:t>Interviewer: Do you know what? It did, it did, it did in almost a kind of a massive influence it had. And maybe this is the ((Laughing)) answer that you didn’t see coming  </a:t>
            </a:r>
            <a:r>
              <a:rPr lang="mr-IN" sz="2400" b="1" i="1" dirty="0">
                <a:ea typeface="CordiaUPC" charset="0"/>
                <a:cs typeface="CordiaUPC" charset="0"/>
              </a:rPr>
              <a:t>…</a:t>
            </a:r>
            <a:r>
              <a:rPr lang="pl-PL" sz="2400" b="1" i="1" dirty="0">
                <a:ea typeface="CordiaUPC" charset="0"/>
                <a:cs typeface="CordiaUPC" charset="0"/>
              </a:rPr>
              <a:t>  </a:t>
            </a:r>
            <a:r>
              <a:rPr lang="pl-PL" sz="2400" i="1" dirty="0">
                <a:ea typeface="CordiaUPC" charset="0"/>
                <a:cs typeface="CordiaUPC" charset="0"/>
              </a:rPr>
              <a:t>I </a:t>
            </a:r>
            <a:r>
              <a:rPr lang="pl-PL" sz="2400" i="1" dirty="0" err="1">
                <a:ea typeface="CordiaUPC" charset="0"/>
                <a:cs typeface="CordiaUPC" charset="0"/>
              </a:rPr>
              <a:t>suppose</a:t>
            </a:r>
            <a:r>
              <a:rPr lang="pl-PL" sz="2400" i="1" dirty="0">
                <a:ea typeface="CordiaUPC" charset="0"/>
                <a:cs typeface="CordiaUPC" charset="0"/>
              </a:rPr>
              <a:t> </a:t>
            </a:r>
            <a:r>
              <a:rPr lang="pl-PL" sz="2400" i="1" dirty="0" err="1">
                <a:ea typeface="CordiaUPC" charset="0"/>
                <a:cs typeface="CordiaUPC" charset="0"/>
              </a:rPr>
              <a:t>there</a:t>
            </a:r>
            <a:r>
              <a:rPr lang="pl-PL" sz="2400" i="1" dirty="0">
                <a:ea typeface="CordiaUPC" charset="0"/>
                <a:cs typeface="CordiaUPC" charset="0"/>
              </a:rPr>
              <a:t> </a:t>
            </a:r>
            <a:r>
              <a:rPr lang="pl-PL" sz="2400" i="1" dirty="0" err="1">
                <a:ea typeface="CordiaUPC" charset="0"/>
                <a:cs typeface="CordiaUPC" charset="0"/>
              </a:rPr>
              <a:t>are</a:t>
            </a:r>
            <a:r>
              <a:rPr lang="pl-PL" sz="2400" i="1" dirty="0">
                <a:ea typeface="CordiaUPC" charset="0"/>
                <a:cs typeface="CordiaUPC" charset="0"/>
              </a:rPr>
              <a:t> </a:t>
            </a:r>
            <a:r>
              <a:rPr lang="pl-PL" sz="2400" i="1" dirty="0" err="1">
                <a:ea typeface="CordiaUPC" charset="0"/>
                <a:cs typeface="CordiaUPC" charset="0"/>
              </a:rPr>
              <a:t>complicated</a:t>
            </a:r>
            <a:r>
              <a:rPr lang="pl-PL" sz="2400" i="1" dirty="0">
                <a:ea typeface="CordiaUPC" charset="0"/>
                <a:cs typeface="CordiaUPC" charset="0"/>
              </a:rPr>
              <a:t> </a:t>
            </a:r>
            <a:r>
              <a:rPr lang="pl-PL" sz="2400" i="1" dirty="0" err="1">
                <a:ea typeface="CordiaUPC" charset="0"/>
                <a:cs typeface="CordiaUPC" charset="0"/>
              </a:rPr>
              <a:t>answers</a:t>
            </a:r>
            <a:r>
              <a:rPr lang="pl-PL" sz="2400" b="1" i="1" dirty="0">
                <a:ea typeface="CordiaUPC" charset="0"/>
                <a:cs typeface="CordiaUPC" charset="0"/>
              </a:rPr>
              <a:t> </a:t>
            </a:r>
            <a:r>
              <a:rPr lang="pl-PL" sz="2400" i="1" dirty="0">
                <a:ea typeface="CordiaUPC" charset="0"/>
                <a:cs typeface="CordiaUPC" charset="0"/>
              </a:rPr>
              <a:t>to </a:t>
            </a:r>
            <a:r>
              <a:rPr lang="pl-PL" sz="2400" i="1" dirty="0" err="1">
                <a:ea typeface="CordiaUPC" charset="0"/>
                <a:cs typeface="CordiaUPC" charset="0"/>
              </a:rPr>
              <a:t>it</a:t>
            </a:r>
            <a:r>
              <a:rPr lang="pl-PL" sz="2400" b="1" i="1" dirty="0">
                <a:ea typeface="CordiaUPC" charset="0"/>
                <a:cs typeface="CordiaUPC" charset="0"/>
              </a:rPr>
              <a:t> </a:t>
            </a:r>
            <a:r>
              <a:rPr lang="pl-PL" sz="2400" i="1" dirty="0">
                <a:ea typeface="CordiaUPC" charset="0"/>
                <a:cs typeface="CordiaUPC" charset="0"/>
              </a:rPr>
              <a:t>but </a:t>
            </a:r>
            <a:r>
              <a:rPr lang="pl-PL" sz="2400" i="1" dirty="0" err="1">
                <a:ea typeface="CordiaUPC" charset="0"/>
                <a:cs typeface="CordiaUPC" charset="0"/>
              </a:rPr>
              <a:t>there</a:t>
            </a:r>
            <a:r>
              <a:rPr lang="pl-PL" sz="2400" i="1" dirty="0">
                <a:ea typeface="CordiaUPC" charset="0"/>
                <a:cs typeface="CordiaUPC" charset="0"/>
              </a:rPr>
              <a:t> </a:t>
            </a:r>
            <a:r>
              <a:rPr lang="pl-PL" sz="2400" i="1" dirty="0" err="1">
                <a:ea typeface="CordiaUPC" charset="0"/>
                <a:cs typeface="CordiaUPC" charset="0"/>
              </a:rPr>
              <a:t>is</a:t>
            </a:r>
            <a:r>
              <a:rPr lang="pl-PL" sz="2400" i="1" dirty="0">
                <a:ea typeface="CordiaUPC" charset="0"/>
                <a:cs typeface="CordiaUPC" charset="0"/>
              </a:rPr>
              <a:t> </a:t>
            </a:r>
            <a:r>
              <a:rPr lang="pl-PL" sz="2400" i="1" dirty="0" err="1">
                <a:ea typeface="CordiaUPC" charset="0"/>
                <a:cs typeface="CordiaUPC" charset="0"/>
              </a:rPr>
              <a:t>also</a:t>
            </a:r>
            <a:r>
              <a:rPr lang="pl-PL" sz="2400" i="1" dirty="0">
                <a:ea typeface="CordiaUPC" charset="0"/>
                <a:cs typeface="CordiaUPC" charset="0"/>
              </a:rPr>
              <a:t> </a:t>
            </a:r>
            <a:r>
              <a:rPr lang="pl-PL" sz="2400" i="1" dirty="0" err="1">
                <a:ea typeface="CordiaUPC" charset="0"/>
                <a:cs typeface="CordiaUPC" charset="0"/>
              </a:rPr>
              <a:t>kind</a:t>
            </a:r>
            <a:r>
              <a:rPr lang="pl-PL" sz="2400" i="1" dirty="0">
                <a:ea typeface="CordiaUPC" charset="0"/>
                <a:cs typeface="CordiaUPC" charset="0"/>
              </a:rPr>
              <a:t> of a </a:t>
            </a:r>
            <a:r>
              <a:rPr lang="pl-PL" sz="2400" i="1" dirty="0" err="1">
                <a:ea typeface="CordiaUPC" charset="0"/>
                <a:cs typeface="CordiaUPC" charset="0"/>
              </a:rPr>
              <a:t>simple</a:t>
            </a:r>
            <a:r>
              <a:rPr lang="pl-PL" sz="2400" i="1" dirty="0">
                <a:ea typeface="CordiaUPC" charset="0"/>
                <a:cs typeface="CordiaUPC" charset="0"/>
              </a:rPr>
              <a:t> ‘</a:t>
            </a:r>
            <a:r>
              <a:rPr lang="pl-PL" sz="2400" i="1" dirty="0" err="1">
                <a:ea typeface="CordiaUPC" charset="0"/>
                <a:cs typeface="CordiaUPC" charset="0"/>
              </a:rPr>
              <a:t>yes</a:t>
            </a:r>
            <a:r>
              <a:rPr lang="pl-PL" sz="2400" i="1" dirty="0">
                <a:ea typeface="CordiaUPC" charset="0"/>
                <a:cs typeface="CordiaUPC" charset="0"/>
              </a:rPr>
              <a:t>’ </a:t>
            </a:r>
            <a:r>
              <a:rPr lang="pl-PL" sz="2400" i="1" dirty="0" err="1">
                <a:ea typeface="CordiaUPC" charset="0"/>
                <a:cs typeface="CordiaUPC" charset="0"/>
              </a:rPr>
              <a:t>answer</a:t>
            </a:r>
            <a:r>
              <a:rPr lang="pl-PL" sz="2400" i="1" dirty="0">
                <a:ea typeface="CordiaUPC" charset="0"/>
                <a:cs typeface="CordiaUPC" charset="0"/>
              </a:rPr>
              <a:t>. I </a:t>
            </a:r>
            <a:r>
              <a:rPr lang="pl-PL" sz="2400" i="1" dirty="0" err="1">
                <a:ea typeface="CordiaUPC" charset="0"/>
                <a:cs typeface="CordiaUPC" charset="0"/>
              </a:rPr>
              <a:t>kind</a:t>
            </a:r>
            <a:r>
              <a:rPr lang="pl-PL" sz="2400" i="1" dirty="0">
                <a:ea typeface="CordiaUPC" charset="0"/>
                <a:cs typeface="CordiaUPC" charset="0"/>
              </a:rPr>
              <a:t> of </a:t>
            </a:r>
            <a:r>
              <a:rPr lang="pl-PL" sz="2400" i="1" dirty="0" err="1">
                <a:ea typeface="CordiaUPC" charset="0"/>
                <a:cs typeface="CordiaUPC" charset="0"/>
              </a:rPr>
              <a:t>dare</a:t>
            </a:r>
            <a:r>
              <a:rPr lang="pl-PL" sz="2400" i="1" dirty="0">
                <a:ea typeface="CordiaUPC" charset="0"/>
                <a:cs typeface="CordiaUPC" charset="0"/>
              </a:rPr>
              <a:t> </a:t>
            </a:r>
            <a:r>
              <a:rPr lang="pl-PL" sz="2400" i="1" dirty="0" err="1">
                <a:ea typeface="CordiaUPC" charset="0"/>
                <a:cs typeface="CordiaUPC" charset="0"/>
              </a:rPr>
              <a:t>anyone</a:t>
            </a:r>
            <a:r>
              <a:rPr lang="pl-PL" sz="2400" i="1" dirty="0">
                <a:ea typeface="CordiaUPC" charset="0"/>
                <a:cs typeface="CordiaUPC" charset="0"/>
              </a:rPr>
              <a:t> to </a:t>
            </a:r>
            <a:r>
              <a:rPr lang="pl-PL" sz="2400" i="1" dirty="0" err="1">
                <a:ea typeface="CordiaUPC" charset="0"/>
                <a:cs typeface="CordiaUPC" charset="0"/>
              </a:rPr>
              <a:t>actually</a:t>
            </a:r>
            <a:r>
              <a:rPr lang="pl-PL" sz="2400" i="1" dirty="0">
                <a:ea typeface="CordiaUPC" charset="0"/>
                <a:cs typeface="CordiaUPC" charset="0"/>
              </a:rPr>
              <a:t> </a:t>
            </a:r>
            <a:r>
              <a:rPr lang="pl-PL" sz="2400" i="1" dirty="0" err="1">
                <a:ea typeface="CordiaUPC" charset="0"/>
                <a:cs typeface="CordiaUPC" charset="0"/>
              </a:rPr>
              <a:t>say</a:t>
            </a:r>
            <a:r>
              <a:rPr lang="pl-PL" sz="2400" i="1" dirty="0">
                <a:ea typeface="CordiaUPC" charset="0"/>
                <a:cs typeface="CordiaUPC" charset="0"/>
              </a:rPr>
              <a:t> ‘no, </a:t>
            </a:r>
            <a:r>
              <a:rPr lang="pl-PL" sz="2400" i="1" dirty="0" err="1">
                <a:ea typeface="CordiaUPC" charset="0"/>
                <a:cs typeface="CordiaUPC" charset="0"/>
              </a:rPr>
              <a:t>it</a:t>
            </a:r>
            <a:r>
              <a:rPr lang="pl-PL" sz="2400" i="1" dirty="0">
                <a:ea typeface="CordiaUPC" charset="0"/>
                <a:cs typeface="CordiaUPC" charset="0"/>
              </a:rPr>
              <a:t> </a:t>
            </a:r>
            <a:r>
              <a:rPr lang="pl-PL" sz="2400" i="1" dirty="0" err="1">
                <a:ea typeface="CordiaUPC" charset="0"/>
                <a:cs typeface="CordiaUPC" charset="0"/>
              </a:rPr>
              <a:t>has</a:t>
            </a:r>
            <a:r>
              <a:rPr lang="pl-PL" sz="2400" i="1" dirty="0">
                <a:ea typeface="CordiaUPC" charset="0"/>
                <a:cs typeface="CordiaUPC" charset="0"/>
              </a:rPr>
              <a:t> not </a:t>
            </a:r>
            <a:r>
              <a:rPr lang="pl-PL" sz="2400" i="1" dirty="0" err="1">
                <a:ea typeface="CordiaUPC" charset="0"/>
                <a:cs typeface="CordiaUPC" charset="0"/>
              </a:rPr>
              <a:t>affected</a:t>
            </a:r>
            <a:r>
              <a:rPr lang="pl-PL" sz="2400" i="1" dirty="0">
                <a:ea typeface="CordiaUPC" charset="0"/>
                <a:cs typeface="CordiaUPC" charset="0"/>
              </a:rPr>
              <a:t> me </a:t>
            </a:r>
            <a:r>
              <a:rPr lang="pl-PL" sz="2400" i="1" dirty="0" err="1">
                <a:ea typeface="CordiaUPC" charset="0"/>
                <a:cs typeface="CordiaUPC" charset="0"/>
              </a:rPr>
              <a:t>at</a:t>
            </a:r>
            <a:r>
              <a:rPr lang="pl-PL" sz="2400" i="1" dirty="0">
                <a:ea typeface="CordiaUPC" charset="0"/>
                <a:cs typeface="CordiaUPC" charset="0"/>
              </a:rPr>
              <a:t> </a:t>
            </a:r>
            <a:r>
              <a:rPr lang="pl-PL" sz="2400" i="1" dirty="0" err="1">
                <a:ea typeface="CordiaUPC" charset="0"/>
                <a:cs typeface="CordiaUPC" charset="0"/>
              </a:rPr>
              <a:t>all</a:t>
            </a:r>
            <a:r>
              <a:rPr lang="pl-PL" sz="2400" i="1" dirty="0">
                <a:ea typeface="CordiaUPC" charset="0"/>
                <a:cs typeface="CordiaUPC" charset="0"/>
              </a:rPr>
              <a:t>’. </a:t>
            </a:r>
            <a:endParaRPr lang="en-GB" sz="2400" i="1" dirty="0">
              <a:ea typeface="CordiaUPC" charset="0"/>
              <a:cs typeface="CordiaUPC" charset="0"/>
            </a:endParaRPr>
          </a:p>
          <a:p>
            <a:endParaRPr lang="en-US" i="1" dirty="0">
              <a:ea typeface="CordiaUPC" charset="0"/>
              <a:cs typeface="CordiaUPC" charset="0"/>
            </a:endParaRPr>
          </a:p>
        </p:txBody>
      </p:sp>
    </p:spTree>
    <p:extLst>
      <p:ext uri="{BB962C8B-B14F-4D97-AF65-F5344CB8AC3E}">
        <p14:creationId xmlns:p14="http://schemas.microsoft.com/office/powerpoint/2010/main" val="3862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600" dirty="0" smtClean="0"/>
              <a:t>Bibliography</a:t>
            </a:r>
            <a:endParaRPr lang="en-US" sz="4600" dirty="0"/>
          </a:p>
        </p:txBody>
      </p:sp>
      <p:sp>
        <p:nvSpPr>
          <p:cNvPr id="5" name="Content Placeholder 4"/>
          <p:cNvSpPr>
            <a:spLocks noGrp="1"/>
          </p:cNvSpPr>
          <p:nvPr>
            <p:ph idx="1"/>
          </p:nvPr>
        </p:nvSpPr>
        <p:spPr/>
        <p:txBody>
          <a:bodyPr>
            <a:normAutofit/>
          </a:bodyPr>
          <a:lstStyle/>
          <a:p>
            <a:r>
              <a:rPr lang="en-US" dirty="0"/>
              <a:t>Foucault, M. (1982). "The subject and power." </a:t>
            </a:r>
            <a:r>
              <a:rPr lang="en-US" u="sng" dirty="0"/>
              <a:t>Critical Inquiry</a:t>
            </a:r>
            <a:r>
              <a:rPr lang="en-US" dirty="0"/>
              <a:t> </a:t>
            </a:r>
            <a:r>
              <a:rPr lang="en-US" b="1" dirty="0"/>
              <a:t>8</a:t>
            </a:r>
            <a:r>
              <a:rPr lang="en-US" dirty="0"/>
              <a:t>(4): 777-795</a:t>
            </a:r>
            <a:r>
              <a:rPr lang="en-US" dirty="0" smtClean="0"/>
              <a:t>.</a:t>
            </a:r>
          </a:p>
          <a:p>
            <a:r>
              <a:rPr lang="en-US" dirty="0"/>
              <a:t>Goodwin, C. (1994). "Professional Vision." </a:t>
            </a:r>
            <a:r>
              <a:rPr lang="en-US" u="sng" dirty="0"/>
              <a:t>American Anthropologist. New Series</a:t>
            </a:r>
            <a:r>
              <a:rPr lang="en-US" dirty="0"/>
              <a:t> </a:t>
            </a:r>
            <a:r>
              <a:rPr lang="en-US" b="1" dirty="0"/>
              <a:t>96</a:t>
            </a:r>
            <a:r>
              <a:rPr lang="en-US" dirty="0"/>
              <a:t>(3): 606-633</a:t>
            </a:r>
            <a:r>
              <a:rPr lang="en-US" dirty="0" smtClean="0"/>
              <a:t>.</a:t>
            </a:r>
          </a:p>
          <a:p>
            <a:r>
              <a:rPr lang="en-US" dirty="0"/>
              <a:t>Jessop, B., et al. (2008). </a:t>
            </a:r>
            <a:r>
              <a:rPr lang="en-US" u="sng" dirty="0"/>
              <a:t>Education and the knowledge based economy in Europe</a:t>
            </a:r>
            <a:r>
              <a:rPr lang="en-US" dirty="0"/>
              <a:t>. Rotterdam, Sense</a:t>
            </a:r>
            <a:r>
              <a:rPr lang="en-US" dirty="0" smtClean="0"/>
              <a:t>.</a:t>
            </a:r>
            <a:endParaRPr lang="en-US" dirty="0"/>
          </a:p>
          <a:p>
            <a:r>
              <a:rPr lang="en-US" dirty="0" smtClean="0"/>
              <a:t>Rose</a:t>
            </a:r>
            <a:r>
              <a:rPr lang="en-US" dirty="0"/>
              <a:t>, N. (1999). </a:t>
            </a:r>
            <a:r>
              <a:rPr lang="en-US" u="sng" dirty="0"/>
              <a:t>Governing the soul: the shaping of the private self</a:t>
            </a:r>
            <a:r>
              <a:rPr lang="en-US" dirty="0"/>
              <a:t>. </a:t>
            </a:r>
            <a:r>
              <a:rPr lang="en-US" dirty="0" err="1"/>
              <a:t>Sidmouth</a:t>
            </a:r>
            <a:r>
              <a:rPr lang="en-US" dirty="0"/>
              <a:t>, Free Association Books</a:t>
            </a:r>
            <a:r>
              <a:rPr lang="en-US" dirty="0" smtClean="0"/>
              <a:t>.</a:t>
            </a:r>
          </a:p>
          <a:p>
            <a:r>
              <a:rPr lang="en-US" dirty="0"/>
              <a:t>Sayer, D. (2015). </a:t>
            </a:r>
            <a:r>
              <a:rPr lang="en-US" u="sng" dirty="0"/>
              <a:t>Rank hypocrisies : the insult of the REF</a:t>
            </a:r>
            <a:r>
              <a:rPr lang="en-US" dirty="0"/>
              <a:t>. Los Angeles, Sage</a:t>
            </a:r>
            <a:r>
              <a:rPr lang="en-US" dirty="0" smtClean="0"/>
              <a:t>.</a:t>
            </a:r>
          </a:p>
          <a:p>
            <a:r>
              <a:rPr lang="en-US" dirty="0" err="1"/>
              <a:t>Spaapen</a:t>
            </a:r>
            <a:r>
              <a:rPr lang="en-US" dirty="0"/>
              <a:t>, J., &amp; van </a:t>
            </a:r>
            <a:r>
              <a:rPr lang="en-US" dirty="0" err="1"/>
              <a:t>Drooge</a:t>
            </a:r>
            <a:r>
              <a:rPr lang="en-US" dirty="0"/>
              <a:t>, L. (2011). “Introducing ‘productive interactions’ </a:t>
            </a:r>
            <a:r>
              <a:rPr lang="en-US" dirty="0" smtClean="0"/>
              <a:t>in social </a:t>
            </a:r>
            <a:r>
              <a:rPr lang="en-US" dirty="0"/>
              <a:t>impact assessment”, Research Evaluation, 20(3), 211‐218.</a:t>
            </a:r>
          </a:p>
          <a:p>
            <a:endParaRPr lang="en-US" dirty="0"/>
          </a:p>
          <a:p>
            <a:endParaRPr lang="en-US" dirty="0"/>
          </a:p>
          <a:p>
            <a:endParaRPr lang="en-US" dirty="0"/>
          </a:p>
        </p:txBody>
      </p:sp>
    </p:spTree>
    <p:extLst>
      <p:ext uri="{BB962C8B-B14F-4D97-AF65-F5344CB8AC3E}">
        <p14:creationId xmlns:p14="http://schemas.microsoft.com/office/powerpoint/2010/main" val="1724497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a:t>
            </a:r>
            <a:r>
              <a:rPr lang="en-US" dirty="0" smtClean="0"/>
              <a:t>Agenda</a:t>
            </a:r>
            <a:br>
              <a:rPr lang="en-US" dirty="0" smtClean="0"/>
            </a:br>
            <a:r>
              <a:rPr lang="en-US" dirty="0" smtClean="0"/>
              <a:t/>
            </a:r>
            <a:br>
              <a:rPr lang="en-US" dirty="0" smtClean="0"/>
            </a:br>
            <a:r>
              <a:rPr lang="en-US" sz="3600" dirty="0" smtClean="0"/>
              <a:t>in Research Excellence Framework</a:t>
            </a:r>
            <a:br>
              <a:rPr lang="en-US" sz="3600" dirty="0" smtClean="0"/>
            </a:br>
            <a:r>
              <a:rPr lang="en-US" sz="3600" dirty="0" smtClean="0"/>
              <a:t>(REF)</a:t>
            </a:r>
            <a:endParaRPr lang="en-US" sz="3600" dirty="0"/>
          </a:p>
        </p:txBody>
      </p:sp>
      <p:sp>
        <p:nvSpPr>
          <p:cNvPr id="3" name="TextBox 2"/>
          <p:cNvSpPr txBox="1"/>
          <p:nvPr/>
        </p:nvSpPr>
        <p:spPr>
          <a:xfrm>
            <a:off x="5406190" y="397461"/>
            <a:ext cx="6144126" cy="6001643"/>
          </a:xfrm>
          <a:prstGeom prst="rect">
            <a:avLst/>
          </a:prstGeom>
          <a:noFill/>
        </p:spPr>
        <p:txBody>
          <a:bodyPr wrap="square" rtlCol="0">
            <a:spAutoFit/>
          </a:bodyPr>
          <a:lstStyle/>
          <a:p>
            <a:pPr marL="342900" indent="-342900">
              <a:lnSpc>
                <a:spcPct val="150000"/>
              </a:lnSpc>
              <a:buFont typeface="Wingdings" charset="2"/>
              <a:buChar char="§"/>
            </a:pPr>
            <a:r>
              <a:rPr lang="en-US" sz="2400" dirty="0"/>
              <a:t>‘Impact’ as element of assessment introduced with REF 2014 </a:t>
            </a:r>
          </a:p>
          <a:p>
            <a:pPr marL="342900" indent="-342900">
              <a:lnSpc>
                <a:spcPct val="150000"/>
              </a:lnSpc>
              <a:buFont typeface="Wingdings" charset="2"/>
              <a:buChar char="§"/>
            </a:pPr>
            <a:r>
              <a:rPr lang="en-US" sz="2400" i="1" dirty="0"/>
              <a:t>‘Impact’ – ‘an effect on, change or benefit to the economy, society, culture, public policy or services, health, the environment or quality of life, beyond academia’ </a:t>
            </a:r>
            <a:endParaRPr lang="en-US" sz="2400" dirty="0"/>
          </a:p>
          <a:p>
            <a:pPr marL="342900" indent="-342900">
              <a:lnSpc>
                <a:spcPct val="150000"/>
              </a:lnSpc>
              <a:buFont typeface="Wingdings" charset="2"/>
              <a:buChar char="§"/>
            </a:pPr>
            <a:r>
              <a:rPr lang="en-US" sz="2400" dirty="0"/>
              <a:t>Academic units submit 1 impact case study per ~10 active researchers</a:t>
            </a:r>
          </a:p>
          <a:p>
            <a:pPr marL="342900" indent="-342900">
              <a:lnSpc>
                <a:spcPct val="150000"/>
              </a:lnSpc>
              <a:buFont typeface="Wingdings" charset="2"/>
              <a:buChar char="§"/>
            </a:pPr>
            <a:r>
              <a:rPr lang="en-US" sz="2400" dirty="0"/>
              <a:t>Assessed by expert </a:t>
            </a:r>
            <a:r>
              <a:rPr lang="en-US" sz="2400" dirty="0" smtClean="0"/>
              <a:t>panels</a:t>
            </a:r>
          </a:p>
          <a:p>
            <a:pPr marL="342900" indent="-342900">
              <a:lnSpc>
                <a:spcPct val="150000"/>
              </a:lnSpc>
              <a:buFont typeface="Wingdings" charset="2"/>
              <a:buChar char="§"/>
            </a:pPr>
            <a:r>
              <a:rPr lang="en-US" sz="2400" dirty="0" smtClean="0"/>
              <a:t>20% of final result</a:t>
            </a:r>
          </a:p>
          <a:p>
            <a:endParaRPr lang="en-US" sz="2400" dirty="0"/>
          </a:p>
        </p:txBody>
      </p:sp>
    </p:spTree>
    <p:extLst>
      <p:ext uri="{BB962C8B-B14F-4D97-AF65-F5344CB8AC3E}">
        <p14:creationId xmlns:p14="http://schemas.microsoft.com/office/powerpoint/2010/main" val="18689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3229" y="2412313"/>
            <a:ext cx="4393254" cy="1569660"/>
          </a:xfrm>
          <a:prstGeom prst="rect">
            <a:avLst/>
          </a:prstGeom>
          <a:noFill/>
        </p:spPr>
        <p:txBody>
          <a:bodyPr wrap="none" rtlCol="0">
            <a:spAutoFit/>
          </a:bodyPr>
          <a:lstStyle/>
          <a:p>
            <a:r>
              <a:rPr lang="en-US" sz="2400" dirty="0" smtClean="0"/>
              <a:t>Marta Natalia </a:t>
            </a:r>
            <a:r>
              <a:rPr lang="en-US" sz="2400" dirty="0" err="1" smtClean="0"/>
              <a:t>Wróblewska</a:t>
            </a:r>
            <a:endParaRPr lang="en-US" sz="2400" dirty="0" smtClean="0"/>
          </a:p>
          <a:p>
            <a:r>
              <a:rPr lang="en-US" sz="2400" dirty="0" smtClean="0"/>
              <a:t>University of Warwick, UK</a:t>
            </a:r>
          </a:p>
          <a:p>
            <a:r>
              <a:rPr lang="en-US" sz="2400" dirty="0" smtClean="0">
                <a:hlinkClick r:id="rId3"/>
              </a:rPr>
              <a:t>m.n.wroblewska@warwick.ac.uk</a:t>
            </a:r>
            <a:endParaRPr lang="en-US" sz="2400" dirty="0" smtClean="0"/>
          </a:p>
          <a:p>
            <a:r>
              <a:rPr lang="en-US" sz="2400" dirty="0" smtClean="0"/>
              <a:t>@</a:t>
            </a:r>
            <a:r>
              <a:rPr lang="en-US" sz="2400" dirty="0" err="1" smtClean="0"/>
              <a:t>martawrob</a:t>
            </a:r>
            <a:endParaRPr lang="en-US" sz="2400" dirty="0"/>
          </a:p>
        </p:txBody>
      </p:sp>
      <p:pic>
        <p:nvPicPr>
          <p:cNvPr id="6" name="Picture 5"/>
          <p:cNvPicPr>
            <a:picLocks noChangeAspect="1"/>
          </p:cNvPicPr>
          <p:nvPr/>
        </p:nvPicPr>
        <p:blipFill>
          <a:blip r:embed="rId4"/>
          <a:stretch>
            <a:fillRect/>
          </a:stretch>
        </p:blipFill>
        <p:spPr>
          <a:xfrm>
            <a:off x="9345256" y="5598617"/>
            <a:ext cx="1069277" cy="9917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5204" y="5598617"/>
            <a:ext cx="3077822" cy="9470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6763" y="5586494"/>
            <a:ext cx="653280" cy="1016000"/>
          </a:xfrm>
          <a:prstGeom prst="rect">
            <a:avLst/>
          </a:prstGeom>
        </p:spPr>
      </p:pic>
      <p:sp>
        <p:nvSpPr>
          <p:cNvPr id="7" name="Title 6"/>
          <p:cNvSpPr>
            <a:spLocks noGrp="1"/>
          </p:cNvSpPr>
          <p:nvPr>
            <p:ph type="title"/>
          </p:nvPr>
        </p:nvSpPr>
        <p:spPr>
          <a:xfrm>
            <a:off x="1066800" y="1039126"/>
            <a:ext cx="3833906" cy="4952492"/>
          </a:xfrm>
        </p:spPr>
        <p:txBody>
          <a:bodyPr>
            <a:normAutofit/>
          </a:bodyPr>
          <a:lstStyle/>
          <a:p>
            <a:r>
              <a:rPr lang="en-US" sz="4000" dirty="0" smtClean="0"/>
              <a:t>Thank you for attending!</a:t>
            </a:r>
            <a:endParaRPr lang="en-US" sz="4000" dirty="0"/>
          </a:p>
        </p:txBody>
      </p:sp>
    </p:spTree>
    <p:extLst>
      <p:ext uri="{BB962C8B-B14F-4D97-AF65-F5344CB8AC3E}">
        <p14:creationId xmlns:p14="http://schemas.microsoft.com/office/powerpoint/2010/main" val="180075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a:t>
            </a:r>
            <a:br>
              <a:rPr lang="en-US" dirty="0" smtClean="0"/>
            </a:br>
            <a:r>
              <a:rPr lang="en-US" dirty="0" smtClean="0"/>
              <a:t/>
            </a:r>
            <a:br>
              <a:rPr lang="en-US" dirty="0" smtClean="0"/>
            </a:br>
            <a:r>
              <a:rPr lang="en-US" sz="3600" dirty="0"/>
              <a:t>Foucault’s framework of </a:t>
            </a:r>
            <a:r>
              <a:rPr lang="en-US" sz="3600" dirty="0" smtClean="0"/>
              <a:t>governmentality</a:t>
            </a:r>
            <a:r>
              <a:rPr lang="en-US" sz="3600" dirty="0"/>
              <a:t/>
            </a:r>
            <a:br>
              <a:rPr lang="en-US" sz="3600" dirty="0"/>
            </a:br>
            <a:endParaRPr lang="en-US" sz="3600" dirty="0"/>
          </a:p>
        </p:txBody>
      </p:sp>
      <p:sp>
        <p:nvSpPr>
          <p:cNvPr id="3" name="TextBox 2"/>
          <p:cNvSpPr txBox="1"/>
          <p:nvPr/>
        </p:nvSpPr>
        <p:spPr>
          <a:xfrm>
            <a:off x="5777091" y="790085"/>
            <a:ext cx="5624945" cy="5693866"/>
          </a:xfrm>
          <a:prstGeom prst="rect">
            <a:avLst/>
          </a:prstGeom>
          <a:noFill/>
        </p:spPr>
        <p:txBody>
          <a:bodyPr wrap="square" rtlCol="0">
            <a:spAutoFit/>
          </a:bodyPr>
          <a:lstStyle/>
          <a:p>
            <a:pPr marL="457200" indent="-457200">
              <a:buAutoNum type="arabicPeriod"/>
            </a:pPr>
            <a:endParaRPr lang="en-US" sz="2800" dirty="0" smtClean="0"/>
          </a:p>
          <a:p>
            <a:pPr marL="457200" indent="-457200">
              <a:buAutoNum type="arabicPeriod"/>
            </a:pPr>
            <a:r>
              <a:rPr lang="en-US" sz="2800" dirty="0"/>
              <a:t>Government consists in the ‘conduct of conduct ‘ </a:t>
            </a:r>
          </a:p>
          <a:p>
            <a:pPr marL="457200" indent="-457200">
              <a:buAutoNum type="arabicPeriod"/>
            </a:pPr>
            <a:endParaRPr lang="en-US" sz="2800" dirty="0" smtClean="0"/>
          </a:p>
          <a:p>
            <a:pPr marL="457200" indent="-457200">
              <a:buAutoNum type="arabicPeriod"/>
            </a:pPr>
            <a:r>
              <a:rPr lang="en-US" sz="2800" dirty="0"/>
              <a:t>The origins of the present are contingent </a:t>
            </a:r>
          </a:p>
          <a:p>
            <a:pPr marL="457200" indent="-457200">
              <a:buAutoNum type="arabicPeriod"/>
            </a:pPr>
            <a:endParaRPr lang="en-US" sz="2800" i="1" dirty="0" smtClean="0"/>
          </a:p>
          <a:p>
            <a:pPr marL="457200" indent="-457200">
              <a:buAutoNum type="arabicPeriod"/>
            </a:pPr>
            <a:r>
              <a:rPr lang="en-US" sz="2800" dirty="0" smtClean="0"/>
              <a:t>Areas become </a:t>
            </a:r>
            <a:r>
              <a:rPr lang="en-US" sz="2800" dirty="0"/>
              <a:t>constituted as objects of thought through </a:t>
            </a:r>
            <a:r>
              <a:rPr lang="en-US" sz="2800" i="1" dirty="0" err="1"/>
              <a:t>problematization</a:t>
            </a:r>
            <a:r>
              <a:rPr lang="en-US" sz="2800" i="1" dirty="0"/>
              <a:t> </a:t>
            </a:r>
          </a:p>
          <a:p>
            <a:endParaRPr lang="en-US" sz="2800" dirty="0"/>
          </a:p>
          <a:p>
            <a:endParaRPr lang="en-US" sz="2800" dirty="0" smtClean="0"/>
          </a:p>
          <a:p>
            <a:endParaRPr lang="en-US" sz="2800" dirty="0"/>
          </a:p>
        </p:txBody>
      </p:sp>
      <p:sp>
        <p:nvSpPr>
          <p:cNvPr id="4" name="TextBox 3"/>
          <p:cNvSpPr txBox="1"/>
          <p:nvPr/>
        </p:nvSpPr>
        <p:spPr>
          <a:xfrm>
            <a:off x="383459" y="6299285"/>
            <a:ext cx="2850204" cy="369332"/>
          </a:xfrm>
          <a:prstGeom prst="rect">
            <a:avLst/>
          </a:prstGeom>
          <a:noFill/>
        </p:spPr>
        <p:txBody>
          <a:bodyPr wrap="none" rtlCol="0">
            <a:spAutoFit/>
          </a:bodyPr>
          <a:lstStyle/>
          <a:p>
            <a:r>
              <a:rPr lang="is-IS" dirty="0" smtClean="0"/>
              <a:t>(Foucault 1982, Rose</a:t>
            </a:r>
            <a:r>
              <a:rPr lang="is-IS" dirty="0"/>
              <a:t>, </a:t>
            </a:r>
            <a:r>
              <a:rPr lang="is-IS" dirty="0" smtClean="0"/>
              <a:t>1999) </a:t>
            </a:r>
            <a:endParaRPr lang="en-US" dirty="0"/>
          </a:p>
        </p:txBody>
      </p:sp>
    </p:spTree>
    <p:extLst>
      <p:ext uri="{BB962C8B-B14F-4D97-AF65-F5344CB8AC3E}">
        <p14:creationId xmlns:p14="http://schemas.microsoft.com/office/powerpoint/2010/main" val="1276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7811" y="1231190"/>
            <a:ext cx="4686300" cy="4401205"/>
          </a:xfrm>
          <a:prstGeom prst="rect">
            <a:avLst/>
          </a:prstGeom>
          <a:noFill/>
        </p:spPr>
        <p:txBody>
          <a:bodyPr wrap="square" rtlCol="0">
            <a:spAutoFit/>
          </a:bodyPr>
          <a:lstStyle/>
          <a:p>
            <a:pPr marL="514350" indent="-514350">
              <a:buAutoNum type="arabicPeriod"/>
            </a:pPr>
            <a:r>
              <a:rPr lang="pl-PL" sz="2800" dirty="0" smtClean="0"/>
              <a:t>How was ‘</a:t>
            </a:r>
            <a:r>
              <a:rPr lang="pl-PL" sz="2800" dirty="0" err="1" smtClean="0"/>
              <a:t>impact</a:t>
            </a:r>
            <a:r>
              <a:rPr lang="pl-PL" sz="2800" dirty="0" smtClean="0"/>
              <a:t>’ </a:t>
            </a:r>
            <a:r>
              <a:rPr lang="pl-PL" sz="2800" dirty="0" err="1" smtClean="0"/>
              <a:t>problematized</a:t>
            </a:r>
            <a:r>
              <a:rPr lang="pl-PL" sz="2800" dirty="0" smtClean="0"/>
              <a:t> as </a:t>
            </a:r>
            <a:r>
              <a:rPr lang="pl-PL" sz="2800" dirty="0" err="1" smtClean="0"/>
              <a:t>an</a:t>
            </a:r>
            <a:r>
              <a:rPr lang="pl-PL" sz="2800" dirty="0" smtClean="0"/>
              <a:t> ‘</a:t>
            </a:r>
            <a:r>
              <a:rPr lang="pl-PL" sz="2800" dirty="0" err="1" smtClean="0"/>
              <a:t>object</a:t>
            </a:r>
            <a:r>
              <a:rPr lang="pl-PL" sz="2800" dirty="0" smtClean="0"/>
              <a:t> of </a:t>
            </a:r>
            <a:r>
              <a:rPr lang="pl-PL" sz="2800" dirty="0" err="1" smtClean="0"/>
              <a:t>thought</a:t>
            </a:r>
            <a:r>
              <a:rPr lang="pl-PL" sz="2800" dirty="0" smtClean="0"/>
              <a:t>’?</a:t>
            </a:r>
          </a:p>
          <a:p>
            <a:pPr marL="514350" indent="-514350">
              <a:buAutoNum type="arabicPeriod"/>
            </a:pPr>
            <a:endParaRPr lang="pl-PL" sz="2800" dirty="0"/>
          </a:p>
          <a:p>
            <a:pPr marL="514350" indent="-514350">
              <a:buAutoNum type="arabicPeriod"/>
            </a:pPr>
            <a:r>
              <a:rPr lang="pl-PL" sz="2800" dirty="0" smtClean="0"/>
              <a:t>How </a:t>
            </a:r>
            <a:r>
              <a:rPr lang="pl-PL" sz="2800" dirty="0" err="1" smtClean="0"/>
              <a:t>did</a:t>
            </a:r>
            <a:r>
              <a:rPr lang="pl-PL" sz="2800" dirty="0" smtClean="0"/>
              <a:t> </a:t>
            </a:r>
            <a:r>
              <a:rPr lang="pl-PL" sz="2800" dirty="0" err="1" smtClean="0"/>
              <a:t>practices</a:t>
            </a:r>
            <a:r>
              <a:rPr lang="pl-PL" sz="2800" dirty="0" smtClean="0"/>
              <a:t> </a:t>
            </a:r>
            <a:r>
              <a:rPr lang="pl-PL" sz="2800" dirty="0" err="1" smtClean="0"/>
              <a:t>emerge</a:t>
            </a:r>
            <a:r>
              <a:rPr lang="pl-PL" sz="2800" dirty="0" smtClean="0"/>
              <a:t> </a:t>
            </a:r>
            <a:r>
              <a:rPr lang="pl-PL" sz="2800" dirty="0" err="1" smtClean="0"/>
              <a:t>around</a:t>
            </a:r>
            <a:r>
              <a:rPr lang="pl-PL" sz="2800" dirty="0" smtClean="0"/>
              <a:t> </a:t>
            </a:r>
            <a:r>
              <a:rPr lang="pl-PL" sz="2800" dirty="0" smtClean="0"/>
              <a:t>the idea of </a:t>
            </a:r>
            <a:r>
              <a:rPr lang="pl-PL" sz="2800" dirty="0" err="1" smtClean="0"/>
              <a:t>impact</a:t>
            </a:r>
            <a:r>
              <a:rPr lang="pl-PL" sz="2800" dirty="0" smtClean="0"/>
              <a:t>?</a:t>
            </a:r>
            <a:endParaRPr lang="pl-PL" sz="2800" dirty="0" smtClean="0"/>
          </a:p>
          <a:p>
            <a:endParaRPr lang="pl-PL" sz="2800" dirty="0" smtClean="0"/>
          </a:p>
          <a:p>
            <a:r>
              <a:rPr lang="pl-PL" sz="2800" dirty="0"/>
              <a:t>3</a:t>
            </a:r>
            <a:r>
              <a:rPr lang="pl-PL" sz="2800" dirty="0" smtClean="0"/>
              <a:t>.    How </a:t>
            </a:r>
            <a:r>
              <a:rPr lang="pl-PL" sz="2800" dirty="0" err="1" smtClean="0"/>
              <a:t>successfully</a:t>
            </a:r>
            <a:r>
              <a:rPr lang="pl-PL" sz="2800" dirty="0" smtClean="0"/>
              <a:t> </a:t>
            </a:r>
            <a:r>
              <a:rPr lang="en-GB" sz="2800" dirty="0" smtClean="0"/>
              <a:t>does</a:t>
            </a:r>
            <a:r>
              <a:rPr lang="pl-PL" sz="2800" dirty="0" smtClean="0"/>
              <a:t> </a:t>
            </a:r>
            <a:r>
              <a:rPr lang="pl-PL" sz="2800" dirty="0" err="1" smtClean="0"/>
              <a:t>it</a:t>
            </a:r>
            <a:r>
              <a:rPr lang="pl-PL" sz="2800" dirty="0" smtClean="0"/>
              <a:t> 	</a:t>
            </a:r>
            <a:r>
              <a:rPr lang="pl-PL" sz="2800" dirty="0" err="1" smtClean="0"/>
              <a:t>contribute</a:t>
            </a:r>
            <a:r>
              <a:rPr lang="pl-PL" sz="2800" dirty="0" smtClean="0"/>
              <a:t> to the ‘</a:t>
            </a:r>
            <a:r>
              <a:rPr lang="pl-PL" sz="2800" dirty="0" err="1" smtClean="0"/>
              <a:t>conduct</a:t>
            </a:r>
            <a:r>
              <a:rPr lang="pl-PL" sz="2800" dirty="0" smtClean="0"/>
              <a:t> 	of </a:t>
            </a:r>
            <a:r>
              <a:rPr lang="pl-PL" sz="2800" dirty="0" err="1" smtClean="0"/>
              <a:t>conduct</a:t>
            </a:r>
            <a:r>
              <a:rPr lang="pl-PL" sz="2800" dirty="0" smtClean="0"/>
              <a:t>’ in </a:t>
            </a:r>
            <a:r>
              <a:rPr lang="pl-PL" sz="2800" dirty="0" err="1" smtClean="0"/>
              <a:t>academia</a:t>
            </a:r>
            <a:r>
              <a:rPr lang="pl-PL" sz="2800" dirty="0" smtClean="0"/>
              <a:t>? </a:t>
            </a:r>
          </a:p>
        </p:txBody>
      </p:sp>
      <p:sp>
        <p:nvSpPr>
          <p:cNvPr id="5" name="Title 4"/>
          <p:cNvSpPr>
            <a:spLocks noGrp="1"/>
          </p:cNvSpPr>
          <p:nvPr>
            <p:ph type="title"/>
          </p:nvPr>
        </p:nvSpPr>
        <p:spPr/>
        <p:txBody>
          <a:bodyPr/>
          <a:lstStyle/>
          <a:p>
            <a:r>
              <a:rPr lang="en-US" dirty="0" smtClean="0"/>
              <a:t>Research Question</a:t>
            </a:r>
            <a:endParaRPr lang="en-US" dirty="0"/>
          </a:p>
        </p:txBody>
      </p:sp>
    </p:spTree>
    <p:extLst>
      <p:ext uri="{BB962C8B-B14F-4D97-AF65-F5344CB8AC3E}">
        <p14:creationId xmlns:p14="http://schemas.microsoft.com/office/powerpoint/2010/main" val="21963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735" y="508041"/>
            <a:ext cx="8977745" cy="4952492"/>
          </a:xfrm>
        </p:spPr>
        <p:txBody>
          <a:bodyPr>
            <a:normAutofit/>
          </a:bodyPr>
          <a:lstStyle/>
          <a:p>
            <a:pPr algn="ctr"/>
            <a:r>
              <a:rPr lang="en-US" dirty="0" smtClean="0"/>
              <a:t>Impact Timeline</a:t>
            </a:r>
            <a:endParaRPr lang="en-US" dirty="0"/>
          </a:p>
        </p:txBody>
      </p:sp>
      <p:cxnSp>
        <p:nvCxnSpPr>
          <p:cNvPr id="5" name="Straight Arrow Connector 4"/>
          <p:cNvCxnSpPr/>
          <p:nvPr/>
        </p:nvCxnSpPr>
        <p:spPr>
          <a:xfrm flipV="1">
            <a:off x="2173752" y="5515402"/>
            <a:ext cx="8312728" cy="247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9197861" y="5173461"/>
            <a:ext cx="0" cy="33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10973" y="5173461"/>
            <a:ext cx="127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075658">
            <a:off x="6067838" y="3845557"/>
            <a:ext cx="2319000" cy="461665"/>
          </a:xfrm>
          <a:prstGeom prst="rect">
            <a:avLst/>
          </a:prstGeom>
          <a:noFill/>
        </p:spPr>
        <p:txBody>
          <a:bodyPr wrap="square" rtlCol="0">
            <a:spAutoFit/>
          </a:bodyPr>
          <a:lstStyle/>
          <a:p>
            <a:r>
              <a:rPr lang="en-US" sz="2400" dirty="0" smtClean="0"/>
              <a:t>REF 2014</a:t>
            </a:r>
            <a:endParaRPr lang="en-US" sz="2400" dirty="0"/>
          </a:p>
        </p:txBody>
      </p:sp>
      <p:sp>
        <p:nvSpPr>
          <p:cNvPr id="12" name="TextBox 11"/>
          <p:cNvSpPr txBox="1"/>
          <p:nvPr/>
        </p:nvSpPr>
        <p:spPr>
          <a:xfrm rot="18199499">
            <a:off x="4994779" y="3355164"/>
            <a:ext cx="3320715" cy="461665"/>
          </a:xfrm>
          <a:prstGeom prst="rect">
            <a:avLst/>
          </a:prstGeom>
          <a:noFill/>
        </p:spPr>
        <p:txBody>
          <a:bodyPr wrap="square" rtlCol="0">
            <a:spAutoFit/>
          </a:bodyPr>
          <a:lstStyle/>
          <a:p>
            <a:r>
              <a:rPr lang="en-US" sz="2400" dirty="0" smtClean="0"/>
              <a:t>Writing case studies</a:t>
            </a:r>
            <a:endParaRPr lang="en-US" sz="2400" dirty="0"/>
          </a:p>
        </p:txBody>
      </p:sp>
      <p:sp>
        <p:nvSpPr>
          <p:cNvPr id="16" name="TextBox 15"/>
          <p:cNvSpPr txBox="1"/>
          <p:nvPr/>
        </p:nvSpPr>
        <p:spPr>
          <a:xfrm rot="18033516">
            <a:off x="8788602" y="4122033"/>
            <a:ext cx="1798719" cy="461665"/>
          </a:xfrm>
          <a:prstGeom prst="rect">
            <a:avLst/>
          </a:prstGeom>
          <a:noFill/>
        </p:spPr>
        <p:txBody>
          <a:bodyPr wrap="square" rtlCol="0">
            <a:spAutoFit/>
          </a:bodyPr>
          <a:lstStyle/>
          <a:p>
            <a:r>
              <a:rPr lang="en-US" sz="2400" dirty="0" smtClean="0"/>
              <a:t>REF 2021</a:t>
            </a:r>
            <a:endParaRPr lang="en-US" sz="2400" dirty="0"/>
          </a:p>
        </p:txBody>
      </p:sp>
      <p:cxnSp>
        <p:nvCxnSpPr>
          <p:cNvPr id="15" name="Straight Connector 14"/>
          <p:cNvCxnSpPr/>
          <p:nvPr/>
        </p:nvCxnSpPr>
        <p:spPr>
          <a:xfrm>
            <a:off x="4236215" y="5034882"/>
            <a:ext cx="5154" cy="468779"/>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8345021">
            <a:off x="3489375" y="3793787"/>
            <a:ext cx="2534427" cy="461665"/>
          </a:xfrm>
          <a:prstGeom prst="rect">
            <a:avLst/>
          </a:prstGeom>
          <a:noFill/>
        </p:spPr>
        <p:txBody>
          <a:bodyPr wrap="square" rtlCol="0">
            <a:spAutoFit/>
          </a:bodyPr>
          <a:lstStyle/>
          <a:p>
            <a:r>
              <a:rPr lang="en-US" sz="2400" dirty="0" smtClean="0"/>
              <a:t>Impact pilot 2010</a:t>
            </a:r>
            <a:endParaRPr lang="en-US" sz="2400" dirty="0"/>
          </a:p>
        </p:txBody>
      </p:sp>
      <p:cxnSp>
        <p:nvCxnSpPr>
          <p:cNvPr id="21" name="Straight Connector 20"/>
          <p:cNvCxnSpPr/>
          <p:nvPr/>
        </p:nvCxnSpPr>
        <p:spPr>
          <a:xfrm>
            <a:off x="7648879" y="5214767"/>
            <a:ext cx="127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8101654">
            <a:off x="7118511" y="4041342"/>
            <a:ext cx="1995033" cy="461665"/>
          </a:xfrm>
          <a:prstGeom prst="rect">
            <a:avLst/>
          </a:prstGeom>
          <a:noFill/>
        </p:spPr>
        <p:txBody>
          <a:bodyPr wrap="none" rtlCol="0">
            <a:spAutoFit/>
          </a:bodyPr>
          <a:lstStyle/>
          <a:p>
            <a:r>
              <a:rPr lang="en-US" sz="2400" dirty="0" smtClean="0"/>
              <a:t>Results of REF</a:t>
            </a:r>
            <a:endParaRPr lang="en-US" sz="2400" dirty="0"/>
          </a:p>
        </p:txBody>
      </p:sp>
      <p:cxnSp>
        <p:nvCxnSpPr>
          <p:cNvPr id="23" name="Straight Connector 22"/>
          <p:cNvCxnSpPr/>
          <p:nvPr/>
        </p:nvCxnSpPr>
        <p:spPr>
          <a:xfrm>
            <a:off x="2989177" y="5063343"/>
            <a:ext cx="5154" cy="46877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8421458">
            <a:off x="1990529" y="3314630"/>
            <a:ext cx="3628814" cy="461665"/>
          </a:xfrm>
          <a:prstGeom prst="rect">
            <a:avLst/>
          </a:prstGeom>
          <a:noFill/>
        </p:spPr>
        <p:txBody>
          <a:bodyPr wrap="none" rtlCol="0">
            <a:spAutoFit/>
          </a:bodyPr>
          <a:lstStyle/>
          <a:p>
            <a:r>
              <a:rPr lang="en-US" sz="2400" dirty="0" smtClean="0"/>
              <a:t>Idea of Impact  in UK– 2009</a:t>
            </a:r>
            <a:endParaRPr lang="en-US" sz="2400" dirty="0"/>
          </a:p>
        </p:txBody>
      </p:sp>
      <p:sp>
        <p:nvSpPr>
          <p:cNvPr id="25" name="Left Brace 24"/>
          <p:cNvSpPr/>
          <p:nvPr/>
        </p:nvSpPr>
        <p:spPr>
          <a:xfrm rot="5400000">
            <a:off x="5585602" y="4623476"/>
            <a:ext cx="399686" cy="1291590"/>
          </a:xfrm>
          <a:prstGeom prst="leftBrace">
            <a:avLst>
              <a:gd name="adj1" fmla="val 8333"/>
              <a:gd name="adj2" fmla="val 5221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4889752" y="5071350"/>
            <a:ext cx="5154" cy="468779"/>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8275931">
            <a:off x="4099366" y="3363967"/>
            <a:ext cx="3471400" cy="461665"/>
          </a:xfrm>
          <a:prstGeom prst="rect">
            <a:avLst/>
          </a:prstGeom>
          <a:noFill/>
        </p:spPr>
        <p:txBody>
          <a:bodyPr wrap="none" rtlCol="0">
            <a:spAutoFit/>
          </a:bodyPr>
          <a:lstStyle/>
          <a:p>
            <a:r>
              <a:rPr lang="en-US" sz="2400" dirty="0"/>
              <a:t>G</a:t>
            </a:r>
            <a:r>
              <a:rPr lang="en-US" sz="2400" dirty="0" smtClean="0"/>
              <a:t>uidelines published 2011</a:t>
            </a:r>
            <a:endParaRPr lang="en-US" sz="2400" dirty="0"/>
          </a:p>
        </p:txBody>
      </p:sp>
    </p:spTree>
    <p:extLst>
      <p:ext uri="{BB962C8B-B14F-4D97-AF65-F5344CB8AC3E}">
        <p14:creationId xmlns:p14="http://schemas.microsoft.com/office/powerpoint/2010/main" val="1564717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a:t>
            </a:r>
            <a:endParaRPr lang="en-US" dirty="0"/>
          </a:p>
        </p:txBody>
      </p:sp>
      <p:sp>
        <p:nvSpPr>
          <p:cNvPr id="11" name="TextBox 10"/>
          <p:cNvSpPr txBox="1"/>
          <p:nvPr/>
        </p:nvSpPr>
        <p:spPr>
          <a:xfrm>
            <a:off x="5495991" y="619878"/>
            <a:ext cx="5918068" cy="5262979"/>
          </a:xfrm>
          <a:prstGeom prst="rect">
            <a:avLst/>
          </a:prstGeom>
          <a:noFill/>
        </p:spPr>
        <p:txBody>
          <a:bodyPr wrap="square" rtlCol="0">
            <a:spAutoFit/>
          </a:bodyPr>
          <a:lstStyle/>
          <a:p>
            <a:r>
              <a:rPr lang="en-US" sz="2800" dirty="0" smtClean="0"/>
              <a:t> </a:t>
            </a:r>
          </a:p>
          <a:p>
            <a:pPr marL="457200" indent="-457200">
              <a:buFont typeface="Arial" charset="0"/>
              <a:buChar char="•"/>
            </a:pPr>
            <a:r>
              <a:rPr lang="en-US" sz="2800" dirty="0"/>
              <a:t>I</a:t>
            </a:r>
            <a:r>
              <a:rPr lang="en-US" sz="2800" dirty="0" smtClean="0"/>
              <a:t>mpact case </a:t>
            </a:r>
            <a:r>
              <a:rPr lang="en-US" sz="2800" dirty="0"/>
              <a:t>studies </a:t>
            </a:r>
            <a:r>
              <a:rPr lang="en-US" sz="2800" dirty="0" smtClean="0"/>
              <a:t>in field of </a:t>
            </a:r>
            <a:r>
              <a:rPr lang="en-US" sz="2800" dirty="0"/>
              <a:t>linguistics </a:t>
            </a:r>
            <a:r>
              <a:rPr lang="en-US" sz="2800" dirty="0" smtClean="0"/>
              <a:t>(78) </a:t>
            </a:r>
            <a:endParaRPr lang="en-US" sz="2800" dirty="0"/>
          </a:p>
          <a:p>
            <a:pPr marL="457200" indent="-457200">
              <a:buFont typeface="Arial" charset="0"/>
              <a:buChar char="•"/>
            </a:pPr>
            <a:endParaRPr lang="en-US" sz="2800" dirty="0" smtClean="0"/>
          </a:p>
          <a:p>
            <a:pPr marL="457200" indent="-457200">
              <a:buFont typeface="Arial" charset="0"/>
              <a:buChar char="•"/>
            </a:pPr>
            <a:r>
              <a:rPr lang="en-US" sz="2800" dirty="0" smtClean="0"/>
              <a:t> </a:t>
            </a:r>
            <a:r>
              <a:rPr lang="en-US" sz="2800" dirty="0"/>
              <a:t>I</a:t>
            </a:r>
            <a:r>
              <a:rPr lang="en-US" sz="2800" dirty="0" smtClean="0"/>
              <a:t>nterviews (25) with </a:t>
            </a:r>
          </a:p>
          <a:p>
            <a:pPr marL="1371600" lvl="2" indent="-457200">
              <a:buFont typeface="Arial" charset="0"/>
              <a:buChar char="•"/>
            </a:pPr>
            <a:r>
              <a:rPr lang="en-US" sz="2800" dirty="0" smtClean="0"/>
              <a:t>‘authors’ of case studies from corpus (15)</a:t>
            </a:r>
          </a:p>
          <a:p>
            <a:pPr marL="1371600" lvl="2" indent="-457200">
              <a:buFont typeface="Arial" charset="0"/>
              <a:buChar char="•"/>
            </a:pPr>
            <a:r>
              <a:rPr lang="en-US" sz="2800" dirty="0" smtClean="0"/>
              <a:t>Administrators (8)</a:t>
            </a:r>
          </a:p>
          <a:p>
            <a:pPr marL="1371600" lvl="2" indent="-457200">
              <a:buFont typeface="Arial" charset="0"/>
              <a:buChar char="•"/>
            </a:pPr>
            <a:r>
              <a:rPr lang="en-US" sz="2800" dirty="0" smtClean="0"/>
              <a:t>Impact ‘professionals’ (2)</a:t>
            </a:r>
          </a:p>
          <a:p>
            <a:pPr marL="1371600" lvl="2" indent="-457200">
              <a:buFont typeface="Arial" charset="0"/>
              <a:buChar char="•"/>
            </a:pPr>
            <a:r>
              <a:rPr lang="en-US" sz="2800" dirty="0" smtClean="0"/>
              <a:t>Policy specialists (2)</a:t>
            </a:r>
          </a:p>
          <a:p>
            <a:endParaRPr lang="en-US" sz="2800" dirty="0"/>
          </a:p>
          <a:p>
            <a:endParaRPr lang="en-US" sz="2800" dirty="0"/>
          </a:p>
        </p:txBody>
      </p:sp>
    </p:spTree>
    <p:extLst>
      <p:ext uri="{BB962C8B-B14F-4D97-AF65-F5344CB8AC3E}">
        <p14:creationId xmlns:p14="http://schemas.microsoft.com/office/powerpoint/2010/main" val="91376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993" y="1559803"/>
            <a:ext cx="9525000" cy="4952492"/>
          </a:xfrm>
        </p:spPr>
        <p:txBody>
          <a:bodyPr>
            <a:normAutofit/>
          </a:bodyPr>
          <a:lstStyle/>
          <a:p>
            <a:pPr algn="ctr"/>
            <a:r>
              <a:rPr lang="pl-PL" sz="5400"/>
              <a:t>How was </a:t>
            </a:r>
            <a:r>
              <a:rPr lang="pl-PL" sz="5400" dirty="0" err="1"/>
              <a:t>impact</a:t>
            </a:r>
            <a:r>
              <a:rPr lang="pl-PL" sz="5400" dirty="0"/>
              <a:t> </a:t>
            </a:r>
            <a:r>
              <a:rPr lang="pl-PL" sz="5400" dirty="0" err="1"/>
              <a:t>problematized</a:t>
            </a:r>
            <a:r>
              <a:rPr lang="pl-PL" sz="5400" dirty="0"/>
              <a:t> as </a:t>
            </a:r>
            <a:r>
              <a:rPr lang="pl-PL" sz="5400" dirty="0" err="1"/>
              <a:t>an</a:t>
            </a:r>
            <a:r>
              <a:rPr lang="pl-PL" sz="5400" dirty="0"/>
              <a:t> ‘</a:t>
            </a:r>
            <a:r>
              <a:rPr lang="pl-PL" sz="5400" dirty="0" err="1"/>
              <a:t>object</a:t>
            </a:r>
            <a:r>
              <a:rPr lang="pl-PL" sz="5400" dirty="0"/>
              <a:t> of </a:t>
            </a:r>
            <a:r>
              <a:rPr lang="pl-PL" sz="5400" dirty="0" err="1"/>
              <a:t>thought</a:t>
            </a:r>
            <a:r>
              <a:rPr lang="pl-PL" sz="5400" dirty="0"/>
              <a:t>’?</a:t>
            </a:r>
            <a:br>
              <a:rPr lang="pl-PL" sz="5400" dirty="0"/>
            </a:br>
            <a:endParaRPr lang="en-US" dirty="0"/>
          </a:p>
        </p:txBody>
      </p:sp>
    </p:spTree>
    <p:extLst>
      <p:ext uri="{BB962C8B-B14F-4D97-AF65-F5344CB8AC3E}">
        <p14:creationId xmlns:p14="http://schemas.microsoft.com/office/powerpoint/2010/main" val="984934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287" y="27953"/>
            <a:ext cx="8977745" cy="4952492"/>
          </a:xfrm>
        </p:spPr>
        <p:txBody>
          <a:bodyPr>
            <a:normAutofit/>
          </a:bodyPr>
          <a:lstStyle/>
          <a:p>
            <a:pPr algn="ctr"/>
            <a:r>
              <a:rPr lang="en-US" dirty="0"/>
              <a:t>I</a:t>
            </a:r>
            <a:r>
              <a:rPr lang="en-US" dirty="0" smtClean="0"/>
              <a:t>mpact timeline</a:t>
            </a:r>
            <a:endParaRPr lang="en-US" dirty="0"/>
          </a:p>
        </p:txBody>
      </p:sp>
      <p:cxnSp>
        <p:nvCxnSpPr>
          <p:cNvPr id="5" name="Straight Arrow Connector 4"/>
          <p:cNvCxnSpPr/>
          <p:nvPr/>
        </p:nvCxnSpPr>
        <p:spPr>
          <a:xfrm flipV="1">
            <a:off x="2940669" y="4157904"/>
            <a:ext cx="8312728" cy="247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10034974" y="3881997"/>
            <a:ext cx="127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075658">
            <a:off x="9667086" y="2979882"/>
            <a:ext cx="1320800" cy="369332"/>
          </a:xfrm>
          <a:prstGeom prst="rect">
            <a:avLst/>
          </a:prstGeom>
          <a:noFill/>
        </p:spPr>
        <p:txBody>
          <a:bodyPr wrap="square" rtlCol="0">
            <a:spAutoFit/>
          </a:bodyPr>
          <a:lstStyle/>
          <a:p>
            <a:r>
              <a:rPr lang="en-US" dirty="0" smtClean="0">
                <a:solidFill>
                  <a:schemeClr val="bg1">
                    <a:lumMod val="50000"/>
                  </a:schemeClr>
                </a:solidFill>
              </a:rPr>
              <a:t>REF 2014</a:t>
            </a:r>
            <a:endParaRPr lang="en-US" dirty="0">
              <a:solidFill>
                <a:schemeClr val="bg1">
                  <a:lumMod val="50000"/>
                </a:schemeClr>
              </a:solidFill>
            </a:endParaRPr>
          </a:p>
        </p:txBody>
      </p:sp>
      <p:sp>
        <p:nvSpPr>
          <p:cNvPr id="12" name="TextBox 11"/>
          <p:cNvSpPr txBox="1"/>
          <p:nvPr/>
        </p:nvSpPr>
        <p:spPr>
          <a:xfrm rot="18331723">
            <a:off x="7971806" y="2659189"/>
            <a:ext cx="2089033" cy="369332"/>
          </a:xfrm>
          <a:prstGeom prst="rect">
            <a:avLst/>
          </a:prstGeom>
          <a:noFill/>
        </p:spPr>
        <p:txBody>
          <a:bodyPr wrap="square" rtlCol="0">
            <a:spAutoFit/>
          </a:bodyPr>
          <a:lstStyle/>
          <a:p>
            <a:r>
              <a:rPr lang="en-US" dirty="0" smtClean="0">
                <a:solidFill>
                  <a:schemeClr val="bg1">
                    <a:lumMod val="50000"/>
                  </a:schemeClr>
                </a:solidFill>
              </a:rPr>
              <a:t>Writing case studies</a:t>
            </a:r>
            <a:endParaRPr lang="en-US" dirty="0">
              <a:solidFill>
                <a:schemeClr val="bg1">
                  <a:lumMod val="50000"/>
                </a:schemeClr>
              </a:solidFill>
            </a:endParaRPr>
          </a:p>
        </p:txBody>
      </p:sp>
      <p:sp>
        <p:nvSpPr>
          <p:cNvPr id="19" name="TextBox 18"/>
          <p:cNvSpPr txBox="1"/>
          <p:nvPr/>
        </p:nvSpPr>
        <p:spPr>
          <a:xfrm rot="18345021">
            <a:off x="4028426" y="2500399"/>
            <a:ext cx="2321639" cy="369332"/>
          </a:xfrm>
          <a:prstGeom prst="rect">
            <a:avLst/>
          </a:prstGeom>
          <a:noFill/>
        </p:spPr>
        <p:txBody>
          <a:bodyPr wrap="square" rtlCol="0">
            <a:spAutoFit/>
          </a:bodyPr>
          <a:lstStyle/>
          <a:p>
            <a:r>
              <a:rPr lang="en-US" dirty="0" smtClean="0">
                <a:solidFill>
                  <a:schemeClr val="bg1">
                    <a:lumMod val="50000"/>
                  </a:schemeClr>
                </a:solidFill>
              </a:rPr>
              <a:t>Impact pilot 2010</a:t>
            </a:r>
            <a:endParaRPr lang="en-US" dirty="0">
              <a:solidFill>
                <a:schemeClr val="bg1">
                  <a:lumMod val="50000"/>
                </a:schemeClr>
              </a:solidFill>
            </a:endParaRPr>
          </a:p>
        </p:txBody>
      </p:sp>
      <p:cxnSp>
        <p:nvCxnSpPr>
          <p:cNvPr id="23" name="Straight Connector 22"/>
          <p:cNvCxnSpPr/>
          <p:nvPr/>
        </p:nvCxnSpPr>
        <p:spPr>
          <a:xfrm>
            <a:off x="3756094" y="3705845"/>
            <a:ext cx="5154" cy="46877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8421458">
            <a:off x="3192289" y="2298744"/>
            <a:ext cx="2771784" cy="369332"/>
          </a:xfrm>
          <a:prstGeom prst="rect">
            <a:avLst/>
          </a:prstGeom>
          <a:noFill/>
        </p:spPr>
        <p:txBody>
          <a:bodyPr wrap="none" rtlCol="0">
            <a:spAutoFit/>
          </a:bodyPr>
          <a:lstStyle/>
          <a:p>
            <a:r>
              <a:rPr lang="en-US" dirty="0" smtClean="0">
                <a:solidFill>
                  <a:schemeClr val="bg1">
                    <a:lumMod val="50000"/>
                  </a:schemeClr>
                </a:solidFill>
              </a:rPr>
              <a:t>Idea of Impact  in UK– 2009</a:t>
            </a:r>
            <a:endParaRPr lang="en-US" dirty="0">
              <a:solidFill>
                <a:schemeClr val="bg1">
                  <a:lumMod val="50000"/>
                </a:schemeClr>
              </a:solidFill>
            </a:endParaRPr>
          </a:p>
        </p:txBody>
      </p:sp>
      <p:sp>
        <p:nvSpPr>
          <p:cNvPr id="25" name="Left Brace 24"/>
          <p:cNvSpPr/>
          <p:nvPr/>
        </p:nvSpPr>
        <p:spPr>
          <a:xfrm rot="5400000">
            <a:off x="8266916" y="3286511"/>
            <a:ext cx="399686" cy="1291590"/>
          </a:xfrm>
          <a:prstGeom prst="leftBrace">
            <a:avLst>
              <a:gd name="adj1" fmla="val 8333"/>
              <a:gd name="adj2" fmla="val 5221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50000"/>
                </a:schemeClr>
              </a:solidFill>
            </a:endParaRPr>
          </a:p>
        </p:txBody>
      </p:sp>
      <p:cxnSp>
        <p:nvCxnSpPr>
          <p:cNvPr id="17" name="Straight Connector 16"/>
          <p:cNvCxnSpPr/>
          <p:nvPr/>
        </p:nvCxnSpPr>
        <p:spPr>
          <a:xfrm>
            <a:off x="1250415" y="4156319"/>
            <a:ext cx="1690254" cy="0"/>
          </a:xfrm>
          <a:prstGeom prst="line">
            <a:avLst/>
          </a:prstGeom>
          <a:ln w="38100">
            <a:solidFill>
              <a:srgbClr val="FF8434"/>
            </a:solidFill>
            <a:prstDash val="dash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8512760">
            <a:off x="811709" y="2287930"/>
            <a:ext cx="4090351" cy="400110"/>
          </a:xfrm>
          <a:prstGeom prst="rect">
            <a:avLst/>
          </a:prstGeom>
          <a:noFill/>
        </p:spPr>
        <p:txBody>
          <a:bodyPr wrap="none" rtlCol="0">
            <a:spAutoFit/>
          </a:bodyPr>
          <a:lstStyle/>
          <a:p>
            <a:r>
              <a:rPr lang="en-US" sz="2000" dirty="0" smtClean="0">
                <a:solidFill>
                  <a:srgbClr val="FF0000"/>
                </a:solidFill>
              </a:rPr>
              <a:t>Idea of Impact developed in Australia</a:t>
            </a:r>
            <a:endParaRPr lang="en-US" sz="2000" dirty="0">
              <a:solidFill>
                <a:srgbClr val="FF0000"/>
              </a:solidFill>
            </a:endParaRPr>
          </a:p>
        </p:txBody>
      </p:sp>
      <p:sp>
        <p:nvSpPr>
          <p:cNvPr id="24" name="TextBox 23"/>
          <p:cNvSpPr txBox="1"/>
          <p:nvPr/>
        </p:nvSpPr>
        <p:spPr>
          <a:xfrm rot="18512760">
            <a:off x="4886447" y="2059346"/>
            <a:ext cx="3901004" cy="400110"/>
          </a:xfrm>
          <a:prstGeom prst="rect">
            <a:avLst/>
          </a:prstGeom>
          <a:noFill/>
        </p:spPr>
        <p:txBody>
          <a:bodyPr wrap="none" rtlCol="0">
            <a:spAutoFit/>
          </a:bodyPr>
          <a:lstStyle/>
          <a:p>
            <a:r>
              <a:rPr lang="en-US" sz="2000" dirty="0" smtClean="0">
                <a:solidFill>
                  <a:srgbClr val="FF0000"/>
                </a:solidFill>
              </a:rPr>
              <a:t>Idea of Impact debated in in the UK</a:t>
            </a:r>
            <a:endParaRPr lang="en-US" sz="2000" dirty="0">
              <a:solidFill>
                <a:srgbClr val="FF0000"/>
              </a:solidFill>
            </a:endParaRPr>
          </a:p>
        </p:txBody>
      </p:sp>
      <p:sp>
        <p:nvSpPr>
          <p:cNvPr id="7" name="TextBox 6"/>
          <p:cNvSpPr txBox="1"/>
          <p:nvPr/>
        </p:nvSpPr>
        <p:spPr>
          <a:xfrm>
            <a:off x="1356852" y="4734232"/>
            <a:ext cx="7720383" cy="1200329"/>
          </a:xfrm>
          <a:prstGeom prst="rect">
            <a:avLst/>
          </a:prstGeom>
          <a:noFill/>
        </p:spPr>
        <p:txBody>
          <a:bodyPr wrap="none" rtlCol="0">
            <a:spAutoFit/>
          </a:bodyPr>
          <a:lstStyle/>
          <a:p>
            <a:pPr marL="285750" indent="-285750">
              <a:buFont typeface="Arial" charset="0"/>
              <a:buChar char="•"/>
            </a:pPr>
            <a:r>
              <a:rPr lang="en-US" sz="2400" dirty="0" smtClean="0"/>
              <a:t>Audit culture +  Knowledge-based economy</a:t>
            </a:r>
          </a:p>
          <a:p>
            <a:pPr marL="285750" indent="-285750">
              <a:buFont typeface="Arial" charset="0"/>
              <a:buChar char="•"/>
            </a:pPr>
            <a:r>
              <a:rPr lang="en-US" sz="2400" dirty="0" smtClean="0"/>
              <a:t>Friction between SSH and STEM</a:t>
            </a:r>
          </a:p>
          <a:p>
            <a:pPr marL="285750" indent="-285750">
              <a:buFont typeface="Arial" charset="0"/>
              <a:buChar char="•"/>
            </a:pPr>
            <a:r>
              <a:rPr lang="en-US" sz="2400" dirty="0" smtClean="0"/>
              <a:t>Friction between qualitative and quantitative assessment</a:t>
            </a:r>
            <a:endParaRPr lang="en-US" sz="2400" dirty="0"/>
          </a:p>
        </p:txBody>
      </p:sp>
      <p:sp>
        <p:nvSpPr>
          <p:cNvPr id="26" name="Left Brace 25"/>
          <p:cNvSpPr/>
          <p:nvPr/>
        </p:nvSpPr>
        <p:spPr>
          <a:xfrm rot="5400000">
            <a:off x="5481262" y="3212046"/>
            <a:ext cx="445713" cy="1623793"/>
          </a:xfrm>
          <a:prstGeom prst="leftBrace">
            <a:avLst>
              <a:gd name="adj1" fmla="val 0"/>
              <a:gd name="adj2" fmla="val 52212"/>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rot="18445698">
            <a:off x="6412120" y="2466539"/>
            <a:ext cx="2629718" cy="707886"/>
          </a:xfrm>
          <a:prstGeom prst="rect">
            <a:avLst/>
          </a:prstGeom>
          <a:noFill/>
        </p:spPr>
        <p:txBody>
          <a:bodyPr wrap="square" rtlCol="0">
            <a:spAutoFit/>
          </a:bodyPr>
          <a:lstStyle/>
          <a:p>
            <a:r>
              <a:rPr lang="en-US" sz="2000" dirty="0">
                <a:solidFill>
                  <a:schemeClr val="bg1">
                    <a:lumMod val="50000"/>
                  </a:schemeClr>
                </a:solidFill>
              </a:rPr>
              <a:t>G</a:t>
            </a:r>
            <a:r>
              <a:rPr lang="en-US" sz="2000" dirty="0" smtClean="0">
                <a:solidFill>
                  <a:schemeClr val="bg1">
                    <a:lumMod val="50000"/>
                  </a:schemeClr>
                </a:solidFill>
              </a:rPr>
              <a:t>uidelines published 2011</a:t>
            </a:r>
            <a:endParaRPr lang="en-US" sz="2000" dirty="0">
              <a:solidFill>
                <a:schemeClr val="bg1">
                  <a:lumMod val="50000"/>
                </a:schemeClr>
              </a:solidFill>
            </a:endParaRPr>
          </a:p>
        </p:txBody>
      </p:sp>
      <p:cxnSp>
        <p:nvCxnSpPr>
          <p:cNvPr id="28" name="Straight Connector 27"/>
          <p:cNvCxnSpPr/>
          <p:nvPr/>
        </p:nvCxnSpPr>
        <p:spPr>
          <a:xfrm flipH="1">
            <a:off x="6867789" y="3924912"/>
            <a:ext cx="8374" cy="312648"/>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89431" y="6341011"/>
            <a:ext cx="3283143" cy="369332"/>
          </a:xfrm>
          <a:prstGeom prst="rect">
            <a:avLst/>
          </a:prstGeom>
        </p:spPr>
        <p:txBody>
          <a:bodyPr wrap="none">
            <a:spAutoFit/>
          </a:bodyPr>
          <a:lstStyle/>
          <a:p>
            <a:r>
              <a:rPr lang="en-US" dirty="0"/>
              <a:t>(</a:t>
            </a:r>
            <a:r>
              <a:rPr lang="en-US" dirty="0" smtClean="0"/>
              <a:t>Sayer</a:t>
            </a:r>
            <a:r>
              <a:rPr lang="en-US" dirty="0"/>
              <a:t>, </a:t>
            </a:r>
            <a:r>
              <a:rPr lang="en-US" dirty="0" smtClean="0"/>
              <a:t>2015, </a:t>
            </a:r>
            <a:r>
              <a:rPr lang="is-IS" dirty="0" smtClean="0"/>
              <a:t>Jessop et al., 2008)</a:t>
            </a:r>
            <a:endParaRPr lang="en-US" dirty="0"/>
          </a:p>
        </p:txBody>
      </p:sp>
      <p:sp>
        <p:nvSpPr>
          <p:cNvPr id="34" name="Curved Left Arrow 33"/>
          <p:cNvSpPr/>
          <p:nvPr/>
        </p:nvSpPr>
        <p:spPr>
          <a:xfrm flipH="1" flipV="1">
            <a:off x="708767" y="3451123"/>
            <a:ext cx="594748" cy="2197510"/>
          </a:xfrm>
          <a:prstGeom prst="curvedLeftArrow">
            <a:avLst/>
          </a:prstGeom>
          <a:solidFill>
            <a:srgbClr val="FF8434"/>
          </a:solidFill>
          <a:ln>
            <a:solidFill>
              <a:srgbClr val="FF8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 name="Straight Connector 34"/>
          <p:cNvCxnSpPr/>
          <p:nvPr/>
        </p:nvCxnSpPr>
        <p:spPr>
          <a:xfrm>
            <a:off x="4470465" y="3712085"/>
            <a:ext cx="5154" cy="4687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8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7" grpId="0" build="p"/>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‘Owning the Impact Agenda’</a:t>
            </a:r>
            <a:br>
              <a:rPr lang="en-US" dirty="0" smtClean="0"/>
            </a:br>
            <a:r>
              <a:rPr lang="en-US" dirty="0" smtClean="0"/>
              <a:t>1/2</a:t>
            </a:r>
            <a:endParaRPr lang="en-US" dirty="0"/>
          </a:p>
        </p:txBody>
      </p:sp>
      <p:sp>
        <p:nvSpPr>
          <p:cNvPr id="3" name="Content Placeholder 2"/>
          <p:cNvSpPr>
            <a:spLocks noGrp="1"/>
          </p:cNvSpPr>
          <p:nvPr>
            <p:ph idx="1"/>
          </p:nvPr>
        </p:nvSpPr>
        <p:spPr>
          <a:xfrm>
            <a:off x="5181600" y="555479"/>
            <a:ext cx="6248400" cy="5622644"/>
          </a:xfrm>
        </p:spPr>
        <p:txBody>
          <a:bodyPr/>
          <a:lstStyle/>
          <a:p>
            <a:pPr marL="0" indent="0">
              <a:buNone/>
            </a:pPr>
            <a:r>
              <a:rPr lang="en-GB" sz="2400" i="1" dirty="0"/>
              <a:t>This [the Impact Agenda] is something that we are doing to universities. Actually, what we wanted to say is ‘we are doing it with you, you’ve got to own it’ </a:t>
            </a:r>
          </a:p>
          <a:p>
            <a:endParaRPr lang="en-GB" sz="2400" dirty="0"/>
          </a:p>
          <a:p>
            <a:pPr marL="0" indent="0">
              <a:buNone/>
            </a:pPr>
            <a:r>
              <a:rPr lang="en-GB" sz="2400" dirty="0"/>
              <a:t>(Policy maker)</a:t>
            </a:r>
            <a:endParaRPr lang="en-US" sz="2400" dirty="0"/>
          </a:p>
          <a:p>
            <a:endParaRPr lang="en-US"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074184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6719</TotalTime>
  <Words>1557</Words>
  <Application>Microsoft Macintosh PowerPoint</Application>
  <PresentationFormat>Widescreen</PresentationFormat>
  <Paragraphs>149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Century Schoolbook</vt:lpstr>
      <vt:lpstr>Corbel</vt:lpstr>
      <vt:lpstr>CordiaUPC</vt:lpstr>
      <vt:lpstr>Times New Roman</vt:lpstr>
      <vt:lpstr>Wingdings</vt:lpstr>
      <vt:lpstr>Arial</vt:lpstr>
      <vt:lpstr>Headlines</vt:lpstr>
      <vt:lpstr>Impact assessment  in REF 2014 –  a view from philosophy  and linguistics</vt:lpstr>
      <vt:lpstr>The Impact Agenda  in Research Excellence Framework (REF)</vt:lpstr>
      <vt:lpstr>Approach  Foucault’s framework of governmentality </vt:lpstr>
      <vt:lpstr>Research Question</vt:lpstr>
      <vt:lpstr>Impact Timeline</vt:lpstr>
      <vt:lpstr>Data</vt:lpstr>
      <vt:lpstr>How was impact problematized as an ‘object of thought’? </vt:lpstr>
      <vt:lpstr>Impact timeline</vt:lpstr>
      <vt:lpstr>‘Owning the Impact Agenda’ 1/2</vt:lpstr>
      <vt:lpstr>‘Owning the Impact Agenda’ 2/2</vt:lpstr>
      <vt:lpstr>PowerPoint Presentation</vt:lpstr>
      <vt:lpstr>Impact Timeline</vt:lpstr>
      <vt:lpstr>Acquiring a new ‘professional vision’</vt:lpstr>
      <vt:lpstr>The emergence  of the Impact Infrastructure </vt:lpstr>
      <vt:lpstr>Impact Infrastructure as ‘dispositif’ /apparatus</vt:lpstr>
      <vt:lpstr>(Foucauldian) Impact Timeline</vt:lpstr>
      <vt:lpstr>How successfully does the Impact Agenda contribute to the ‘conduct of conduct’ in academia </vt:lpstr>
      <vt:lpstr>Impact and subjectivation</vt:lpstr>
      <vt:lpstr>Bibliography</vt:lpstr>
      <vt:lpstr>Thank you for attending!</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research impact and the discursive construction of academic ethos</dc:title>
  <dc:creator>Wróblewska, Marta</dc:creator>
  <cp:lastModifiedBy>Wróblewska, Marta</cp:lastModifiedBy>
  <cp:revision>133</cp:revision>
  <cp:lastPrinted>2018-02-11T14:33:48Z</cp:lastPrinted>
  <dcterms:created xsi:type="dcterms:W3CDTF">2016-08-09T14:54:42Z</dcterms:created>
  <dcterms:modified xsi:type="dcterms:W3CDTF">2018-02-14T00:06:56Z</dcterms:modified>
</cp:coreProperties>
</file>