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86" r:id="rId4"/>
    <p:sldId id="287" r:id="rId5"/>
    <p:sldId id="289" r:id="rId6"/>
    <p:sldId id="288" r:id="rId7"/>
    <p:sldId id="276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0"/>
    <a:srgbClr val="881133"/>
    <a:srgbClr val="C7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4660"/>
  </p:normalViewPr>
  <p:slideViewPr>
    <p:cSldViewPr snapToGrid="0">
      <p:cViewPr varScale="1">
        <p:scale>
          <a:sx n="77" d="100"/>
          <a:sy n="77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ngels\Desktop\grafieken_timenge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ngels\Desktop\grafieken_timenge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0" i="0" u="none" strike="noStrike" baseline="0">
                <a:effectLst/>
              </a:rPr>
              <a:t>Table 2. Share of book chapters in the humanities (%)</a:t>
            </a:r>
            <a:endParaRPr lang="nl-B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Blad1!$B$21</c:f>
              <c:strCache>
                <c:ptCount val="1"/>
                <c:pt idx="0">
                  <c:v>Flanders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Blad1!$A$22:$A$33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Blad1!$B$22:$B$33</c:f>
              <c:numCache>
                <c:formatCode>General</c:formatCode>
                <c:ptCount val="12"/>
                <c:pt idx="0">
                  <c:v>25.5</c:v>
                </c:pt>
                <c:pt idx="1">
                  <c:v>21.8</c:v>
                </c:pt>
                <c:pt idx="2">
                  <c:v>24</c:v>
                </c:pt>
                <c:pt idx="3">
                  <c:v>25</c:v>
                </c:pt>
                <c:pt idx="4">
                  <c:v>25.2</c:v>
                </c:pt>
                <c:pt idx="5">
                  <c:v>29.1</c:v>
                </c:pt>
                <c:pt idx="6">
                  <c:v>30</c:v>
                </c:pt>
                <c:pt idx="7">
                  <c:v>29.5</c:v>
                </c:pt>
                <c:pt idx="8">
                  <c:v>28.7</c:v>
                </c:pt>
                <c:pt idx="9">
                  <c:v>34.4</c:v>
                </c:pt>
                <c:pt idx="10">
                  <c:v>30.3</c:v>
                </c:pt>
                <c:pt idx="11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16-4441-8CD9-54E024720F66}"/>
            </c:ext>
          </c:extLst>
        </c:ser>
        <c:ser>
          <c:idx val="1"/>
          <c:order val="1"/>
          <c:tx>
            <c:strRef>
              <c:f>Blad1!$C$21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Blad1!$A$22:$A$33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Blad1!$C$22:$C$33</c:f>
              <c:numCache>
                <c:formatCode>General</c:formatCode>
                <c:ptCount val="12"/>
                <c:pt idx="7">
                  <c:v>43.5</c:v>
                </c:pt>
                <c:pt idx="8">
                  <c:v>41.3</c:v>
                </c:pt>
                <c:pt idx="9">
                  <c:v>47</c:v>
                </c:pt>
                <c:pt idx="10">
                  <c:v>40.200000000000003</c:v>
                </c:pt>
                <c:pt idx="11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16-4441-8CD9-54E024720F66}"/>
            </c:ext>
          </c:extLst>
        </c:ser>
        <c:ser>
          <c:idx val="2"/>
          <c:order val="2"/>
          <c:tx>
            <c:strRef>
              <c:f>Blad1!$D$21</c:f>
              <c:strCache>
                <c:ptCount val="1"/>
                <c:pt idx="0">
                  <c:v>Norway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Blad1!$A$22:$A$33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Blad1!$D$22:$D$33</c:f>
              <c:numCache>
                <c:formatCode>General</c:formatCode>
                <c:ptCount val="12"/>
                <c:pt idx="1">
                  <c:v>43.2</c:v>
                </c:pt>
                <c:pt idx="2">
                  <c:v>43.3</c:v>
                </c:pt>
                <c:pt idx="3">
                  <c:v>44.7</c:v>
                </c:pt>
                <c:pt idx="4">
                  <c:v>46.5</c:v>
                </c:pt>
                <c:pt idx="5">
                  <c:v>40.4</c:v>
                </c:pt>
                <c:pt idx="6">
                  <c:v>38.799999999999997</c:v>
                </c:pt>
                <c:pt idx="7">
                  <c:v>39</c:v>
                </c:pt>
                <c:pt idx="8">
                  <c:v>39.6</c:v>
                </c:pt>
                <c:pt idx="9">
                  <c:v>40.9</c:v>
                </c:pt>
                <c:pt idx="10">
                  <c:v>40.799999999999997</c:v>
                </c:pt>
                <c:pt idx="11">
                  <c:v>37.9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16-4441-8CD9-54E024720F66}"/>
            </c:ext>
          </c:extLst>
        </c:ser>
        <c:ser>
          <c:idx val="3"/>
          <c:order val="3"/>
          <c:tx>
            <c:strRef>
              <c:f>Blad1!$E$21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Blad1!$A$22:$A$33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Blad1!$E$22:$E$33</c:f>
              <c:numCache>
                <c:formatCode>General</c:formatCode>
                <c:ptCount val="12"/>
                <c:pt idx="5">
                  <c:v>58.1</c:v>
                </c:pt>
                <c:pt idx="6">
                  <c:v>62.7</c:v>
                </c:pt>
                <c:pt idx="7">
                  <c:v>59</c:v>
                </c:pt>
                <c:pt idx="8">
                  <c:v>57.8</c:v>
                </c:pt>
                <c:pt idx="9">
                  <c:v>48.7</c:v>
                </c:pt>
                <c:pt idx="10">
                  <c:v>47.6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16-4441-8CD9-54E024720F66}"/>
            </c:ext>
          </c:extLst>
        </c:ser>
        <c:ser>
          <c:idx val="4"/>
          <c:order val="4"/>
          <c:tx>
            <c:strRef>
              <c:f>Blad1!$F$21</c:f>
              <c:strCache>
                <c:ptCount val="1"/>
                <c:pt idx="0">
                  <c:v>Slovenia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Blad1!$A$22:$A$33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Blad1!$F$22:$F$33</c:f>
              <c:numCache>
                <c:formatCode>General</c:formatCode>
                <c:ptCount val="12"/>
                <c:pt idx="0">
                  <c:v>21.5</c:v>
                </c:pt>
                <c:pt idx="1">
                  <c:v>30.5</c:v>
                </c:pt>
                <c:pt idx="2">
                  <c:v>31.6</c:v>
                </c:pt>
                <c:pt idx="3">
                  <c:v>25.9</c:v>
                </c:pt>
                <c:pt idx="4">
                  <c:v>23.5</c:v>
                </c:pt>
                <c:pt idx="5">
                  <c:v>32.200000000000003</c:v>
                </c:pt>
                <c:pt idx="6">
                  <c:v>26</c:v>
                </c:pt>
                <c:pt idx="7">
                  <c:v>33.4</c:v>
                </c:pt>
                <c:pt idx="8">
                  <c:v>32.5</c:v>
                </c:pt>
                <c:pt idx="9">
                  <c:v>30</c:v>
                </c:pt>
                <c:pt idx="10">
                  <c:v>26.9</c:v>
                </c:pt>
                <c:pt idx="11">
                  <c:v>30.9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16-4441-8CD9-54E024720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4876111"/>
        <c:axId val="2124876943"/>
      </c:lineChart>
      <c:catAx>
        <c:axId val="212487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124876943"/>
        <c:crosses val="autoZero"/>
        <c:auto val="1"/>
        <c:lblAlgn val="ctr"/>
        <c:lblOffset val="100"/>
        <c:noMultiLvlLbl val="0"/>
      </c:catAx>
      <c:valAx>
        <c:axId val="2124876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124876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0" i="0" u="none" strike="noStrike" baseline="0">
                <a:effectLst/>
              </a:rPr>
              <a:t>Table 6. Share of book chapters in the social sciences (%)</a:t>
            </a:r>
            <a:endParaRPr lang="nl-B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5.0369622054698346E-2"/>
          <c:y val="0.15042647560559536"/>
          <c:w val="0.92945762291879119"/>
          <c:h val="0.69920373310552153"/>
        </c:manualLayout>
      </c:layout>
      <c:lineChart>
        <c:grouping val="standard"/>
        <c:varyColors val="0"/>
        <c:ser>
          <c:idx val="0"/>
          <c:order val="0"/>
          <c:tx>
            <c:strRef>
              <c:f>Blad1!$B$95</c:f>
              <c:strCache>
                <c:ptCount val="1"/>
                <c:pt idx="0">
                  <c:v>Flanders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Blad1!$A$96:$A$107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Blad1!$B$96:$B$107</c:f>
              <c:numCache>
                <c:formatCode>General</c:formatCode>
                <c:ptCount val="12"/>
                <c:pt idx="0">
                  <c:v>12.9</c:v>
                </c:pt>
                <c:pt idx="1">
                  <c:v>9.1</c:v>
                </c:pt>
                <c:pt idx="2">
                  <c:v>11.2</c:v>
                </c:pt>
                <c:pt idx="3">
                  <c:v>11.5</c:v>
                </c:pt>
                <c:pt idx="4">
                  <c:v>13.4</c:v>
                </c:pt>
                <c:pt idx="5">
                  <c:v>16.399999999999999</c:v>
                </c:pt>
                <c:pt idx="6">
                  <c:v>14.5</c:v>
                </c:pt>
                <c:pt idx="7">
                  <c:v>16.3</c:v>
                </c:pt>
                <c:pt idx="8">
                  <c:v>17.5</c:v>
                </c:pt>
                <c:pt idx="9">
                  <c:v>19.5</c:v>
                </c:pt>
                <c:pt idx="10">
                  <c:v>19.5</c:v>
                </c:pt>
                <c:pt idx="11">
                  <c:v>20.7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BB-438D-A179-CEFF913912B7}"/>
            </c:ext>
          </c:extLst>
        </c:ser>
        <c:ser>
          <c:idx val="1"/>
          <c:order val="1"/>
          <c:tx>
            <c:strRef>
              <c:f>Blad1!$C$95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Blad1!$A$96:$A$107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Blad1!$C$96:$C$107</c:f>
              <c:numCache>
                <c:formatCode>General</c:formatCode>
                <c:ptCount val="12"/>
                <c:pt idx="7">
                  <c:v>25</c:v>
                </c:pt>
                <c:pt idx="8">
                  <c:v>27.3</c:v>
                </c:pt>
                <c:pt idx="9">
                  <c:v>23.6</c:v>
                </c:pt>
                <c:pt idx="10">
                  <c:v>24.3</c:v>
                </c:pt>
                <c:pt idx="11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BB-438D-A179-CEFF913912B7}"/>
            </c:ext>
          </c:extLst>
        </c:ser>
        <c:ser>
          <c:idx val="2"/>
          <c:order val="2"/>
          <c:tx>
            <c:strRef>
              <c:f>Blad1!$D$95</c:f>
              <c:strCache>
                <c:ptCount val="1"/>
                <c:pt idx="0">
                  <c:v>Norway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Blad1!$A$96:$A$107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Blad1!$D$96:$D$107</c:f>
              <c:numCache>
                <c:formatCode>General</c:formatCode>
                <c:ptCount val="12"/>
                <c:pt idx="1">
                  <c:v>31.7</c:v>
                </c:pt>
                <c:pt idx="2">
                  <c:v>31.2</c:v>
                </c:pt>
                <c:pt idx="3">
                  <c:v>34.799999999999997</c:v>
                </c:pt>
                <c:pt idx="4">
                  <c:v>34.6</c:v>
                </c:pt>
                <c:pt idx="5">
                  <c:v>33.4</c:v>
                </c:pt>
                <c:pt idx="6">
                  <c:v>32.700000000000003</c:v>
                </c:pt>
                <c:pt idx="7">
                  <c:v>30.6</c:v>
                </c:pt>
                <c:pt idx="8">
                  <c:v>33.9</c:v>
                </c:pt>
                <c:pt idx="9">
                  <c:v>33</c:v>
                </c:pt>
                <c:pt idx="10">
                  <c:v>31</c:v>
                </c:pt>
                <c:pt idx="11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BB-438D-A179-CEFF913912B7}"/>
            </c:ext>
          </c:extLst>
        </c:ser>
        <c:ser>
          <c:idx val="3"/>
          <c:order val="3"/>
          <c:tx>
            <c:strRef>
              <c:f>Blad1!$E$95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Blad1!$A$96:$A$107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Blad1!$E$96:$E$107</c:f>
              <c:numCache>
                <c:formatCode>General</c:formatCode>
                <c:ptCount val="12"/>
                <c:pt idx="5">
                  <c:v>62.9</c:v>
                </c:pt>
                <c:pt idx="6">
                  <c:v>65.900000000000006</c:v>
                </c:pt>
                <c:pt idx="7">
                  <c:v>60.5</c:v>
                </c:pt>
                <c:pt idx="8">
                  <c:v>55.6</c:v>
                </c:pt>
                <c:pt idx="9">
                  <c:v>42.2</c:v>
                </c:pt>
                <c:pt idx="10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BB-438D-A179-CEFF913912B7}"/>
            </c:ext>
          </c:extLst>
        </c:ser>
        <c:ser>
          <c:idx val="4"/>
          <c:order val="4"/>
          <c:tx>
            <c:strRef>
              <c:f>Blad1!$F$95</c:f>
              <c:strCache>
                <c:ptCount val="1"/>
                <c:pt idx="0">
                  <c:v>Slovenia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Blad1!$A$96:$A$107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Blad1!$F$96:$F$107</c:f>
              <c:numCache>
                <c:formatCode>General</c:formatCode>
                <c:ptCount val="12"/>
                <c:pt idx="0">
                  <c:v>17</c:v>
                </c:pt>
                <c:pt idx="1">
                  <c:v>18.899999999999999</c:v>
                </c:pt>
                <c:pt idx="2">
                  <c:v>16</c:v>
                </c:pt>
                <c:pt idx="3">
                  <c:v>17.399999999999999</c:v>
                </c:pt>
                <c:pt idx="4">
                  <c:v>18.5</c:v>
                </c:pt>
                <c:pt idx="5">
                  <c:v>16.7</c:v>
                </c:pt>
                <c:pt idx="6">
                  <c:v>18.100000000000001</c:v>
                </c:pt>
                <c:pt idx="7">
                  <c:v>20</c:v>
                </c:pt>
                <c:pt idx="8">
                  <c:v>17.600000000000001</c:v>
                </c:pt>
                <c:pt idx="9">
                  <c:v>17.5</c:v>
                </c:pt>
                <c:pt idx="10">
                  <c:v>17.899999999999999</c:v>
                </c:pt>
                <c:pt idx="11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9BB-438D-A179-CEFF91391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0507935"/>
        <c:axId val="2010506271"/>
      </c:lineChart>
      <c:catAx>
        <c:axId val="2010507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010506271"/>
        <c:crosses val="autoZero"/>
        <c:auto val="1"/>
        <c:lblAlgn val="ctr"/>
        <c:lblOffset val="100"/>
        <c:noMultiLvlLbl val="0"/>
      </c:catAx>
      <c:valAx>
        <c:axId val="2010506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010507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2CED-85B9-49CF-835D-698C189003D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84445-4F14-4D33-97F9-BBC8EAFB68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8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84445-4F14-4D33-97F9-BBC8EAFB68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3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CCA2-D301-4283-9A7D-D477FF3C58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6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8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2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7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1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5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70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6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5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6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2867-852B-4316-A89F-69D2A7C9F715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AC0B-0439-4CFA-B420-3D0A043BA53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0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08/AJIM-05-2018-0127" TargetMode="Externa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1007/s11192-018-2711-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US" dirty="0"/>
              <a:t> European databases for research </a:t>
            </a:r>
            <a:r>
              <a:rPr lang="en-US" dirty="0" smtClean="0"/>
              <a:t>output</a:t>
            </a:r>
            <a:r>
              <a:rPr lang="en-US" dirty="0"/>
              <a:t>	</a:t>
            </a:r>
            <a:br>
              <a:rPr lang="en-US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-1" y="5091108"/>
            <a:ext cx="1219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Tim C.E. Engels &amp; Emanuel Kulczycki</a:t>
            </a:r>
            <a:endParaRPr lang="en-GB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4901514"/>
          </a:xfrm>
          <a:prstGeom prst="rect">
            <a:avLst/>
          </a:prstGeom>
          <a:solidFill>
            <a:srgbClr val="003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2689354"/>
            <a:ext cx="12192000" cy="10991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spc="3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Diversity of publication patterns and its implications for evaluation</a:t>
            </a:r>
            <a:endParaRPr lang="en-GB" sz="3600" spc="3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748963"/>
            <a:ext cx="12191999" cy="9958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ENRESSH Dissemination Event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Université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Sorbonne Nouvelle, Paris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, February 18</a:t>
            </a:r>
            <a:r>
              <a:rPr lang="en-US" baseline="30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2020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4" t="25814" r="10617" b="35080"/>
          <a:stretch/>
        </p:blipFill>
        <p:spPr>
          <a:xfrm>
            <a:off x="1937657" y="5615363"/>
            <a:ext cx="1872162" cy="69151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492" y="5806688"/>
            <a:ext cx="1638442" cy="434378"/>
          </a:xfrm>
          <a:prstGeom prst="rect">
            <a:avLst/>
          </a:prstGeom>
        </p:spPr>
      </p:pic>
      <p:pic>
        <p:nvPicPr>
          <p:cNvPr id="10" name="Image 4" descr="ENRESSH100px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772" y="5240355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88044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982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65236" y="1105287"/>
            <a:ext cx="813723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SSH publication patterns are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divers</a:t>
            </a:r>
          </a:p>
          <a:p>
            <a:endParaRPr lang="en-US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publication channels used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publication types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450851"/>
            <a:ext cx="10515600" cy="1188480"/>
          </a:xfrm>
        </p:spPr>
        <p:txBody>
          <a:bodyPr>
            <a:normAutofit/>
          </a:bodyPr>
          <a:lstStyle/>
          <a:p>
            <a:pPr algn="ctr"/>
            <a:r>
              <a:rPr lang="nl-BE" sz="32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Book</a:t>
            </a:r>
            <a:r>
              <a:rPr lang="nl-BE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nl-BE" sz="32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chapters</a:t>
            </a:r>
            <a:r>
              <a:rPr lang="nl-BE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in </a:t>
            </a:r>
            <a:r>
              <a:rPr lang="nl-BE" sz="32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humanities</a:t>
            </a:r>
            <a:r>
              <a:rPr lang="nl-BE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and </a:t>
            </a:r>
            <a:r>
              <a:rPr lang="nl-BE" sz="32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social</a:t>
            </a:r>
            <a:r>
              <a:rPr lang="nl-BE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nl-BE" sz="32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sciences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39331"/>
            <a:ext cx="12192000" cy="3915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Grafiek 7"/>
          <p:cNvGraphicFramePr>
            <a:graphicFrameLocks/>
          </p:cNvGraphicFramePr>
          <p:nvPr>
            <p:extLst/>
          </p:nvPr>
        </p:nvGraphicFramePr>
        <p:xfrm>
          <a:off x="0" y="1715531"/>
          <a:ext cx="6217920" cy="364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ek 8"/>
          <p:cNvGraphicFramePr>
            <a:graphicFrameLocks/>
          </p:cNvGraphicFramePr>
          <p:nvPr>
            <p:extLst/>
          </p:nvPr>
        </p:nvGraphicFramePr>
        <p:xfrm>
          <a:off x="5896380" y="1639331"/>
          <a:ext cx="6295620" cy="3722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2536954" y="5953539"/>
            <a:ext cx="6718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bg1"/>
                </a:solidFill>
              </a:rPr>
              <a:t>Engels et al (2018), </a:t>
            </a:r>
            <a:r>
              <a:rPr lang="en-GB" sz="2000" dirty="0">
                <a:solidFill>
                  <a:schemeClr val="bg1"/>
                </a:solidFill>
                <a:latin typeface="Gill Sans MT" panose="020B0502020104020203" pitchFamily="34" charset="0"/>
                <a:hlinkClick r:id="rId5"/>
              </a:rPr>
              <a:t>https://doi.org/10.1108/AJIM-05-2018-0127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41325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88044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982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65236" y="1105287"/>
            <a:ext cx="813723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SSH publication patterns are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divers</a:t>
            </a:r>
          </a:p>
          <a:p>
            <a:endParaRPr lang="en-US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publication channels used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publication types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languages used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38" y="982963"/>
            <a:ext cx="2747321" cy="241622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Kulczycki et al </a:t>
            </a:r>
            <a:r>
              <a:rPr lang="en-US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2018, </a:t>
            </a:r>
            <a:r>
              <a:rPr lang="en-GB" sz="2400" dirty="0">
                <a:solidFill>
                  <a:schemeClr val="bg1"/>
                </a:solidFill>
                <a:hlinkClick r:id="rId2"/>
              </a:rPr>
              <a:t>https://doi.org/10.1007/s11192-018-2711-0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endParaRPr lang="en-GB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88044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982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0024" y="232033"/>
            <a:ext cx="8338938" cy="625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88044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982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65236" y="1105287"/>
            <a:ext cx="813723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SSH publication patterns are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divers</a:t>
            </a:r>
          </a:p>
          <a:p>
            <a:endParaRPr lang="en-US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publication channels used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publication types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languages used</a:t>
            </a:r>
          </a:p>
          <a:p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terms of (main) target audience</a:t>
            </a: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7514" y="1440873"/>
            <a:ext cx="7976285" cy="461393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r>
              <a:rPr lang="nl-BE" sz="32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Therefore</a:t>
            </a:r>
            <a:r>
              <a:rPr lang="nl-BE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, </a:t>
            </a:r>
            <a:r>
              <a:rPr lang="nl-BE" sz="32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evaluation</a:t>
            </a:r>
            <a:r>
              <a:rPr lang="nl-BE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nl-BE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of research</a:t>
            </a:r>
            <a:endParaRPr lang="en-GB" sz="32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endParaRPr lang="nl-BE" sz="20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endParaRPr lang="nl-BE" sz="20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Needs to provide ample </a:t>
            </a: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room for variation and diversity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endParaRPr lang="en-GB" sz="24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Benefits from national bibliographic databases that comprehensively cover scholarly publications</a:t>
            </a:r>
            <a:endParaRPr lang="en-GB" sz="24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endParaRPr lang="en-GB" sz="24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Will benefit even more from ESPI, a European Scholarly Publication Infrastructure that allows to find, share, monitor and benchmark open metadata of scholarly publications</a:t>
            </a:r>
            <a:endParaRPr lang="en-GB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88044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982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38" y="982963"/>
            <a:ext cx="2747321" cy="1325563"/>
          </a:xfrm>
        </p:spPr>
        <p:txBody>
          <a:bodyPr>
            <a:normAutofit/>
          </a:bodyPr>
          <a:lstStyle/>
          <a:p>
            <a:pPr algn="r"/>
            <a:r>
              <a:rPr lang="en-US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sum</a:t>
            </a:r>
            <a:endParaRPr lang="en-GB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7514" y="1413164"/>
            <a:ext cx="7853904" cy="4056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Appreciate SSH communication practices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GB" sz="3200" dirty="0" smtClean="0">
                <a:solidFill>
                  <a:schemeClr val="bg1"/>
                </a:solidFill>
              </a:rPr>
              <a:t>Invest in infrastructures to support diversity of scholarly communication practices</a:t>
            </a:r>
            <a:endParaRPr lang="en-GB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sz="32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88044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982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219</Words>
  <Application>Microsoft Office PowerPoint</Application>
  <PresentationFormat>Breedbeeld</PresentationFormat>
  <Paragraphs>49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Office Theme</vt:lpstr>
      <vt:lpstr>  European databases for research output  </vt:lpstr>
      <vt:lpstr>PowerPoint-presentatie</vt:lpstr>
      <vt:lpstr>Book chapters in humanities and social sciences</vt:lpstr>
      <vt:lpstr>PowerPoint-presentatie</vt:lpstr>
      <vt:lpstr>Kulczycki et al 2018, https://doi.org/10.1007/s11192-018-2711-0 </vt:lpstr>
      <vt:lpstr>PowerPoint-presentatie</vt:lpstr>
      <vt:lpstr>PowerPoint-presentatie</vt:lpstr>
      <vt:lpstr>In sum</vt:lpstr>
    </vt:vector>
  </TitlesOfParts>
  <Company>Universiteit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databases for research output</dc:title>
  <dc:creator>Linda</dc:creator>
  <cp:lastModifiedBy>Tim Engels</cp:lastModifiedBy>
  <cp:revision>105</cp:revision>
  <dcterms:created xsi:type="dcterms:W3CDTF">2018-08-15T14:23:14Z</dcterms:created>
  <dcterms:modified xsi:type="dcterms:W3CDTF">2020-02-17T22:39:11Z</dcterms:modified>
</cp:coreProperties>
</file>