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310" r:id="rId4"/>
    <p:sldId id="311" r:id="rId5"/>
    <p:sldId id="317" r:id="rId6"/>
    <p:sldId id="312" r:id="rId7"/>
    <p:sldId id="314" r:id="rId8"/>
    <p:sldId id="313" r:id="rId9"/>
    <p:sldId id="302" r:id="rId10"/>
    <p:sldId id="303" r:id="rId11"/>
    <p:sldId id="304" r:id="rId12"/>
    <p:sldId id="305" r:id="rId13"/>
    <p:sldId id="306" r:id="rId14"/>
    <p:sldId id="307" r:id="rId15"/>
    <p:sldId id="257" r:id="rId16"/>
    <p:sldId id="258" r:id="rId17"/>
    <p:sldId id="259" r:id="rId18"/>
    <p:sldId id="260" r:id="rId19"/>
    <p:sldId id="315" r:id="rId20"/>
    <p:sldId id="316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3BBD-355E-4EEF-AE1B-AA874DB5CDF5}" type="datetimeFigureOut">
              <a:rPr lang="es-ES" smtClean="0"/>
              <a:t>08/03/2019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C87F4-AB52-4E4D-9B04-8F7A297502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9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 </a:t>
            </a:r>
            <a:r>
              <a:rPr lang="es-ES" dirty="0" err="1"/>
              <a:t>think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baseline="0" dirty="0"/>
              <a:t> </a:t>
            </a:r>
            <a:r>
              <a:rPr lang="es-ES" baseline="0" dirty="0" err="1"/>
              <a:t>sofisticated</a:t>
            </a:r>
            <a:r>
              <a:rPr lang="es-ES" baseline="0" dirty="0"/>
              <a:t> so I </a:t>
            </a:r>
            <a:r>
              <a:rPr lang="es-ES" baseline="0" dirty="0" err="1"/>
              <a:t>would</a:t>
            </a:r>
            <a:r>
              <a:rPr lang="es-ES" baseline="0" dirty="0"/>
              <a:t> </a:t>
            </a:r>
            <a:r>
              <a:rPr lang="es-ES" baseline="0" dirty="0" err="1"/>
              <a:t>remove</a:t>
            </a:r>
            <a:r>
              <a:rPr lang="es-ES" baseline="0" dirty="0"/>
              <a:t> </a:t>
            </a:r>
            <a:r>
              <a:rPr lang="es-ES" baseline="0" dirty="0" err="1"/>
              <a:t>this</a:t>
            </a:r>
            <a:r>
              <a:rPr lang="es-ES" baseline="0" dirty="0"/>
              <a:t> </a:t>
            </a:r>
            <a:r>
              <a:rPr lang="es-ES" baseline="0" dirty="0" err="1"/>
              <a:t>or</a:t>
            </a:r>
            <a:r>
              <a:rPr lang="es-ES" baseline="0" dirty="0"/>
              <a:t> </a:t>
            </a:r>
            <a:r>
              <a:rPr lang="es-ES" baseline="0" dirty="0" err="1"/>
              <a:t>leave</a:t>
            </a:r>
            <a:r>
              <a:rPr lang="es-ES" baseline="0" dirty="0"/>
              <a:t> </a:t>
            </a:r>
            <a:r>
              <a:rPr lang="es-ES" baseline="0" dirty="0" err="1"/>
              <a:t>it</a:t>
            </a:r>
            <a:r>
              <a:rPr lang="es-ES" baseline="0" dirty="0"/>
              <a:t> as </a:t>
            </a:r>
            <a:r>
              <a:rPr lang="es-ES" baseline="0" dirty="0" err="1"/>
              <a:t>appendix</a:t>
            </a:r>
            <a:r>
              <a:rPr lang="es-ES" baseline="0" dirty="0"/>
              <a:t> in case </a:t>
            </a:r>
            <a:r>
              <a:rPr lang="es-ES" baseline="0" dirty="0" err="1"/>
              <a:t>they</a:t>
            </a:r>
            <a:r>
              <a:rPr lang="es-ES" baseline="0" dirty="0"/>
              <a:t> </a:t>
            </a:r>
            <a:r>
              <a:rPr lang="es-ES" baseline="0" dirty="0" err="1"/>
              <a:t>ask</a:t>
            </a:r>
            <a:r>
              <a:rPr lang="es-ES" baseline="0" dirty="0"/>
              <a:t> </a:t>
            </a:r>
            <a:r>
              <a:rPr lang="es-ES" baseline="0" dirty="0" err="1"/>
              <a:t>for</a:t>
            </a:r>
            <a:r>
              <a:rPr lang="es-ES" baseline="0" dirty="0"/>
              <a:t>.</a:t>
            </a:r>
          </a:p>
          <a:p>
            <a:r>
              <a:rPr lang="es-ES" baseline="0" dirty="0"/>
              <a:t>I </a:t>
            </a:r>
            <a:r>
              <a:rPr lang="es-ES" baseline="0" dirty="0" err="1"/>
              <a:t>guess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are </a:t>
            </a:r>
            <a:r>
              <a:rPr lang="es-ES" baseline="0" dirty="0" err="1"/>
              <a:t>aware</a:t>
            </a:r>
            <a:r>
              <a:rPr lang="es-ES" baseline="0" dirty="0"/>
              <a:t> </a:t>
            </a:r>
            <a:r>
              <a:rPr lang="es-ES" baseline="0" dirty="0" err="1"/>
              <a:t>that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are </a:t>
            </a:r>
            <a:r>
              <a:rPr lang="es-ES" baseline="0" dirty="0" err="1"/>
              <a:t>only</a:t>
            </a:r>
            <a:r>
              <a:rPr lang="es-ES" baseline="0" dirty="0"/>
              <a:t> </a:t>
            </a:r>
            <a:r>
              <a:rPr lang="es-ES" baseline="0" dirty="0" err="1"/>
              <a:t>presenting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sufficient</a:t>
            </a:r>
            <a:r>
              <a:rPr lang="es-ES" baseline="0" dirty="0"/>
              <a:t> </a:t>
            </a:r>
            <a:r>
              <a:rPr lang="es-ES" baseline="0" dirty="0" err="1"/>
              <a:t>conditions</a:t>
            </a:r>
            <a:r>
              <a:rPr lang="es-ES" baseline="0" dirty="0"/>
              <a:t> and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necessary</a:t>
            </a:r>
            <a:r>
              <a:rPr lang="es-ES" baseline="0" dirty="0"/>
              <a:t> </a:t>
            </a:r>
            <a:r>
              <a:rPr lang="es-ES" baseline="0" dirty="0" err="1"/>
              <a:t>ones</a:t>
            </a:r>
            <a:r>
              <a:rPr lang="es-ES" baseline="0" dirty="0"/>
              <a:t>….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C87F4-AB52-4E4D-9B04-8F7A2975023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79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2A38-B9C7-4FF1-839D-D3A24740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D497-AC18-4110-A067-7A8854D3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01D85-7C7A-49D4-8E77-37BE3561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EE081-2F45-4A4D-B684-5E0D491F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0CF07-8C1B-4B70-BAD1-403888FB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9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C37C-0D42-4ABB-BD0B-91DC4999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7B63C-B9B6-4FC1-BCB0-147E1B0D7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06AF-5531-4037-AF13-9C0D40C3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E7A47-3881-4764-9805-2A4343CC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FAF9-B96E-48F2-A551-AE5B671C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9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3AABB-DE85-4E87-A485-B9235DD2E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4FDD8-5A9D-40D6-A35F-C5454EAA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556B3-9440-4F90-A9DA-9AAF0E24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97F7-2F84-49BA-85FA-E49FD2B9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32809-E5FF-44A0-B4C2-EDC2B6E3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9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6980-86CB-4621-8EDB-058BE578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AA54-A4CE-49C9-91BC-4CF39ACCE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B016-2F9F-4043-941E-3A5EF673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285B-3D01-458C-8B4E-8DAF9E7D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A98C-E515-425D-A451-0E6A4F0F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C67E-43CC-4D00-8B34-3D69D77C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E40-D04B-4036-866F-2EEF51A2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72BC5-9B25-40BA-8920-3379D161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A99A-9A96-4F29-874B-ED098E48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91BB-39A9-4D64-8765-31CC303B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0E08-FCB1-445C-B16B-A81477E2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6B87-1254-4997-ACBB-FA6248E63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C4563-BCDD-4BC1-B8BC-1753C8C7F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CAA79-14A6-4A99-8508-4C05E6EF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E26CB-8A90-4957-8180-0C559910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7F2BB-8FF9-4119-8D42-120C78C9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6407-6F69-4F12-8788-AEDE099A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1C1CB-28AF-40A2-9586-9B4FE4A7A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3150B-7F15-48EC-9A5D-4469547AE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C2D25-AD3E-4DEB-90AF-6C405D54F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6918B-46D5-4339-9B88-D184A301D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186C6-B52C-4E8C-A4A6-F94D1F8C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6A695-FF51-444D-99CF-243F4A0E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5BC90-E6EF-4F18-8593-DF735479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4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678C-08B2-4E2C-8FD0-F0566E83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4833F-A9D2-4B02-8D96-7E46659A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2E63F-35F7-40F3-A651-22D517E5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7C6B9-E28C-4AD4-A1E4-BB045114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377CF-A952-4221-9476-0F532928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F1379-FD35-4841-BF5F-85B0B01D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7D44D-9120-4708-B883-7CE1719E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3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33C2-717D-47C5-A929-CD1EEDEF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098B-3F86-40A8-987C-1854B4B2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6ED0-4845-4AE5-9288-BEA13CBEB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C59CE-F2D3-4543-BA79-339DFDB2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EDC41-EE76-4518-8C1E-D9F8EB8F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ECF07-A229-48EC-8202-4C08638A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0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81C2-DD87-410F-BD02-11F5CA6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AAA6C-EDCC-477F-A6E7-36EF34150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326A3-1CA0-49DD-8A41-1D720B8D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BDDE-4036-4F19-AC78-64464CFA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83BDC-12C8-4683-A69B-F32C4C30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815C7-4699-48D9-A94C-5A3A253E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85E28-7DDA-432A-8981-F8137E6C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98CB-156A-42CE-B497-4EE54C9D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9ED4-D161-4E9C-BED4-0A45ED45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024C-D621-47BD-BA5C-4AEB6EB782EF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D5FF-3312-4A85-8CC0-834399502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24B08-3C42-40BC-AC33-0AFAA510B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B0D3-F8E6-46F0-87CF-3362893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BE97-77F9-4B5F-B6E3-0D47EF4E5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“Professional factors affecting career and engagement success for Early Career Researchers”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7FF03-934C-4D1F-8908-4BCC1D89A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Julia Olmos Peñuela &amp; Paul Benneworth</a:t>
            </a:r>
          </a:p>
          <a:p>
            <a:r>
              <a:rPr lang="en-GB" dirty="0"/>
              <a:t>Paper presented to ENRESSH Working Group 2 meeting, Podgorica, Montenegro, 7-8 March 2019.</a:t>
            </a:r>
          </a:p>
        </p:txBody>
      </p:sp>
    </p:spTree>
    <p:extLst>
      <p:ext uri="{BB962C8B-B14F-4D97-AF65-F5344CB8AC3E}">
        <p14:creationId xmlns:p14="http://schemas.microsoft.com/office/powerpoint/2010/main" val="374346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1B34F-5FC4-441A-AAD2-2BB43592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pilot instrument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24BA4E-EB54-4B84-9BF5-D2285B9ED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96701"/>
            <a:ext cx="5157787" cy="823912"/>
          </a:xfrm>
        </p:spPr>
        <p:txBody>
          <a:bodyPr/>
          <a:lstStyle/>
          <a:p>
            <a:r>
              <a:rPr lang="en-GB" dirty="0"/>
              <a:t>QUANTITATIVE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70582A-D98D-4304-BBB6-10DCF9C52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20613"/>
            <a:ext cx="5157787" cy="3684588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1a Importance of Research (Likert)</a:t>
            </a:r>
          </a:p>
          <a:p>
            <a:r>
              <a:rPr lang="en-GB" dirty="0"/>
              <a:t>3a Importance to own research (Likert)</a:t>
            </a:r>
          </a:p>
          <a:p>
            <a:r>
              <a:rPr lang="en-GB" dirty="0"/>
              <a:t>3c Motivation to impact (Likert)</a:t>
            </a:r>
          </a:p>
          <a:p>
            <a:r>
              <a:rPr lang="en-GB" dirty="0"/>
              <a:t>4a Training (Likert)</a:t>
            </a:r>
          </a:p>
          <a:p>
            <a:r>
              <a:rPr lang="en-GB" dirty="0"/>
              <a:t>4b impact required for Ph.D. (1=yes)</a:t>
            </a:r>
          </a:p>
          <a:p>
            <a:r>
              <a:rPr lang="en-GB" dirty="0"/>
              <a:t>5a involved in creating (1=yes)</a:t>
            </a:r>
          </a:p>
          <a:p>
            <a:r>
              <a:rPr lang="en-GB" dirty="0"/>
              <a:t>5c Success to date(Likert)</a:t>
            </a:r>
          </a:p>
          <a:p>
            <a:r>
              <a:rPr lang="en-GB" dirty="0"/>
              <a:t>6a University emphasis (1=yes)</a:t>
            </a:r>
          </a:p>
          <a:p>
            <a:r>
              <a:rPr lang="en-GB" dirty="0"/>
              <a:t>6b University support (1 = yes)</a:t>
            </a:r>
          </a:p>
          <a:p>
            <a:r>
              <a:rPr lang="en-GB" dirty="0"/>
              <a:t>7a additional workload (1=yes)</a:t>
            </a:r>
          </a:p>
          <a:p>
            <a:r>
              <a:rPr lang="en-GB" dirty="0"/>
              <a:t>8a problems with impact (1=yes)</a:t>
            </a:r>
          </a:p>
          <a:p>
            <a:r>
              <a:rPr lang="en-GB" dirty="0"/>
              <a:t>8c tensions with aims (1=yes)</a:t>
            </a:r>
          </a:p>
          <a:p>
            <a:r>
              <a:rPr lang="en-GB" dirty="0"/>
              <a:t>8e tensions for career (1=yes)</a:t>
            </a:r>
          </a:p>
          <a:p>
            <a:r>
              <a:rPr lang="en-GB" dirty="0"/>
              <a:t>9a issues stopping impact (1=yes)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F44EA6-51E1-4CAC-ACA3-815584C87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1" y="1027906"/>
            <a:ext cx="5183188" cy="823912"/>
          </a:xfrm>
        </p:spPr>
        <p:txBody>
          <a:bodyPr/>
          <a:lstStyle/>
          <a:p>
            <a:r>
              <a:rPr lang="en-GB" dirty="0"/>
              <a:t>QUALITATIVE QUESTIONS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519591-6A81-4868-8BF8-6C7AD2A5A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1" y="1851818"/>
            <a:ext cx="5678863" cy="5006181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1.b Why do you believe that creating wider impact in society is important for (publicly-funded/ academic) research in general? </a:t>
            </a:r>
            <a:endParaRPr lang="en-GB" dirty="0"/>
          </a:p>
          <a:p>
            <a:r>
              <a:rPr lang="en-US" dirty="0"/>
              <a:t>2.a. What kinds of impacts, if any, do you believe research can usefully create in society? </a:t>
            </a:r>
            <a:endParaRPr lang="en-GB" dirty="0"/>
          </a:p>
          <a:p>
            <a:r>
              <a:rPr lang="en-US" dirty="0"/>
              <a:t>2.b. Can you give any emblematical examples of what you would regard as ‘worthwhile’ research impact?</a:t>
            </a:r>
            <a:endParaRPr lang="en-GB" dirty="0"/>
          </a:p>
          <a:p>
            <a:r>
              <a:rPr lang="en-US" dirty="0"/>
              <a:t>3.b. Why do you believe that creating impact in society is important for the research that you are doing? </a:t>
            </a:r>
            <a:endParaRPr lang="en-GB" dirty="0"/>
          </a:p>
          <a:p>
            <a:r>
              <a:rPr lang="en-US" dirty="0"/>
              <a:t>3.d. Why are you motivated to do research that can create societal impact? </a:t>
            </a:r>
            <a:endParaRPr lang="en-GB" dirty="0"/>
          </a:p>
          <a:p>
            <a:r>
              <a:rPr lang="en-US" dirty="0"/>
              <a:t>5.b. Please describe involvement in creating societal impact out of your research-duties</a:t>
            </a:r>
            <a:endParaRPr lang="en-GB" dirty="0"/>
          </a:p>
          <a:p>
            <a:r>
              <a:rPr lang="en-US" dirty="0"/>
              <a:t>6.c. In your career to date, what kinds of other support and encouragement have you been given to do research that creates societal impact?</a:t>
            </a:r>
            <a:endParaRPr lang="en-GB" dirty="0"/>
          </a:p>
          <a:p>
            <a:r>
              <a:rPr lang="en-US" dirty="0"/>
              <a:t>7.b.  Please describe whether creating societal impact requires additional work from your regular workload </a:t>
            </a:r>
            <a:endParaRPr lang="en-GB" dirty="0"/>
          </a:p>
          <a:p>
            <a:r>
              <a:rPr lang="en-US" dirty="0"/>
              <a:t>8.b. In your career to date, please describe any problems have you experienced problems in trying to do research that creates societal impacts</a:t>
            </a:r>
            <a:endParaRPr lang="en-GB" dirty="0"/>
          </a:p>
          <a:p>
            <a:r>
              <a:rPr lang="en-US" dirty="0"/>
              <a:t>8.d. Please describe any tensions that doing research creating societal impacts produces against with your other aims for research (e.g. doing excellent research, creating knowledge useful for teaching)?</a:t>
            </a:r>
            <a:endParaRPr lang="en-GB" dirty="0"/>
          </a:p>
          <a:p>
            <a:r>
              <a:rPr lang="en-US" dirty="0"/>
              <a:t>8.f Please describe any tensions hat doing research that creates societal impacts originates for your career development?</a:t>
            </a:r>
            <a:endParaRPr lang="en-GB" dirty="0"/>
          </a:p>
          <a:p>
            <a:r>
              <a:rPr lang="en-US" dirty="0"/>
              <a:t>9.a. Can you please describe any particular issues or features that stop you from doing research that is useful for society?</a:t>
            </a:r>
            <a:endParaRPr lang="en-GB" dirty="0"/>
          </a:p>
          <a:p>
            <a:r>
              <a:rPr lang="en-US" dirty="0"/>
              <a:t>10. Please name up to three key improvements/ interventions that could be made to make it materially easier to do research that created societal impact:</a:t>
            </a:r>
            <a:endParaRPr lang="en-GB" dirty="0"/>
          </a:p>
          <a:p>
            <a:r>
              <a:rPr lang="en-US" dirty="0"/>
              <a:t>11. Are there any issues or information which you would otherwise think are relevant but have not been able to ask?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12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8318-992C-4872-897C-86A56A54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respondents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0C6688-5853-44DF-B24D-6F48AF9B05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122" y="1385740"/>
            <a:ext cx="6228542" cy="559318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2FB131-2DB7-4889-A4A3-2CE307746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8242" y="2488676"/>
            <a:ext cx="5940636" cy="36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1975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use </a:t>
            </a:r>
            <a:r>
              <a:rPr lang="en-GB" b="1" dirty="0"/>
              <a:t>Qualitative Comparative Analysis (QCA), </a:t>
            </a:r>
            <a:r>
              <a:rPr lang="en-GB" dirty="0"/>
              <a:t>an analytic technic that builds on set theory and allows for an in depth analysis of how causal conditions contribute to an outcome.</a:t>
            </a:r>
          </a:p>
          <a:p>
            <a:r>
              <a:rPr lang="en-GB" dirty="0"/>
              <a:t>QCA assumes that the </a:t>
            </a:r>
            <a:r>
              <a:rPr lang="en-GB" b="1" dirty="0"/>
              <a:t>influence of particular attributes on a specific outcome depends on how attributes combine</a:t>
            </a:r>
            <a:r>
              <a:rPr lang="en-GB" dirty="0"/>
              <a:t>, rather than on the level individual attributes.</a:t>
            </a:r>
          </a:p>
          <a:p>
            <a:r>
              <a:rPr lang="es-ES" dirty="0"/>
              <a:t>QCA </a:t>
            </a:r>
            <a:r>
              <a:rPr lang="en-GB" dirty="0"/>
              <a:t>considers </a:t>
            </a:r>
            <a:r>
              <a:rPr lang="en-GB" b="1" dirty="0" err="1"/>
              <a:t>equifinality</a:t>
            </a:r>
            <a:r>
              <a:rPr lang="en-GB" b="1" dirty="0"/>
              <a:t> </a:t>
            </a:r>
            <a:r>
              <a:rPr lang="en-GB" dirty="0"/>
              <a:t>and can be used in samples where a low number of observations. </a:t>
            </a:r>
          </a:p>
          <a:p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In our study, we aim to explain:</a:t>
            </a:r>
          </a:p>
          <a:p>
            <a:pPr lvl="1">
              <a:lnSpc>
                <a:spcPct val="120000"/>
              </a:lnSpc>
            </a:pPr>
            <a:r>
              <a:rPr lang="en-GB" sz="2600" dirty="0"/>
              <a:t>Which combination of professional conditions lead to the presence or absence of the considered output;</a:t>
            </a:r>
          </a:p>
          <a:p>
            <a:pPr lvl="1">
              <a:lnSpc>
                <a:spcPct val="120000"/>
              </a:lnSpc>
            </a:pPr>
            <a:r>
              <a:rPr lang="en-GB" sz="2600" dirty="0"/>
              <a:t>Whether the combination of this professional conditions differ between ECR belonging to High and Low Performance countries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We use 93 valid questionnaire ( without no missing data) and divide it in 2 samples High (N=46) and Low (N=47)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4B8318-992C-4872-897C-86A56A54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5735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6935"/>
            <a:ext cx="10515600" cy="1076181"/>
          </a:xfrm>
        </p:spPr>
        <p:txBody>
          <a:bodyPr/>
          <a:lstStyle/>
          <a:p>
            <a:r>
              <a:rPr lang="en-GB" dirty="0"/>
              <a:t>Variables operationalisation</a:t>
            </a:r>
            <a:r>
              <a:rPr lang="en-GB" sz="3400" dirty="0"/>
              <a:t>		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93116"/>
            <a:ext cx="552103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Field Dynamic: </a:t>
            </a:r>
            <a:r>
              <a:rPr lang="en-GB" sz="2400" dirty="0"/>
              <a:t>measured as a construct built from the following 2 items (</a:t>
            </a:r>
            <a:r>
              <a:rPr lang="el-GR" sz="2400" dirty="0"/>
              <a:t>α</a:t>
            </a:r>
            <a:r>
              <a:rPr lang="es-ES" sz="2400" dirty="0"/>
              <a:t>=0.74)</a:t>
            </a:r>
            <a:endParaRPr lang="en-GB" sz="2400" dirty="0"/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1a Importance of Research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3a Importance to own research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b="1" dirty="0"/>
              <a:t>University environment: </a:t>
            </a:r>
            <a:r>
              <a:rPr lang="en-GB" sz="2400" dirty="0"/>
              <a:t>measured as a construct built from the following 2 items (</a:t>
            </a:r>
            <a:r>
              <a:rPr lang="el-GR" sz="2400" dirty="0"/>
              <a:t>α</a:t>
            </a:r>
            <a:r>
              <a:rPr lang="es-ES" sz="2400" dirty="0"/>
              <a:t>=0.61)</a:t>
            </a:r>
            <a:endParaRPr lang="en-GB" sz="2400" dirty="0"/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6a University emphasis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6b University support</a:t>
            </a:r>
            <a:endParaRPr lang="en-GB" sz="24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b="1" dirty="0"/>
              <a:t>PhD requirements:</a:t>
            </a:r>
            <a:r>
              <a:rPr lang="en-GB" sz="2400" dirty="0"/>
              <a:t> measured through the item 4b impact required for Ph.D.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56219" y="1493116"/>
            <a:ext cx="526472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Problems related to engaging: </a:t>
            </a:r>
            <a:r>
              <a:rPr lang="en-GB" sz="2400" dirty="0"/>
              <a:t>measured as a construct built from the following 5 items (</a:t>
            </a:r>
            <a:r>
              <a:rPr lang="el-GR" sz="2400" dirty="0"/>
              <a:t>α</a:t>
            </a:r>
            <a:r>
              <a:rPr lang="es-ES" sz="2400" dirty="0"/>
              <a:t>=0.64)</a:t>
            </a:r>
            <a:endParaRPr lang="en-GB" sz="2400" dirty="0"/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7a additional workload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8a problems with impact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8c tensions with aims 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8e tensions for career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9a issues stopping impact</a:t>
            </a:r>
            <a:endParaRPr lang="es-E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b="1" dirty="0"/>
              <a:t>Success (OUTPUT): </a:t>
            </a:r>
            <a:r>
              <a:rPr lang="en-GB" sz="2400" dirty="0"/>
              <a:t>measured as the extent to which the ERC feel that he/she has been successful in creating societal impact:</a:t>
            </a:r>
          </a:p>
          <a:p>
            <a:pPr marL="30240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5c Success to date</a:t>
            </a:r>
          </a:p>
          <a:p>
            <a:pPr marL="0" indent="0">
              <a:buNone/>
            </a:pPr>
            <a:endParaRPr lang="es-E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E506E9-C0F4-4C8E-9409-AF1D484563FB}"/>
              </a:ext>
            </a:extLst>
          </p:cNvPr>
          <p:cNvGrpSpPr/>
          <p:nvPr/>
        </p:nvGrpSpPr>
        <p:grpSpPr>
          <a:xfrm>
            <a:off x="1915213" y="1493116"/>
            <a:ext cx="7814820" cy="4445771"/>
            <a:chOff x="1971773" y="1847136"/>
            <a:chExt cx="7814820" cy="44457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144B6C-9A26-4241-BD85-EFC9D84ACEEC}"/>
                </a:ext>
              </a:extLst>
            </p:cNvPr>
            <p:cNvSpPr/>
            <p:nvPr/>
          </p:nvSpPr>
          <p:spPr>
            <a:xfrm>
              <a:off x="1971773" y="1847136"/>
              <a:ext cx="7814820" cy="44457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D940FE-50F9-44F7-8A9D-2756726E9041}"/>
                </a:ext>
              </a:extLst>
            </p:cNvPr>
            <p:cNvSpPr txBox="1"/>
            <p:nvPr/>
          </p:nvSpPr>
          <p:spPr>
            <a:xfrm>
              <a:off x="2486178" y="2095240"/>
              <a:ext cx="392155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Field dynamic</a:t>
              </a:r>
            </a:p>
            <a:p>
              <a:r>
                <a:rPr lang="en-GB" sz="2000" dirty="0"/>
                <a:t>	(1a+3a)</a:t>
              </a:r>
            </a:p>
            <a:p>
              <a:r>
                <a:rPr lang="en-GB" sz="2400" dirty="0"/>
                <a:t>University Environment</a:t>
              </a:r>
            </a:p>
            <a:p>
              <a:r>
                <a:rPr lang="en-GB" sz="2400" dirty="0"/>
                <a:t>	</a:t>
              </a:r>
              <a:r>
                <a:rPr lang="en-GB" sz="2000" dirty="0"/>
                <a:t>(6a+3b)</a:t>
              </a:r>
            </a:p>
            <a:p>
              <a:r>
                <a:rPr lang="en-GB" sz="2400" dirty="0"/>
                <a:t>Ph.D. Requirement</a:t>
              </a:r>
            </a:p>
            <a:p>
              <a:r>
                <a:rPr lang="en-GB" sz="2400" dirty="0"/>
                <a:t>	</a:t>
              </a:r>
              <a:r>
                <a:rPr lang="en-GB" sz="2000" dirty="0"/>
                <a:t>(4b)</a:t>
              </a:r>
            </a:p>
            <a:p>
              <a:r>
                <a:rPr lang="en-GB" sz="2400" dirty="0"/>
                <a:t>Problems</a:t>
              </a:r>
            </a:p>
            <a:p>
              <a:r>
                <a:rPr lang="en-GB" sz="2400" dirty="0"/>
                <a:t>	(7a, 8a, 8c, 8e, 9a)</a:t>
              </a:r>
            </a:p>
            <a:p>
              <a:r>
                <a:rPr lang="en-GB" sz="2400" dirty="0"/>
                <a:t>HPC or LPC</a:t>
              </a:r>
            </a:p>
            <a:p>
              <a:r>
                <a:rPr lang="en-GB" sz="2400" dirty="0"/>
                <a:t>	</a:t>
              </a:r>
              <a:r>
                <a:rPr lang="en-GB" sz="2000" dirty="0"/>
                <a:t>(from residence)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7E819EC-7969-425A-92B4-FD82356BF031}"/>
                </a:ext>
              </a:extLst>
            </p:cNvPr>
            <p:cNvSpPr/>
            <p:nvPr/>
          </p:nvSpPr>
          <p:spPr>
            <a:xfrm>
              <a:off x="5756064" y="3429000"/>
              <a:ext cx="1400309" cy="641022"/>
            </a:xfrm>
            <a:prstGeom prst="rightArrow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BAB152-49F3-4D1A-92BB-17833D4C334A}"/>
                </a:ext>
              </a:extLst>
            </p:cNvPr>
            <p:cNvSpPr txBox="1"/>
            <p:nvPr/>
          </p:nvSpPr>
          <p:spPr>
            <a:xfrm>
              <a:off x="7432250" y="3518678"/>
              <a:ext cx="22735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Success to date</a:t>
              </a:r>
            </a:p>
            <a:p>
              <a:r>
                <a:rPr lang="en-GB" sz="2000" dirty="0"/>
                <a:t>	(5c)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FF0000"/>
                </a:solidFill>
              </a:rPr>
              <a:t>QCA Analysis considerations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We use fuzzy-set QCA (</a:t>
            </a:r>
            <a:r>
              <a:rPr lang="en-GB" sz="2400" dirty="0" err="1">
                <a:solidFill>
                  <a:srgbClr val="FF0000"/>
                </a:solidFill>
              </a:rPr>
              <a:t>fsQCA</a:t>
            </a:r>
            <a:r>
              <a:rPr lang="en-GB" sz="2400" dirty="0">
                <a:solidFill>
                  <a:srgbClr val="FF0000"/>
                </a:solidFill>
              </a:rPr>
              <a:t>) because we have at least one non-binary variable in our analysis</a:t>
            </a:r>
          </a:p>
          <a:p>
            <a:r>
              <a:rPr lang="en-US" altLang="es-ES" sz="2400" dirty="0" err="1">
                <a:solidFill>
                  <a:srgbClr val="FF0000"/>
                </a:solidFill>
                <a:ea typeface="MS PGothic" panose="020B0600070205080204" pitchFamily="34" charset="-128"/>
              </a:rPr>
              <a:t>fsQCA</a:t>
            </a:r>
            <a:r>
              <a:rPr lang="en-US" altLang="es-ES" sz="2400" dirty="0">
                <a:solidFill>
                  <a:srgbClr val="FF0000"/>
                </a:solidFill>
                <a:ea typeface="MS PGothic" panose="020B0600070205080204" pitchFamily="34" charset="-128"/>
              </a:rPr>
              <a:t> ignores missing data (cause of having N=93).</a:t>
            </a:r>
          </a:p>
          <a:p>
            <a:r>
              <a:rPr lang="en-US" sz="2400" dirty="0">
                <a:solidFill>
                  <a:srgbClr val="FF0000"/>
                </a:solidFill>
                <a:ea typeface="MS PGothic" panose="020B0600070205080204" pitchFamily="34" charset="-128"/>
              </a:rPr>
              <a:t>Non binary variables have to be calibrated  between 0-1: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ea typeface="MS PGothic" panose="020B0600070205080204" pitchFamily="34" charset="-128"/>
              </a:rPr>
              <a:t>Continuous variables: percentiles 10 (0), 50 (0.5) and 90 (1) (Woodside, 2013)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  <a:ea typeface="MS PGothic" panose="020B0600070205080204" pitchFamily="34" charset="-128"/>
              </a:rPr>
              <a:t>Ordered variables (4a impact required) calibrated as 0= no impact required,, 0.5= neutral &amp; 1 = impact required.</a:t>
            </a:r>
            <a:endParaRPr lang="es-E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2A8C5D-25ED-43D6-A33C-0AE2DD96E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indent="-342900" algn="just"/>
            <a:r>
              <a:rPr lang="en-GB" altLang="es-ES" sz="2400" dirty="0">
                <a:solidFill>
                  <a:srgbClr val="FF0000"/>
                </a:solidFill>
                <a:ea typeface="MS PGothic" panose="020B0600070205080204" pitchFamily="34" charset="-128"/>
              </a:rPr>
              <a:t>We conduct necessary and sufficient analyses</a:t>
            </a:r>
          </a:p>
          <a:p>
            <a:pPr lvl="1" indent="-342900" algn="just"/>
            <a:r>
              <a:rPr lang="en-GB" altLang="es-ES" sz="2000" dirty="0">
                <a:solidFill>
                  <a:srgbClr val="FF0000"/>
                </a:solidFill>
                <a:ea typeface="MS PGothic" panose="020B0600070205080204" pitchFamily="34" charset="-128"/>
              </a:rPr>
              <a:t>Necessary: there is a single variable that is always present for that condition – it is </a:t>
            </a:r>
            <a:r>
              <a:rPr lang="en-GB" altLang="es-ES" sz="2000" b="1" dirty="0">
                <a:solidFill>
                  <a:srgbClr val="FF0000"/>
                </a:solidFill>
                <a:ea typeface="MS PGothic" panose="020B0600070205080204" pitchFamily="34" charset="-128"/>
              </a:rPr>
              <a:t>necessary </a:t>
            </a:r>
            <a:r>
              <a:rPr lang="en-GB" altLang="es-ES" sz="2000" dirty="0">
                <a:solidFill>
                  <a:srgbClr val="FF0000"/>
                </a:solidFill>
                <a:ea typeface="MS PGothic" panose="020B0600070205080204" pitchFamily="34" charset="-128"/>
              </a:rPr>
              <a:t> for the desirable end state (it ‘causes’ the end state)</a:t>
            </a:r>
          </a:p>
          <a:p>
            <a:pPr lvl="1" indent="-342900" algn="just"/>
            <a:r>
              <a:rPr lang="en-GB" altLang="es-ES" sz="2000" dirty="0">
                <a:solidFill>
                  <a:srgbClr val="FF0000"/>
                </a:solidFill>
                <a:ea typeface="MS PGothic" panose="020B0600070205080204" pitchFamily="34" charset="-128"/>
              </a:rPr>
              <a:t>Sufficient: there are one or more combinations of variables that are associated with the presence of the desirable end state (they together </a:t>
            </a:r>
            <a:r>
              <a:rPr lang="en-GB" altLang="es-ES" sz="2000" dirty="0" err="1">
                <a:solidFill>
                  <a:srgbClr val="FF0000"/>
                </a:solidFill>
                <a:ea typeface="MS PGothic" panose="020B0600070205080204" pitchFamily="34" charset="-128"/>
              </a:rPr>
              <a:t>‘cause</a:t>
            </a:r>
            <a:r>
              <a:rPr lang="en-GB" altLang="es-ES" sz="2000" dirty="0">
                <a:solidFill>
                  <a:srgbClr val="FF0000"/>
                </a:solidFill>
                <a:ea typeface="MS PGothic" panose="020B0600070205080204" pitchFamily="34" charset="-128"/>
              </a:rPr>
              <a:t>’ the end state)</a:t>
            </a:r>
          </a:p>
          <a:p>
            <a:pPr indent="-342900" algn="just"/>
            <a:r>
              <a:rPr lang="en-US" altLang="es-ES" sz="2400" dirty="0">
                <a:solidFill>
                  <a:srgbClr val="FF0000"/>
                </a:solidFill>
                <a:ea typeface="MS PGothic" panose="020B0600070205080204" pitchFamily="34" charset="-128"/>
              </a:rPr>
              <a:t>The intermediate solution of the sufficient analysis is presented in this study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96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5FAD1-4D82-486F-8B88-75E91A88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performance in HPCs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1029-CEC8-4122-A116-B65EDC343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 necessary variable</a:t>
            </a:r>
          </a:p>
          <a:p>
            <a:r>
              <a:rPr lang="en-GB" dirty="0"/>
              <a:t>Two unique sufficient configurations that can lead to good performance</a:t>
            </a:r>
          </a:p>
          <a:p>
            <a:pPr lvl="1"/>
            <a:r>
              <a:rPr lang="en-GB" dirty="0"/>
              <a:t>dynamic &amp; required</a:t>
            </a:r>
          </a:p>
          <a:p>
            <a:pPr lvl="1"/>
            <a:r>
              <a:rPr lang="en-GB" dirty="0"/>
              <a:t>dynamic, Uni support, no problems</a:t>
            </a:r>
          </a:p>
          <a:p>
            <a:r>
              <a:rPr lang="en-GB" dirty="0"/>
              <a:t>Combination of Internal belief (+</a:t>
            </a:r>
            <a:r>
              <a:rPr lang="en-GB" dirty="0" err="1"/>
              <a:t>ve</a:t>
            </a:r>
            <a:r>
              <a:rPr lang="en-GB" dirty="0"/>
              <a:t>) plus</a:t>
            </a:r>
          </a:p>
          <a:p>
            <a:pPr lvl="1"/>
            <a:r>
              <a:rPr lang="en-GB" dirty="0"/>
              <a:t>Compulsion: requirement to do impact in Ph.D.</a:t>
            </a:r>
          </a:p>
          <a:p>
            <a:pPr lvl="1"/>
            <a:r>
              <a:rPr lang="en-GB" dirty="0"/>
              <a:t>Achievability: there is support/ guidance plus no problems</a:t>
            </a:r>
          </a:p>
          <a:p>
            <a:pPr lvl="1"/>
            <a:endParaRPr lang="en-GB" dirty="0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FBE06A-D61D-414F-B91F-7F2DD98A3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287" y="2158206"/>
            <a:ext cx="454342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7C89-4236-455B-B3A0-8C7F7DEE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performance in HPCs</a:t>
            </a:r>
          </a:p>
        </p:txBody>
      </p:sp>
      <p:pic>
        <p:nvPicPr>
          <p:cNvPr id="6" name="Content Placeholder 5" descr="A screenshot of text&#10;&#10;Description automatically generated">
            <a:extLst>
              <a:ext uri="{FF2B5EF4-FFF2-40B4-BE49-F238E27FC236}">
                <a16:creationId xmlns:a16="http://schemas.microsoft.com/office/drawing/2014/main" id="{6450BC4C-C5C8-4386-AAFE-A7D2D6C384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810669"/>
            <a:ext cx="4457700" cy="23812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796D-B886-4ED8-950A-0527068B1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8934" y="1825625"/>
            <a:ext cx="5965399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 necessary variable</a:t>
            </a:r>
          </a:p>
          <a:p>
            <a:r>
              <a:rPr lang="en-GB" dirty="0"/>
              <a:t>Three unique sufficient configurations explaining no success</a:t>
            </a:r>
          </a:p>
          <a:p>
            <a:pPr lvl="1"/>
            <a:r>
              <a:rPr lang="en-GB" dirty="0"/>
              <a:t>not dynamic, not university</a:t>
            </a:r>
          </a:p>
          <a:p>
            <a:pPr lvl="1"/>
            <a:r>
              <a:rPr lang="en-GB" dirty="0"/>
              <a:t>not dynamic, no problems, not required</a:t>
            </a:r>
          </a:p>
          <a:p>
            <a:pPr lvl="1"/>
            <a:r>
              <a:rPr lang="en-GB" dirty="0"/>
              <a:t>not university, problems, not required</a:t>
            </a:r>
          </a:p>
          <a:p>
            <a:r>
              <a:rPr lang="en-GB" dirty="0"/>
              <a:t>A lack of belief in importance, or absence of urgent pressures</a:t>
            </a:r>
          </a:p>
          <a:p>
            <a:pPr lvl="1"/>
            <a:r>
              <a:rPr lang="en-GB" dirty="0"/>
              <a:t>If do not believe relevant AND not needed for Ph.D. or important for Uni.</a:t>
            </a:r>
          </a:p>
          <a:p>
            <a:pPr lvl="1"/>
            <a:r>
              <a:rPr lang="en-GB" dirty="0"/>
              <a:t>No real pressures plus problems to creating impact</a:t>
            </a:r>
          </a:p>
        </p:txBody>
      </p:sp>
    </p:spTree>
    <p:extLst>
      <p:ext uri="{BB962C8B-B14F-4D97-AF65-F5344CB8AC3E}">
        <p14:creationId xmlns:p14="http://schemas.microsoft.com/office/powerpoint/2010/main" val="418610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DC49-F935-4352-B851-F5347DC7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performance in LPC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C7B2D-E7CD-4910-A287-F7F7F44BD5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 necessary variable</a:t>
            </a:r>
          </a:p>
          <a:p>
            <a:r>
              <a:rPr lang="en-GB" dirty="0"/>
              <a:t>Three unique sufficient configurations associated with success</a:t>
            </a:r>
          </a:p>
          <a:p>
            <a:pPr lvl="1"/>
            <a:r>
              <a:rPr lang="en-GB" dirty="0"/>
              <a:t>Dynamic, required, no problems</a:t>
            </a:r>
          </a:p>
          <a:p>
            <a:pPr lvl="1"/>
            <a:r>
              <a:rPr lang="en-GB" dirty="0"/>
              <a:t>University, required, no problems</a:t>
            </a:r>
          </a:p>
          <a:p>
            <a:pPr lvl="1"/>
            <a:r>
              <a:rPr lang="en-GB" dirty="0"/>
              <a:t>Dynamic, university, problems</a:t>
            </a:r>
          </a:p>
          <a:p>
            <a:r>
              <a:rPr lang="en-GB" dirty="0"/>
              <a:t>When there are problems, need aligning intrinsic motivations + university support </a:t>
            </a:r>
          </a:p>
          <a:p>
            <a:r>
              <a:rPr lang="en-GB" dirty="0"/>
              <a:t>If no problems, then past experience+ either belief or support</a:t>
            </a:r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4F0B198E-0AF5-4987-AEBD-7DA1C70F8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237" y="2320131"/>
            <a:ext cx="45815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D03-F745-4062-A3B5-31840EF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performance in LPC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49A4C3-1AB5-4578-9C28-E0D97A6E7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7728"/>
            <a:ext cx="5181600" cy="31071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B376F-3F3B-4B8F-9046-E48B4AEF9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9012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 necessary variable</a:t>
            </a:r>
          </a:p>
          <a:p>
            <a:r>
              <a:rPr lang="en-GB" dirty="0"/>
              <a:t>Three unique sufficient configurations explaining no success</a:t>
            </a:r>
          </a:p>
          <a:p>
            <a:pPr lvl="1"/>
            <a:r>
              <a:rPr lang="en-GB" dirty="0"/>
              <a:t>Not dynamic, University, not required</a:t>
            </a:r>
          </a:p>
          <a:p>
            <a:pPr lvl="1"/>
            <a:r>
              <a:rPr lang="en-GB" dirty="0"/>
              <a:t>Not dynamic, not university, required</a:t>
            </a:r>
          </a:p>
          <a:p>
            <a:pPr lvl="1"/>
            <a:r>
              <a:rPr lang="en-GB" dirty="0"/>
              <a:t>Not Dynamic, Problems, required</a:t>
            </a:r>
          </a:p>
          <a:p>
            <a:r>
              <a:rPr lang="en-GB" dirty="0"/>
              <a:t>Lack of intrinsic motivation + lack of push/ pull</a:t>
            </a:r>
          </a:p>
          <a:p>
            <a:pPr lvl="1"/>
            <a:r>
              <a:rPr lang="en-GB" dirty="0"/>
              <a:t>“Not dynamic” not </a:t>
            </a:r>
            <a:r>
              <a:rPr lang="en-GB" u="sng" dirty="0"/>
              <a:t>necessary </a:t>
            </a:r>
          </a:p>
          <a:p>
            <a:pPr lvl="1"/>
            <a:r>
              <a:rPr lang="en-GB" dirty="0"/>
              <a:t>Not required, no support, or problems reduce activity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05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CAF8-DB30-45B4-AE33-DE7FB12B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Clear differences between HPC/ LPC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7237A7-DDFF-4FBA-8B7E-C2DCA4021F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6603288"/>
              </p:ext>
            </p:extLst>
          </p:nvPr>
        </p:nvGraphicFramePr>
        <p:xfrm>
          <a:off x="838201" y="1748471"/>
          <a:ext cx="5181600" cy="50199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0856">
                  <a:extLst>
                    <a:ext uri="{9D8B030D-6E8A-4147-A177-3AD203B41FA5}">
                      <a16:colId xmlns:a16="http://schemas.microsoft.com/office/drawing/2014/main" val="3420129928"/>
                    </a:ext>
                  </a:extLst>
                </a:gridCol>
                <a:gridCol w="4030744">
                  <a:extLst>
                    <a:ext uri="{9D8B030D-6E8A-4147-A177-3AD203B41FA5}">
                      <a16:colId xmlns:a16="http://schemas.microsoft.com/office/drawing/2014/main" val="1542714400"/>
                    </a:ext>
                  </a:extLst>
                </a:gridCol>
              </a:tblGrid>
              <a:tr h="371851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High Performing Countries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71105"/>
                  </a:ext>
                </a:extLst>
              </a:tr>
              <a:tr h="2324071">
                <a:tc>
                  <a:txBody>
                    <a:bodyPr/>
                    <a:lstStyle/>
                    <a:p>
                      <a:r>
                        <a:rPr lang="en-GB" b="0" dirty="0"/>
                        <a:t>Impact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Combination of </a:t>
                      </a:r>
                      <a:r>
                        <a:rPr lang="en-GB" b="1" dirty="0"/>
                        <a:t>intrinsic motivation </a:t>
                      </a:r>
                      <a:r>
                        <a:rPr lang="en-GB" b="0" dirty="0"/>
                        <a:t>(+</a:t>
                      </a:r>
                      <a:r>
                        <a:rPr lang="en-GB" b="0" dirty="0" err="1"/>
                        <a:t>ve</a:t>
                      </a:r>
                      <a:r>
                        <a:rPr lang="en-GB" b="0" dirty="0"/>
                        <a:t>) plus</a:t>
                      </a:r>
                    </a:p>
                    <a:p>
                      <a:endParaRPr lang="en-GB" b="0" dirty="0"/>
                    </a:p>
                    <a:p>
                      <a:r>
                        <a:rPr lang="en-GB" b="0" dirty="0"/>
                        <a:t>Compulsion: requirement to do impact in Ph.D.</a:t>
                      </a:r>
                    </a:p>
                    <a:p>
                      <a:endParaRPr lang="en-GB" b="0" dirty="0"/>
                    </a:p>
                    <a:p>
                      <a:r>
                        <a:rPr lang="en-GB" b="0" dirty="0"/>
                        <a:t>Achievability: there is support/ guidance plus no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60532"/>
                  </a:ext>
                </a:extLst>
              </a:tr>
              <a:tr h="2324071">
                <a:tc>
                  <a:txBody>
                    <a:bodyPr/>
                    <a:lstStyle/>
                    <a:p>
                      <a:r>
                        <a:rPr lang="en-GB" dirty="0"/>
                        <a:t>No impact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 lack of </a:t>
                      </a:r>
                      <a:r>
                        <a:rPr lang="en-GB" dirty="0"/>
                        <a:t>intrinsic motivation</a:t>
                      </a:r>
                      <a:r>
                        <a:rPr lang="en-GB" b="0" dirty="0"/>
                        <a:t>, or absence of urgent pressures</a:t>
                      </a:r>
                    </a:p>
                    <a:p>
                      <a:endParaRPr lang="en-GB" b="0" dirty="0"/>
                    </a:p>
                    <a:p>
                      <a:r>
                        <a:rPr lang="en-GB" b="0" dirty="0"/>
                        <a:t>If do not believe relevant AND not needed for Ph.D. or important for Uni.</a:t>
                      </a:r>
                    </a:p>
                    <a:p>
                      <a:endParaRPr lang="en-GB" b="0" dirty="0"/>
                    </a:p>
                    <a:p>
                      <a:r>
                        <a:rPr lang="en-GB" b="0" dirty="0"/>
                        <a:t>No real pressures plus problems to creating impact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00168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E29955-EA2E-47C0-8D64-F1D581D5D3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6954136"/>
              </p:ext>
            </p:extLst>
          </p:nvPr>
        </p:nvGraphicFramePr>
        <p:xfrm>
          <a:off x="6172200" y="1825625"/>
          <a:ext cx="5337928" cy="4942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4019">
                  <a:extLst>
                    <a:ext uri="{9D8B030D-6E8A-4147-A177-3AD203B41FA5}">
                      <a16:colId xmlns:a16="http://schemas.microsoft.com/office/drawing/2014/main" val="2479261684"/>
                    </a:ext>
                  </a:extLst>
                </a:gridCol>
                <a:gridCol w="4043909">
                  <a:extLst>
                    <a:ext uri="{9D8B030D-6E8A-4147-A177-3AD203B41FA5}">
                      <a16:colId xmlns:a16="http://schemas.microsoft.com/office/drawing/2014/main" val="778742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Low Performing Countries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3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Impact creation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there are problems, need aligning </a:t>
                      </a:r>
                      <a:r>
                        <a:rPr lang="en-GB" b="1" dirty="0"/>
                        <a:t>intrinsic motivations </a:t>
                      </a:r>
                      <a:r>
                        <a:rPr lang="en-GB" dirty="0"/>
                        <a:t>+ university support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If no problems, then past experience+ either belief or support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23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impact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Lack of intrinsic motivation + lack of push/ pull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“Not dynamic” (lack of intrinsic motivation) not </a:t>
                      </a:r>
                      <a:r>
                        <a:rPr lang="en-GB" u="sng" dirty="0"/>
                        <a:t>necessary</a:t>
                      </a:r>
                    </a:p>
                    <a:p>
                      <a:endParaRPr lang="en-GB" u="sng" dirty="0"/>
                    </a:p>
                    <a:p>
                      <a:r>
                        <a:rPr lang="en-GB" dirty="0"/>
                        <a:t>Not required/ no support/ or problems reduce impact success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06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69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7FDD8-14AF-45F6-B039-D72D1434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E8474-5B5E-45BB-994C-EE3877739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European Network on Research Evaluation of the Social Sciences and Humanities (CA15137)</a:t>
            </a:r>
          </a:p>
          <a:p>
            <a:r>
              <a:rPr lang="en-GB" dirty="0"/>
              <a:t>COST (European Cooperation in Science and Technology)</a:t>
            </a:r>
          </a:p>
          <a:p>
            <a:r>
              <a:rPr lang="en-GB" dirty="0"/>
              <a:t>ZSI for hosting the brainstorming day in November 2018</a:t>
            </a:r>
          </a:p>
          <a:p>
            <a:r>
              <a:rPr lang="en-GB" dirty="0"/>
              <a:t>Julia, Marta, Rita, Reetta, Corina, Brad, Stefan, Marc, Natasa,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A8EA3-308E-493A-A9F0-A7F4B81165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" name="Image 3" descr="logo 2 blue 300dpi.jpg">
            <a:extLst>
              <a:ext uri="{FF2B5EF4-FFF2-40B4-BE49-F238E27FC236}">
                <a16:creationId xmlns:a16="http://schemas.microsoft.com/office/drawing/2014/main" id="{DBE08372-0E29-44AF-8720-FAC9458AC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0" y="5138118"/>
            <a:ext cx="5001062" cy="1412848"/>
          </a:xfrm>
          <a:prstGeom prst="rect">
            <a:avLst/>
          </a:prstGeom>
        </p:spPr>
      </p:pic>
      <p:pic>
        <p:nvPicPr>
          <p:cNvPr id="9" name="Image 4" descr="ENRESSH64px.png">
            <a:extLst>
              <a:ext uri="{FF2B5EF4-FFF2-40B4-BE49-F238E27FC236}">
                <a16:creationId xmlns:a16="http://schemas.microsoft.com/office/drawing/2014/main" id="{12F8ED09-E520-4422-A9D9-1C0996D5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0" y="704489"/>
            <a:ext cx="4620680" cy="4203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F916B6-CF3D-4A45-883E-3D0131D4675A}"/>
              </a:ext>
            </a:extLst>
          </p:cNvPr>
          <p:cNvSpPr/>
          <p:nvPr/>
        </p:nvSpPr>
        <p:spPr>
          <a:xfrm>
            <a:off x="838200" y="61769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96B6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COST (European Cooperation in Science and Technology) is a pan-European intergovernmental framework.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96B6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Its mission is to enable break-through scientific and technological developments leading to new concepts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696B6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and products and thereby contribute to strengthening Europe’s research and innovation capacities.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010-2B46-470D-BD61-9443A908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Conclusions, discussion,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D9536-8F72-47FA-B7C5-55773FB7D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Possible to identify factors influencing ECR impact success</a:t>
            </a:r>
          </a:p>
          <a:p>
            <a:pPr lvl="1"/>
            <a:r>
              <a:rPr lang="en-GB" dirty="0"/>
              <a:t>Factors differ between HPC and LPC </a:t>
            </a:r>
            <a:r>
              <a:rPr lang="en-GB" dirty="0">
                <a:sym typeface="Wingdings" panose="05000000000000000000" pitchFamily="2" charset="2"/>
              </a:rPr>
              <a:t> pull factors play a role</a:t>
            </a:r>
            <a:endParaRPr lang="en-GB" dirty="0"/>
          </a:p>
          <a:p>
            <a:r>
              <a:rPr lang="en-GB" dirty="0"/>
              <a:t>Intrinsic motivation as + most common in both country types</a:t>
            </a:r>
          </a:p>
          <a:p>
            <a:pPr lvl="1"/>
            <a:r>
              <a:rPr lang="en-GB" dirty="0"/>
              <a:t>Lack of intrinsic motivation seems most problematic in LPCs – easy for other factors to discourage</a:t>
            </a:r>
          </a:p>
          <a:p>
            <a:pPr lvl="2"/>
            <a:r>
              <a:rPr lang="en-GB" dirty="0"/>
              <a:t>Incidental discouragement – LPCs</a:t>
            </a:r>
          </a:p>
          <a:p>
            <a:r>
              <a:rPr lang="en-GB" dirty="0"/>
              <a:t>Needs bringing back to qualitative data (1a/ 3a) e.g. Balaban et al stable impactful identities…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D60D2-E88C-4D7E-84DE-5F9F596D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35891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to influence </a:t>
            </a:r>
            <a:r>
              <a:rPr lang="en-GB" b="1" dirty="0"/>
              <a:t>how important researchers find impact </a:t>
            </a:r>
            <a:r>
              <a:rPr lang="en-GB" dirty="0"/>
              <a:t>in general/ to their own research?</a:t>
            </a:r>
          </a:p>
          <a:p>
            <a:pPr lvl="1"/>
            <a:r>
              <a:rPr lang="en-GB" dirty="0"/>
              <a:t>Ph.D. training</a:t>
            </a:r>
          </a:p>
          <a:p>
            <a:pPr lvl="1"/>
            <a:r>
              <a:rPr lang="en-GB" dirty="0"/>
              <a:t>Peer behaviour within field</a:t>
            </a:r>
          </a:p>
          <a:p>
            <a:pPr lvl="1"/>
            <a:r>
              <a:rPr lang="en-GB" dirty="0"/>
              <a:t>Impact </a:t>
            </a:r>
            <a:r>
              <a:rPr lang="en-GB" dirty="0">
                <a:sym typeface="Wingdings" panose="05000000000000000000" pitchFamily="2" charset="2"/>
              </a:rPr>
              <a:t> funding/ publications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Examples of impactful leaders</a:t>
            </a:r>
          </a:p>
          <a:p>
            <a:r>
              <a:rPr lang="en-GB" dirty="0"/>
              <a:t>Role of evaluation in signalling ‘goodness’ of impact</a:t>
            </a:r>
          </a:p>
          <a:p>
            <a:pPr lvl="1"/>
            <a:r>
              <a:rPr lang="en-GB" dirty="0"/>
              <a:t>Driving university priorities in HPC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Signalling necessity of impact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Letting funding/ publications follow impact</a:t>
            </a:r>
          </a:p>
          <a:p>
            <a:endParaRPr lang="en-GB" dirty="0"/>
          </a:p>
          <a:p>
            <a:pPr lvl="1"/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9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Appendix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8084"/>
          </a:xfrm>
        </p:spPr>
        <p:txBody>
          <a:bodyPr>
            <a:normAutofit fontScale="92500"/>
          </a:bodyPr>
          <a:lstStyle/>
          <a:p>
            <a:r>
              <a:rPr lang="es-ES" dirty="0"/>
              <a:t>High Performance </a:t>
            </a:r>
            <a:r>
              <a:rPr lang="es-ES" dirty="0" err="1"/>
              <a:t>Countires</a:t>
            </a:r>
            <a:r>
              <a:rPr lang="es-ES" dirty="0"/>
              <a:t> (N=46)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89989"/>
              </p:ext>
            </p:extLst>
          </p:nvPr>
        </p:nvGraphicFramePr>
        <p:xfrm>
          <a:off x="838200" y="2753879"/>
          <a:ext cx="11861908" cy="264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o" r:id="rId3" imgW="8892046" imgH="1986707" progId="Word.Document.12">
                  <p:embed/>
                </p:oleObj>
              </mc:Choice>
              <mc:Fallback>
                <p:oleObj name="Documento" r:id="rId3" imgW="8892046" imgH="1986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753879"/>
                        <a:ext cx="11861908" cy="264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6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Appendix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8084"/>
          </a:xfrm>
        </p:spPr>
        <p:txBody>
          <a:bodyPr>
            <a:normAutofit fontScale="92500"/>
          </a:bodyPr>
          <a:lstStyle/>
          <a:p>
            <a:r>
              <a:rPr lang="es-ES" dirty="0" err="1"/>
              <a:t>Low</a:t>
            </a:r>
            <a:r>
              <a:rPr lang="es-ES" dirty="0"/>
              <a:t> Performance </a:t>
            </a:r>
            <a:r>
              <a:rPr lang="es-ES" dirty="0" err="1"/>
              <a:t>Countires</a:t>
            </a:r>
            <a:r>
              <a:rPr lang="es-ES" dirty="0"/>
              <a:t> (N=47)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727065" y="3238789"/>
          <a:ext cx="12420177" cy="277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o" r:id="rId3" imgW="8892046" imgH="1986707" progId="Word.Document.12">
                  <p:embed/>
                </p:oleObj>
              </mc:Choice>
              <mc:Fallback>
                <p:oleObj name="Documento" r:id="rId3" imgW="8892046" imgH="1986707" progId="Word.Documen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065" y="3238789"/>
                        <a:ext cx="12420177" cy="277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00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DFC6-F729-4609-9C81-16422BA5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2B72-AE2C-4BC6-8385-DF53A03445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Introduction: retrospectively  adding </a:t>
            </a:r>
            <a:r>
              <a:rPr lang="en-GB" i="1" dirty="0"/>
              <a:t>quantitative</a:t>
            </a:r>
            <a:r>
              <a:rPr lang="en-GB" dirty="0"/>
              <a:t> analysis to qualitative study </a:t>
            </a:r>
          </a:p>
          <a:p>
            <a:r>
              <a:rPr lang="en-GB" dirty="0"/>
              <a:t>Research question: which factors influence engagement success by ECRs?</a:t>
            </a:r>
          </a:p>
          <a:p>
            <a:r>
              <a:rPr lang="en-GB" dirty="0"/>
              <a:t>Qualitative Comparative Analysis to ID success “combinations”</a:t>
            </a:r>
          </a:p>
          <a:p>
            <a:r>
              <a:rPr lang="en-GB" dirty="0"/>
              <a:t>Reflection on implications for CARES project</a:t>
            </a:r>
          </a:p>
        </p:txBody>
      </p:sp>
      <p:pic>
        <p:nvPicPr>
          <p:cNvPr id="6" name="Content Placeholder 5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BCBCA0A3-00E5-415B-87D2-5024E30B2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794" y="1251546"/>
            <a:ext cx="5630863" cy="42231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A5400-F00E-4546-89BB-033171124151}"/>
              </a:ext>
            </a:extLst>
          </p:cNvPr>
          <p:cNvSpPr txBox="1"/>
          <p:nvPr/>
        </p:nvSpPr>
        <p:spPr>
          <a:xfrm>
            <a:off x="7088957" y="6325386"/>
            <a:ext cx="43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c/o Christoph Koller</a:t>
            </a:r>
          </a:p>
        </p:txBody>
      </p:sp>
    </p:spTree>
    <p:extLst>
      <p:ext uri="{BB962C8B-B14F-4D97-AF65-F5344CB8AC3E}">
        <p14:creationId xmlns:p14="http://schemas.microsoft.com/office/powerpoint/2010/main" val="238288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D64F-8A34-4433-821B-3F6D3EC5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policy &amp; the art of steering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73AF-45BB-4400-A56B-A68199EAE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Academic knowledge creates scientific and societal advances</a:t>
            </a:r>
          </a:p>
          <a:p>
            <a:r>
              <a:rPr lang="en-GB" dirty="0"/>
              <a:t>Applying research for societal benefit </a:t>
            </a:r>
            <a:r>
              <a:rPr lang="en-GB" dirty="0">
                <a:sym typeface="Wingdings" panose="05000000000000000000" pitchFamily="2" charset="2"/>
              </a:rPr>
              <a:t> societal impact</a:t>
            </a:r>
            <a:endParaRPr lang="en-GB" dirty="0"/>
          </a:p>
          <a:p>
            <a:r>
              <a:rPr lang="en-GB" dirty="0"/>
              <a:t>Increasing policy demands and pressure to improve impacts</a:t>
            </a:r>
          </a:p>
          <a:p>
            <a:r>
              <a:rPr lang="en-GB" dirty="0"/>
              <a:t>Which factors associated with greater “impact”?</a:t>
            </a:r>
          </a:p>
          <a:p>
            <a:r>
              <a:rPr lang="en-GB" dirty="0"/>
              <a:t>How can research policy stimulate impact creation?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B40E69F-8AC1-4B9C-A910-DA06E44C0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48" y="1432874"/>
            <a:ext cx="4124566" cy="47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5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AFE5-2CE8-4A0A-A834-189E0653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(CARES) focus on ECRs?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B556D6-FF41-45C1-9712-711F492A5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01" y="1912512"/>
            <a:ext cx="5685935" cy="4264451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BE4EA8E-305A-4F01-B484-18AAE110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Contemporary situation of conjunction of increased:</a:t>
            </a:r>
          </a:p>
          <a:p>
            <a:pPr lvl="1"/>
            <a:r>
              <a:rPr lang="en-GB" dirty="0"/>
              <a:t>Intensity of evaluation across research systems</a:t>
            </a:r>
          </a:p>
          <a:p>
            <a:pPr lvl="1"/>
            <a:r>
              <a:rPr lang="en-GB" dirty="0"/>
              <a:t>Stakes (academic precarity)</a:t>
            </a:r>
          </a:p>
          <a:p>
            <a:pPr lvl="1"/>
            <a:r>
              <a:rPr lang="en-GB" dirty="0"/>
              <a:t>Expectations (‘all must be excellent’)</a:t>
            </a:r>
          </a:p>
          <a:p>
            <a:pPr lvl="1"/>
            <a:r>
              <a:rPr lang="en-GB" dirty="0"/>
              <a:t>Breadth of evaluation (excellence, engagement)</a:t>
            </a:r>
          </a:p>
          <a:p>
            <a:pPr lvl="1"/>
            <a:r>
              <a:rPr lang="en-GB" dirty="0"/>
              <a:t>Workload (junior mental health crisis)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Very complex environment to anticipate/ unexpected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DF5A-B843-4F60-861D-61DA8C19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influences academics’ decision to attempt creating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97C4-638D-402A-B3F1-5602DB907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Research (knowledge creation) is a highly uncertain activity </a:t>
            </a:r>
          </a:p>
          <a:p>
            <a:r>
              <a:rPr lang="en-GB" dirty="0"/>
              <a:t>Researchers draw heavily on available resources/ past experiences (Knorr-</a:t>
            </a:r>
            <a:r>
              <a:rPr lang="en-GB" dirty="0" err="1"/>
              <a:t>Cetina</a:t>
            </a:r>
            <a:r>
              <a:rPr lang="en-GB" dirty="0"/>
              <a:t>, 1981)</a:t>
            </a:r>
          </a:p>
          <a:p>
            <a:r>
              <a:rPr lang="en-GB" dirty="0"/>
              <a:t>Key influences</a:t>
            </a:r>
          </a:p>
          <a:p>
            <a:pPr lvl="1"/>
            <a:r>
              <a:rPr lang="en-GB" dirty="0"/>
              <a:t>Personal-intrinsic – age, gender, nationality</a:t>
            </a:r>
          </a:p>
          <a:p>
            <a:pPr lvl="1"/>
            <a:r>
              <a:rPr lang="en-GB" dirty="0"/>
              <a:t>Personal-academic - academic identity &amp; experience</a:t>
            </a:r>
          </a:p>
          <a:p>
            <a:pPr lvl="1"/>
            <a:r>
              <a:rPr lang="en-GB" dirty="0"/>
              <a:t>Professional-academic – local environment, extended network, epistemic community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55505-230F-4B7C-AD35-99C6AD542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7750" y="1899919"/>
            <a:ext cx="6154250" cy="3330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7CB7A-3741-429D-B9C6-B885C0D4361D}"/>
              </a:ext>
            </a:extLst>
          </p:cNvPr>
          <p:cNvSpPr txBox="1"/>
          <p:nvPr/>
        </p:nvSpPr>
        <p:spPr>
          <a:xfrm>
            <a:off x="6350000" y="5608320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Olmos Peñuela et al (2015)</a:t>
            </a:r>
          </a:p>
        </p:txBody>
      </p:sp>
    </p:spTree>
    <p:extLst>
      <p:ext uri="{BB962C8B-B14F-4D97-AF65-F5344CB8AC3E}">
        <p14:creationId xmlns:p14="http://schemas.microsoft.com/office/powerpoint/2010/main" val="235893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B5DC-9A22-48D1-A121-8E0250D0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to hell is paved with good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D11E-BEB5-4497-AFEB-615A5AD345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Decision to engage not sufficient:</a:t>
            </a:r>
          </a:p>
          <a:p>
            <a:pPr lvl="1"/>
            <a:r>
              <a:rPr lang="en-GB" i="1" dirty="0"/>
              <a:t>Can good engagement intentions be translated into successful outcomes?</a:t>
            </a:r>
          </a:p>
          <a:p>
            <a:r>
              <a:rPr lang="en-GB" dirty="0"/>
              <a:t>Engagement activities influenced by moderating factors</a:t>
            </a:r>
          </a:p>
          <a:p>
            <a:pPr lvl="1"/>
            <a:r>
              <a:rPr lang="en-GB" dirty="0"/>
              <a:t>+/</a:t>
            </a:r>
            <a:r>
              <a:rPr lang="en-GB" dirty="0" err="1"/>
              <a:t>ve</a:t>
            </a:r>
            <a:r>
              <a:rPr lang="en-GB" dirty="0"/>
              <a:t> factors: funding, peers, infrastructure, mentors, rewards</a:t>
            </a:r>
          </a:p>
          <a:p>
            <a:pPr lvl="1"/>
            <a:r>
              <a:rPr lang="en-GB" dirty="0"/>
              <a:t>-/</a:t>
            </a:r>
            <a:r>
              <a:rPr lang="en-GB" dirty="0" err="1"/>
              <a:t>ve</a:t>
            </a:r>
            <a:r>
              <a:rPr lang="en-GB" dirty="0"/>
              <a:t> factors: barriers, rejection, negative feedback, unsupportive partners…?</a:t>
            </a:r>
          </a:p>
          <a:p>
            <a:pPr lvl="1"/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DACF-9C5B-4763-A070-E1EFCF141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F78F12-CF53-4D63-B496-0B1D33ED737A}"/>
              </a:ext>
            </a:extLst>
          </p:cNvPr>
          <p:cNvSpPr/>
          <p:nvPr/>
        </p:nvSpPr>
        <p:spPr>
          <a:xfrm>
            <a:off x="6248400" y="3812757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Decision to engage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6AACD-8FF4-49D7-A85D-4795C793B704}"/>
              </a:ext>
            </a:extLst>
          </p:cNvPr>
          <p:cNvSpPr/>
          <p:nvPr/>
        </p:nvSpPr>
        <p:spPr>
          <a:xfrm>
            <a:off x="8046955" y="3817085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Efforts to create impact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1AC1593-CAC0-49EF-AE0F-A86A82478FC0}"/>
              </a:ext>
            </a:extLst>
          </p:cNvPr>
          <p:cNvSpPr/>
          <p:nvPr/>
        </p:nvSpPr>
        <p:spPr>
          <a:xfrm>
            <a:off x="7550870" y="4331230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66AAF8-9807-44C9-9055-37E45E370EA4}"/>
              </a:ext>
            </a:extLst>
          </p:cNvPr>
          <p:cNvSpPr/>
          <p:nvPr/>
        </p:nvSpPr>
        <p:spPr>
          <a:xfrm>
            <a:off x="9845510" y="3812757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Successful impact?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3657FF-5612-43F7-B00B-08107C56B46B}"/>
              </a:ext>
            </a:extLst>
          </p:cNvPr>
          <p:cNvSpPr/>
          <p:nvPr/>
        </p:nvSpPr>
        <p:spPr>
          <a:xfrm>
            <a:off x="9349425" y="4335558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A9FD927-9665-428C-A791-E876746E7AAF}"/>
              </a:ext>
            </a:extLst>
          </p:cNvPr>
          <p:cNvSpPr/>
          <p:nvPr/>
        </p:nvSpPr>
        <p:spPr>
          <a:xfrm rot="16200000">
            <a:off x="8442880" y="5158652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24B1FC1-7822-45A5-853B-3E0978A4815E}"/>
              </a:ext>
            </a:extLst>
          </p:cNvPr>
          <p:cNvSpPr/>
          <p:nvPr/>
        </p:nvSpPr>
        <p:spPr>
          <a:xfrm rot="5400000" flipV="1">
            <a:off x="8442880" y="3473393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4E02F-B29B-4C08-832B-254E417A71B6}"/>
              </a:ext>
            </a:extLst>
          </p:cNvPr>
          <p:cNvSpPr txBox="1"/>
          <p:nvPr/>
        </p:nvSpPr>
        <p:spPr>
          <a:xfrm>
            <a:off x="7826408" y="5788560"/>
            <a:ext cx="267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Supportive infrastructures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C6E8F-3048-4B4B-BB84-9244502A381C}"/>
              </a:ext>
            </a:extLst>
          </p:cNvPr>
          <p:cNvSpPr txBox="1"/>
          <p:nvPr/>
        </p:nvSpPr>
        <p:spPr>
          <a:xfrm>
            <a:off x="7282154" y="2808653"/>
            <a:ext cx="30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Barriers encountered </a:t>
            </a:r>
            <a:r>
              <a:rPr lang="en-GB" i="1" dirty="0" err="1"/>
              <a:t>en</a:t>
            </a:r>
            <a:r>
              <a:rPr lang="en-GB" i="1" dirty="0"/>
              <a:t> route</a:t>
            </a:r>
          </a:p>
        </p:txBody>
      </p:sp>
    </p:spTree>
    <p:extLst>
      <p:ext uri="{BB962C8B-B14F-4D97-AF65-F5344CB8AC3E}">
        <p14:creationId xmlns:p14="http://schemas.microsoft.com/office/powerpoint/2010/main" val="358639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A6D3-82C5-4D5F-AEFF-E9ABCCFF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first cut model of the factors influencing ECRs creating societal impact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974641-8695-4649-9A0D-4420A6912672}"/>
              </a:ext>
            </a:extLst>
          </p:cNvPr>
          <p:cNvSpPr/>
          <p:nvPr/>
        </p:nvSpPr>
        <p:spPr>
          <a:xfrm>
            <a:off x="5909035" y="3680782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Choice to engage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F25517-DC14-4E86-AC2E-6DF1C6F8D8B6}"/>
              </a:ext>
            </a:extLst>
          </p:cNvPr>
          <p:cNvSpPr/>
          <p:nvPr/>
        </p:nvSpPr>
        <p:spPr>
          <a:xfrm>
            <a:off x="7707590" y="3685110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Efforts to create impact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6367B4D-98EA-45B2-9367-AECF139563CE}"/>
              </a:ext>
            </a:extLst>
          </p:cNvPr>
          <p:cNvSpPr/>
          <p:nvPr/>
        </p:nvSpPr>
        <p:spPr>
          <a:xfrm>
            <a:off x="7211505" y="4199255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CB77B2-3CE8-4B39-B61C-55D5D95A4465}"/>
              </a:ext>
            </a:extLst>
          </p:cNvPr>
          <p:cNvSpPr/>
          <p:nvPr/>
        </p:nvSpPr>
        <p:spPr>
          <a:xfrm>
            <a:off x="9506145" y="3680782"/>
            <a:ext cx="1508289" cy="1376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Successful impact?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C7B92AD-C865-4EA3-8A6F-EF6AA3D514AE}"/>
              </a:ext>
            </a:extLst>
          </p:cNvPr>
          <p:cNvSpPr/>
          <p:nvPr/>
        </p:nvSpPr>
        <p:spPr>
          <a:xfrm>
            <a:off x="9010060" y="4203583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F59D610-5A15-4C31-B300-E8B5C3707855}"/>
              </a:ext>
            </a:extLst>
          </p:cNvPr>
          <p:cNvSpPr/>
          <p:nvPr/>
        </p:nvSpPr>
        <p:spPr>
          <a:xfrm rot="16200000">
            <a:off x="8103515" y="5026677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530BD5-60D4-4ADE-A249-5268E553D6D6}"/>
              </a:ext>
            </a:extLst>
          </p:cNvPr>
          <p:cNvSpPr/>
          <p:nvPr/>
        </p:nvSpPr>
        <p:spPr>
          <a:xfrm rot="5400000" flipV="1">
            <a:off x="8103515" y="3341418"/>
            <a:ext cx="716437" cy="33936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BE91A-6289-45A0-AC59-8EFA120ED2BD}"/>
              </a:ext>
            </a:extLst>
          </p:cNvPr>
          <p:cNvSpPr txBox="1"/>
          <p:nvPr/>
        </p:nvSpPr>
        <p:spPr>
          <a:xfrm>
            <a:off x="7487043" y="5656585"/>
            <a:ext cx="267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Supportive infrastructures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4C36C-BD38-40B9-A61E-82C0D5BA38AB}"/>
              </a:ext>
            </a:extLst>
          </p:cNvPr>
          <p:cNvSpPr txBox="1"/>
          <p:nvPr/>
        </p:nvSpPr>
        <p:spPr>
          <a:xfrm>
            <a:off x="6942789" y="2676678"/>
            <a:ext cx="30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Barriers encountered </a:t>
            </a:r>
            <a:r>
              <a:rPr lang="en-GB" i="1" dirty="0" err="1"/>
              <a:t>en</a:t>
            </a:r>
            <a:r>
              <a:rPr lang="en-GB" i="1" dirty="0"/>
              <a:t> route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58BFB4-E3AC-4EF7-AC61-5D3C7F2C1C7A}"/>
              </a:ext>
            </a:extLst>
          </p:cNvPr>
          <p:cNvSpPr/>
          <p:nvPr/>
        </p:nvSpPr>
        <p:spPr>
          <a:xfrm>
            <a:off x="3704734" y="2912879"/>
            <a:ext cx="1611983" cy="443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Identity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861D72-4AC8-43DA-AA3F-2F149CE850A0}"/>
              </a:ext>
            </a:extLst>
          </p:cNvPr>
          <p:cNvSpPr/>
          <p:nvPr/>
        </p:nvSpPr>
        <p:spPr>
          <a:xfrm>
            <a:off x="3704733" y="3685091"/>
            <a:ext cx="1611983" cy="443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7CCD3F-0BD9-41AF-A427-62210624B539}"/>
              </a:ext>
            </a:extLst>
          </p:cNvPr>
          <p:cNvSpPr/>
          <p:nvPr/>
        </p:nvSpPr>
        <p:spPr>
          <a:xfrm>
            <a:off x="3704734" y="4457303"/>
            <a:ext cx="1611983" cy="443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Local env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BE0FCC-528D-43FA-B543-8AA6EB1B7657}"/>
              </a:ext>
            </a:extLst>
          </p:cNvPr>
          <p:cNvSpPr/>
          <p:nvPr/>
        </p:nvSpPr>
        <p:spPr>
          <a:xfrm>
            <a:off x="3704733" y="5229515"/>
            <a:ext cx="1611983" cy="443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Wider network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F8F149-64E2-4005-A924-999182213111}"/>
              </a:ext>
            </a:extLst>
          </p:cNvPr>
          <p:cNvSpPr/>
          <p:nvPr/>
        </p:nvSpPr>
        <p:spPr>
          <a:xfrm>
            <a:off x="3704732" y="6001727"/>
            <a:ext cx="1611983" cy="443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Epistemic community 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C100F75-0248-4F9D-AECE-73140F019DFD}"/>
              </a:ext>
            </a:extLst>
          </p:cNvPr>
          <p:cNvSpPr/>
          <p:nvPr/>
        </p:nvSpPr>
        <p:spPr>
          <a:xfrm>
            <a:off x="5175315" y="2036190"/>
            <a:ext cx="811688" cy="47039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91D0EB-1BD7-4B70-8D23-17142222D560}"/>
              </a:ext>
            </a:extLst>
          </p:cNvPr>
          <p:cNvSpPr txBox="1"/>
          <p:nvPr/>
        </p:nvSpPr>
        <p:spPr>
          <a:xfrm>
            <a:off x="1446819" y="3338242"/>
            <a:ext cx="200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Personal-academic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62AA8-3768-4384-8DCC-5CDE61FE264F}"/>
              </a:ext>
            </a:extLst>
          </p:cNvPr>
          <p:cNvSpPr txBox="1"/>
          <p:nvPr/>
        </p:nvSpPr>
        <p:spPr>
          <a:xfrm>
            <a:off x="1177567" y="5266379"/>
            <a:ext cx="227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Professional-academic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F431B7-8944-4170-839A-B6056A00E13C}"/>
              </a:ext>
            </a:extLst>
          </p:cNvPr>
          <p:cNvSpPr/>
          <p:nvPr/>
        </p:nvSpPr>
        <p:spPr>
          <a:xfrm>
            <a:off x="3708269" y="2121170"/>
            <a:ext cx="1611983" cy="443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Demographic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F11FA-3509-40E8-B1F3-412D6D7F6191}"/>
              </a:ext>
            </a:extLst>
          </p:cNvPr>
          <p:cNvSpPr txBox="1"/>
          <p:nvPr/>
        </p:nvSpPr>
        <p:spPr>
          <a:xfrm>
            <a:off x="1423644" y="2145133"/>
            <a:ext cx="200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Personal-intrinsic</a:t>
            </a:r>
          </a:p>
        </p:txBody>
      </p:sp>
      <p:sp>
        <p:nvSpPr>
          <p:cNvPr id="25" name="Explosion: 14 Points 24">
            <a:extLst>
              <a:ext uri="{FF2B5EF4-FFF2-40B4-BE49-F238E27FC236}">
                <a16:creationId xmlns:a16="http://schemas.microsoft.com/office/drawing/2014/main" id="{4FF4F9D8-7F42-47AB-86B4-BA190DC37576}"/>
              </a:ext>
            </a:extLst>
          </p:cNvPr>
          <p:cNvSpPr/>
          <p:nvPr/>
        </p:nvSpPr>
        <p:spPr>
          <a:xfrm>
            <a:off x="85278" y="4173832"/>
            <a:ext cx="4963464" cy="2628861"/>
          </a:xfrm>
          <a:prstGeom prst="irregularSeal2">
            <a:avLst/>
          </a:prstGeom>
          <a:solidFill>
            <a:srgbClr val="F4F4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Are HPC/ LPC different? Muhonen &amp; De Jong, 2019</a:t>
            </a:r>
          </a:p>
        </p:txBody>
      </p:sp>
    </p:spTree>
    <p:extLst>
      <p:ext uri="{BB962C8B-B14F-4D97-AF65-F5344CB8AC3E}">
        <p14:creationId xmlns:p14="http://schemas.microsoft.com/office/powerpoint/2010/main" val="45469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C646-355D-4332-8773-A3ADC2D6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sensemaking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D53F-58EB-4E7D-A58C-40165CC82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Instrument developed for data-gathering</a:t>
            </a:r>
          </a:p>
          <a:p>
            <a:pPr lvl="1"/>
            <a:r>
              <a:rPr lang="en-GB" dirty="0"/>
              <a:t>Brainstorm (07.18)</a:t>
            </a:r>
          </a:p>
          <a:p>
            <a:pPr lvl="1"/>
            <a:r>
              <a:rPr lang="en-GB" dirty="0"/>
              <a:t>N=1 feedback (08.18)</a:t>
            </a:r>
          </a:p>
          <a:p>
            <a:pPr lvl="1"/>
            <a:r>
              <a:rPr lang="en-GB" dirty="0"/>
              <a:t>N=18 group coding session (11.18)</a:t>
            </a:r>
          </a:p>
          <a:p>
            <a:pPr lvl="1"/>
            <a:r>
              <a:rPr lang="en-GB" dirty="0"/>
              <a:t>N=102 final analysis (02.19)</a:t>
            </a:r>
          </a:p>
          <a:p>
            <a:r>
              <a:rPr lang="en-GB" dirty="0"/>
              <a:t>Distributed via ENRESSH WG2 network + contacts</a:t>
            </a:r>
          </a:p>
          <a:p>
            <a:pPr lvl="1"/>
            <a:r>
              <a:rPr lang="en-GB" dirty="0"/>
              <a:t>Non-representative</a:t>
            </a:r>
          </a:p>
          <a:p>
            <a:pPr lvl="1"/>
            <a:r>
              <a:rPr lang="en-GB" dirty="0"/>
              <a:t>Seeking interesting examples</a:t>
            </a:r>
          </a:p>
          <a:p>
            <a:pPr lvl="1"/>
            <a:r>
              <a:rPr lang="en-GB" dirty="0"/>
              <a:t>Identifying factors that influence (career) decision making</a:t>
            </a: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4A531-BADC-4881-8D2D-389BF3B7AA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Hierarchies, disciplinary norms and power in academia: impact as emancipation or tension?</a:t>
            </a:r>
          </a:p>
          <a:p>
            <a:pPr lvl="0"/>
            <a:r>
              <a:rPr lang="en-GB" dirty="0"/>
              <a:t>Incentives for impact creation: formal and informal steering by evaluation systems</a:t>
            </a:r>
          </a:p>
          <a:p>
            <a:pPr lvl="0"/>
            <a:r>
              <a:rPr lang="en-GB" dirty="0"/>
              <a:t>The consequences of impact evaluation for ESIs’ motivations or identities</a:t>
            </a:r>
          </a:p>
          <a:p>
            <a:r>
              <a:rPr lang="en-GB" dirty="0"/>
              <a:t>The diversity of impact evaluation and academic careers: accounting for local context</a:t>
            </a:r>
          </a:p>
        </p:txBody>
      </p:sp>
    </p:spTree>
    <p:extLst>
      <p:ext uri="{BB962C8B-B14F-4D97-AF65-F5344CB8AC3E}">
        <p14:creationId xmlns:p14="http://schemas.microsoft.com/office/powerpoint/2010/main" val="12899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2074</Words>
  <Application>Microsoft Office PowerPoint</Application>
  <PresentationFormat>Widescreen</PresentationFormat>
  <Paragraphs>241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Wingdings</vt:lpstr>
      <vt:lpstr>Office Theme</vt:lpstr>
      <vt:lpstr>Documento</vt:lpstr>
      <vt:lpstr>“Professional factors affecting career and engagement success for Early Career Researchers”</vt:lpstr>
      <vt:lpstr>Acknowledgements</vt:lpstr>
      <vt:lpstr>Overview</vt:lpstr>
      <vt:lpstr>Science policy &amp; the art of steering academics</vt:lpstr>
      <vt:lpstr>Why the (CARES) focus on ECRs?</vt:lpstr>
      <vt:lpstr>What influences academics’ decision to attempt creating impact?</vt:lpstr>
      <vt:lpstr>The road to hell is paved with good intentions</vt:lpstr>
      <vt:lpstr>A first cut model of the factors influencing ECRs creating societal impact</vt:lpstr>
      <vt:lpstr>Preliminary sensemaking activities</vt:lpstr>
      <vt:lpstr>The pilot instrument</vt:lpstr>
      <vt:lpstr>Overview of the respondents</vt:lpstr>
      <vt:lpstr>Methodology</vt:lpstr>
      <vt:lpstr>Variables operationalisation   </vt:lpstr>
      <vt:lpstr>QCA Analysis considerations</vt:lpstr>
      <vt:lpstr>Good performance in HPCs</vt:lpstr>
      <vt:lpstr>Bad performance in HPCs</vt:lpstr>
      <vt:lpstr>Good performance in LPC</vt:lpstr>
      <vt:lpstr>Bad performance in LPC</vt:lpstr>
      <vt:lpstr>Clear differences between HPC/ LPC</vt:lpstr>
      <vt:lpstr>Conclusions, discussion, implications</vt:lpstr>
      <vt:lpstr>Appendix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Benneworth, P.S. (BMS)</dc:creator>
  <cp:lastModifiedBy>Benneworth, P.S. (BMS)</cp:lastModifiedBy>
  <cp:revision>29</cp:revision>
  <dcterms:created xsi:type="dcterms:W3CDTF">2019-03-04T08:29:55Z</dcterms:created>
  <dcterms:modified xsi:type="dcterms:W3CDTF">2019-03-08T10:38:46Z</dcterms:modified>
</cp:coreProperties>
</file>