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5" r:id="rId2"/>
    <p:sldId id="297" r:id="rId3"/>
    <p:sldId id="279" r:id="rId4"/>
    <p:sldId id="296" r:id="rId5"/>
    <p:sldId id="264" r:id="rId6"/>
    <p:sldId id="290" r:id="rId7"/>
    <p:sldId id="294" r:id="rId8"/>
    <p:sldId id="291" r:id="rId9"/>
    <p:sldId id="258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6" autoAdjust="0"/>
    <p:restoredTop sz="83170" autoAdjust="0"/>
  </p:normalViewPr>
  <p:slideViewPr>
    <p:cSldViewPr snapToGrid="0">
      <p:cViewPr varScale="1">
        <p:scale>
          <a:sx n="76" d="100"/>
          <a:sy n="76" d="100"/>
        </p:scale>
        <p:origin x="10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AFB5B-8C85-4219-A56A-A045CC3B510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F6644-CE39-4F69-977B-D8149C4D1B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87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6644-CE39-4F69-977B-D8149C4D1BB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580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https://encrypted-tbn0.gstatic.com/images?q=tbn%3AANd9GcSYy_LPPtgq1Ie--PkeaR-BpNnSkgYbD4Ck1qX2dlIn53ntS7YG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6644-CE39-4F69-977B-D8149C4D1BB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40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31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7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38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63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8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79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45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4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2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5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50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C4397-BF73-461B-B6C7-04382B70DCED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5D31-B190-4871-B0A2-133ECA0F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9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6084/m9.figshare.9989204" TargetMode="External"/><Relationship Id="rId2" Type="http://schemas.openxmlformats.org/officeDocument/2006/relationships/hyperlink" Target="https://doi.org/10.6084/M9.FIGSHARE.59935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6084/m9.figshare.5172322.v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371507" y="1981239"/>
            <a:ext cx="8437070" cy="23876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national bibliographic databases for research evaluation</a:t>
            </a:r>
            <a:r>
              <a:rPr lang="en-US" sz="40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the knowns and the unknowns</a:t>
            </a:r>
            <a:endParaRPr lang="en-GB" sz="40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411413" y="5106853"/>
            <a:ext cx="5319913" cy="647233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Linda S</a:t>
            </a:r>
            <a:r>
              <a:rPr lang="lv-LV" sz="16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īle, </a:t>
            </a:r>
            <a:r>
              <a:rPr lang="en-US" sz="16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d</a:t>
            </a:r>
            <a:r>
              <a:rPr lang="lv-LV" sz="16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octoral researcher</a:t>
            </a:r>
          </a:p>
          <a:p>
            <a:pPr algn="l"/>
            <a:r>
              <a:rPr lang="lv-LV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Centre for R&amp;D Monitoring (ECOOM), University of Antwerp, Belgium</a:t>
            </a:r>
            <a:endParaRPr lang="en-GB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68" y="5207265"/>
            <a:ext cx="1697394" cy="446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252" y="5207265"/>
            <a:ext cx="1506071" cy="447368"/>
          </a:xfrm>
          <a:prstGeom prst="rect">
            <a:avLst/>
          </a:prstGeom>
        </p:spPr>
      </p:pic>
      <p:sp>
        <p:nvSpPr>
          <p:cNvPr id="7" name="Subtitle 5"/>
          <p:cNvSpPr txBox="1">
            <a:spLocks/>
          </p:cNvSpPr>
          <p:nvPr/>
        </p:nvSpPr>
        <p:spPr>
          <a:xfrm>
            <a:off x="3519287" y="6340106"/>
            <a:ext cx="5319913" cy="303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ENRESSH: Paris, 18/02/2020</a:t>
            </a:r>
            <a:endParaRPr lang="en-GB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970" y="2096337"/>
            <a:ext cx="2154869" cy="21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Presentation based on</a:t>
            </a:r>
            <a:endParaRPr lang="en-GB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Puuska, H.-M., Guns, R., Pölönen, J., Sivertsen, G., </a:t>
            </a:r>
            <a:r>
              <a:rPr lang="en-GB" sz="1800" dirty="0" err="1">
                <a:solidFill>
                  <a:schemeClr val="bg1"/>
                </a:solidFill>
                <a:latin typeface="Franklin Gothic Medium Cond" panose="020B0606030402020204" pitchFamily="34" charset="0"/>
              </a:rPr>
              <a:t>Mañana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-Rodríguez, J., &amp; Engels, T. (2018). </a:t>
            </a:r>
            <a:r>
              <a:rPr lang="en-GB" sz="1800" i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Proof of concept of a European database for social sciences and humanities publications: Description of the VIRTA-ENRESSH pilot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 (p. 23). CSC &amp; ENRESSH. 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  <a:hlinkClick r:id="rId2"/>
              </a:rPr>
              <a:t>https://</a:t>
            </a:r>
            <a:r>
              <a:rPr lang="en-GB" sz="1800" dirty="0" smtClean="0">
                <a:solidFill>
                  <a:schemeClr val="bg1"/>
                </a:solidFill>
                <a:latin typeface="Franklin Gothic Medium Cond" panose="020B0606030402020204" pitchFamily="34" charset="0"/>
                <a:hlinkClick r:id="rId2"/>
              </a:rPr>
              <a:t>doi.org/10.6084/M9.FIGSHARE.5993506</a:t>
            </a:r>
            <a:endParaRPr lang="lv-LV" sz="1800" dirty="0" smtClean="0">
              <a:solidFill>
                <a:schemeClr val="bg1"/>
              </a:solidFill>
              <a:effectLst/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effectLst/>
                <a:latin typeface="Franklin Gothic Medium Cond" panose="020B0606030402020204" pitchFamily="34" charset="0"/>
              </a:rPr>
              <a:t>Sīle, L., Guns, R., </a:t>
            </a:r>
            <a:r>
              <a:rPr lang="en-GB" sz="1800" dirty="0" err="1" smtClean="0">
                <a:solidFill>
                  <a:schemeClr val="bg1"/>
                </a:solidFill>
                <a:effectLst/>
                <a:latin typeface="Franklin Gothic Medium Cond" panose="020B0606030402020204" pitchFamily="34" charset="0"/>
              </a:rPr>
              <a:t>Ivanović</a:t>
            </a:r>
            <a:r>
              <a:rPr lang="en-GB" sz="1800" dirty="0" smtClean="0">
                <a:solidFill>
                  <a:schemeClr val="bg1"/>
                </a:solidFill>
                <a:effectLst/>
                <a:latin typeface="Franklin Gothic Medium Cond" panose="020B0606030402020204" pitchFamily="34" charset="0"/>
              </a:rPr>
              <a:t>, D., Pölönen, J., &amp; Engels, T. C. E. (2019). </a:t>
            </a:r>
            <a:r>
              <a:rPr lang="en-GB" sz="1800" i="1" dirty="0" smtClean="0">
                <a:solidFill>
                  <a:schemeClr val="bg1"/>
                </a:solidFill>
                <a:effectLst/>
                <a:latin typeface="Franklin Gothic Medium Cond" panose="020B0606030402020204" pitchFamily="34" charset="0"/>
              </a:rPr>
              <a:t>Creating and maintaining a national bibliographic da­tabase for research output: Manual of good practices</a:t>
            </a:r>
            <a:r>
              <a:rPr lang="en-GB" sz="1800" dirty="0" smtClean="0">
                <a:solidFill>
                  <a:schemeClr val="bg1"/>
                </a:solidFill>
                <a:effectLst/>
                <a:latin typeface="Franklin Gothic Medium Cond" panose="020B0606030402020204" pitchFamily="34" charset="0"/>
              </a:rPr>
              <a:t>. ENRESSH &amp; ECOOM. </a:t>
            </a:r>
            <a:r>
              <a:rPr lang="en-GB" sz="1800" dirty="0" smtClean="0">
                <a:solidFill>
                  <a:schemeClr val="bg1"/>
                </a:solidFill>
                <a:effectLst/>
                <a:latin typeface="Franklin Gothic Medium Cond" panose="020B0606030402020204" pitchFamily="34" charset="0"/>
                <a:hlinkClick r:id="rId3"/>
              </a:rPr>
              <a:t>https://doi.org/10.6084/m9.figshare.9989204</a:t>
            </a:r>
            <a:endParaRPr lang="en-GB" sz="1800" dirty="0" smtClean="0">
              <a:solidFill>
                <a:schemeClr val="bg1"/>
              </a:solidFill>
              <a:effectLst/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Sīle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, L., Pölönen, J., Sivertsen, G., Guns, R., Engels, T. C. E., Arefiev, P., … Teitelbaum, R. (2018). Comprehensiveness of national bibliographic databases for social sciences and humanities: findings from a European survey. </a:t>
            </a:r>
            <a:r>
              <a:rPr lang="en-GB" sz="1800" i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Research Evaluation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. https://doi.org/10.1093/reseval/rvy016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  <a:ea typeface="Malgun Gothic" panose="020B0503020000020004" pitchFamily="34" charset="-127"/>
              </a:rPr>
              <a:t>Sīle, L., Guns, R., Sivertsen, G., &amp; Engels, T. C. E. (2017). </a:t>
            </a:r>
            <a:r>
              <a:rPr lang="en-GB" sz="1800" i="1" dirty="0">
                <a:solidFill>
                  <a:schemeClr val="bg1"/>
                </a:solidFill>
                <a:latin typeface="Franklin Gothic Medium Cond" panose="020B0606030402020204" pitchFamily="34" charset="0"/>
                <a:ea typeface="Malgun Gothic" panose="020B0503020000020004" pitchFamily="34" charset="-127"/>
              </a:rPr>
              <a:t>European Databases and Repositories for Social Sciences and Humanities Research Output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  <a:ea typeface="Malgun Gothic" panose="020B0503020000020004" pitchFamily="34" charset="-127"/>
              </a:rPr>
              <a:t> (p. 25). Antwerp: ECOOM &amp; ENRESSH. Retrieved from 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  <a:ea typeface="Malgun Gothic" panose="020B0503020000020004" pitchFamily="34" charset="-127"/>
                <a:hlinkClick r:id="rId4"/>
              </a:rPr>
              <a:t>https://</a:t>
            </a:r>
            <a:r>
              <a:rPr lang="en-GB" sz="1800" dirty="0" smtClean="0">
                <a:solidFill>
                  <a:schemeClr val="bg1"/>
                </a:solidFill>
                <a:latin typeface="Franklin Gothic Medium Cond" panose="020B0606030402020204" pitchFamily="34" charset="0"/>
                <a:ea typeface="Malgun Gothic" panose="020B0503020000020004" pitchFamily="34" charset="-127"/>
                <a:hlinkClick r:id="rId4"/>
              </a:rPr>
              <a:t>doi.org/10.6084/m9.figshare.5172322.v2</a:t>
            </a:r>
            <a:endParaRPr lang="en-GB" sz="1800" dirty="0" smtClean="0">
              <a:solidFill>
                <a:schemeClr val="bg1"/>
              </a:solidFill>
              <a:latin typeface="Franklin Gothic Medium Cond" panose="020B0606030402020204" pitchFamily="34" charset="0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64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2016 ENRESSH meeting in Poznan</a:t>
            </a:r>
            <a:endParaRPr lang="en-GB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804" y="2239861"/>
            <a:ext cx="9222996" cy="297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Presentations of </a:t>
            </a:r>
            <a:r>
              <a:rPr lang="en-US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6</a:t>
            </a: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European databases:</a:t>
            </a:r>
          </a:p>
          <a:p>
            <a:pPr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RIV in the Czech Republic</a:t>
            </a:r>
          </a:p>
          <a:p>
            <a:pPr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VABB-SHW in Flanders, Belgium</a:t>
            </a:r>
          </a:p>
          <a:p>
            <a:pPr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CRISTIN in Norway</a:t>
            </a:r>
          </a:p>
          <a:p>
            <a:pPr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VIRTA in Finland</a:t>
            </a:r>
          </a:p>
          <a:p>
            <a:pPr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BFI in Denmark</a:t>
            </a:r>
          </a:p>
          <a:p>
            <a:pPr>
              <a:buFontTx/>
              <a:buChar char="-"/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Lituanistika </a:t>
            </a: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in </a:t>
            </a: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Lithuania</a:t>
            </a:r>
            <a:endParaRPr lang="en-US" sz="1800" dirty="0" smtClean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213" y="4404220"/>
            <a:ext cx="4443663" cy="2193744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lv-LV" sz="1900" dirty="0" smtClean="0">
                <a:solidFill>
                  <a:srgbClr val="CCCC00"/>
                </a:solidFill>
                <a:latin typeface="Franklin Gothic Medium Cond" panose="020B0606030402020204" pitchFamily="34" charset="0"/>
              </a:rPr>
              <a:t>Green</a:t>
            </a:r>
            <a:r>
              <a:rPr lang="lv-LV" sz="1900" dirty="0" smtClean="0">
                <a:latin typeface="Franklin Gothic Medium Cond" panose="020B0606030402020204" pitchFamily="34" charset="0"/>
              </a:rPr>
              <a:t> </a:t>
            </a:r>
            <a:r>
              <a:rPr lang="lv-LV" sz="19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– national database exists</a:t>
            </a:r>
          </a:p>
          <a:p>
            <a:pPr marL="0" indent="0" algn="r">
              <a:buNone/>
            </a:pPr>
            <a:r>
              <a:rPr lang="lv-LV" sz="1900" dirty="0" smtClean="0">
                <a:solidFill>
                  <a:srgbClr val="8EC9FD"/>
                </a:solidFill>
                <a:latin typeface="Franklin Gothic Medium Cond" panose="020B0606030402020204" pitchFamily="34" charset="0"/>
              </a:rPr>
              <a:t>Blue</a:t>
            </a:r>
            <a:r>
              <a:rPr lang="lv-LV" sz="1900" dirty="0" smtClean="0">
                <a:solidFill>
                  <a:srgbClr val="CCCC00"/>
                </a:solidFill>
                <a:latin typeface="Franklin Gothic Medium Cond" panose="020B0606030402020204" pitchFamily="34" charset="0"/>
              </a:rPr>
              <a:t> </a:t>
            </a:r>
            <a:r>
              <a:rPr lang="lv-LV" sz="19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– national database</a:t>
            </a:r>
            <a:r>
              <a:rPr lang="en-US" sz="19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 under </a:t>
            </a:r>
            <a:r>
              <a:rPr lang="lv-LV" sz="19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implemented</a:t>
            </a:r>
          </a:p>
          <a:p>
            <a:pPr marL="0" indent="0" algn="r">
              <a:buNone/>
            </a:pPr>
            <a:r>
              <a:rPr lang="lv-LV" sz="1900" dirty="0" smtClean="0">
                <a:solidFill>
                  <a:srgbClr val="CECECE"/>
                </a:solidFill>
                <a:latin typeface="Franklin Gothic Medium Cond" panose="020B0606030402020204" pitchFamily="34" charset="0"/>
              </a:rPr>
              <a:t>Grey</a:t>
            </a:r>
            <a:r>
              <a:rPr lang="lv-LV" sz="1900" dirty="0" smtClean="0">
                <a:solidFill>
                  <a:srgbClr val="E0E0E0"/>
                </a:solidFill>
                <a:latin typeface="Franklin Gothic Medium Cond" panose="020B0606030402020204" pitchFamily="34" charset="0"/>
              </a:rPr>
              <a:t> </a:t>
            </a:r>
            <a:r>
              <a:rPr lang="lv-LV" sz="19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– no national </a:t>
            </a:r>
            <a:r>
              <a:rPr lang="lv-LV" sz="19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database</a:t>
            </a:r>
            <a:endParaRPr lang="en-US" sz="1900" dirty="0" smtClean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0" indent="0" algn="r">
              <a:buNone/>
            </a:pPr>
            <a:r>
              <a:rPr lang="en-US" sz="19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White – no information</a:t>
            </a:r>
            <a:endParaRPr lang="en-US" sz="19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0" indent="0" algn="r">
              <a:buNone/>
            </a:pPr>
            <a:endParaRPr lang="en-US" sz="1900" dirty="0">
              <a:latin typeface="Franklin Gothic Medium Cond" panose="020B0606030402020204" pitchFamily="34" charset="0"/>
            </a:endParaRPr>
          </a:p>
          <a:p>
            <a:pPr marL="0" indent="0" algn="r">
              <a:buNone/>
            </a:pPr>
            <a:r>
              <a:rPr lang="en-US" sz="19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Data from the survey (2017*)</a:t>
            </a:r>
          </a:p>
          <a:p>
            <a:pPr marL="0" indent="0" algn="r">
              <a:buNone/>
            </a:pPr>
            <a:r>
              <a:rPr lang="en-US" sz="11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*Partially updated on 2020</a:t>
            </a:r>
            <a:endParaRPr lang="en-GB" sz="11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76" y="1"/>
            <a:ext cx="6768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Definition</a:t>
            </a:r>
            <a:endParaRPr lang="en-GB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5645" y="3053594"/>
            <a:ext cx="8844418" cy="14070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Bibliographic database  for research output is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a </a:t>
            </a:r>
            <a:r>
              <a:rPr lang="en-US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structured set of bibliographic metadata (e.g. title, </a:t>
            </a: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type</a:t>
            </a:r>
            <a:r>
              <a:rPr lang="en-US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, year, and author</a:t>
            </a: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) of artifacts authored by researchers</a:t>
            </a:r>
          </a:p>
        </p:txBody>
      </p:sp>
    </p:spTree>
    <p:extLst>
      <p:ext uri="{BB962C8B-B14F-4D97-AF65-F5344CB8AC3E}">
        <p14:creationId xmlns:p14="http://schemas.microsoft.com/office/powerpoint/2010/main" val="26511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475293"/>
            <a:ext cx="9558051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Database for research evaluation</a:t>
            </a:r>
            <a:endParaRPr lang="en-GB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386" y="2335576"/>
            <a:ext cx="10515600" cy="3775286"/>
          </a:xfrm>
        </p:spPr>
        <p:txBody>
          <a:bodyPr>
            <a:noAutofit/>
          </a:bodyPr>
          <a:lstStyle/>
          <a:p>
            <a:pPr marL="360363" indent="-184150">
              <a:buNone/>
              <a:tabLst>
                <a:tab pos="3051175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Valid	database </a:t>
            </a:r>
            <a:r>
              <a:rPr lang="en-US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records refer to existing research </a:t>
            </a: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output</a:t>
            </a:r>
          </a:p>
          <a:p>
            <a:pPr marL="360363" indent="-184150">
              <a:buNone/>
              <a:tabLst>
                <a:tab pos="3051175" algn="l"/>
              </a:tabLst>
            </a:pPr>
            <a:endParaRPr lang="en-US" sz="1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360363" indent="-184150">
              <a:buNone/>
              <a:tabLst>
                <a:tab pos="3051175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Comprehensive	database </a:t>
            </a:r>
            <a:r>
              <a:rPr lang="en-US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represents 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the total volume </a:t>
            </a:r>
            <a:r>
              <a:rPr lang="lv-LV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of the 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(social sciences and </a:t>
            </a:r>
            <a:r>
              <a:rPr lang="en-GB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humanities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) research </a:t>
            </a:r>
            <a:r>
              <a:rPr lang="en-GB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	output 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of a </a:t>
            </a:r>
            <a:r>
              <a:rPr lang="en-GB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country</a:t>
            </a:r>
          </a:p>
          <a:p>
            <a:pPr marL="360363" indent="-184150">
              <a:buNone/>
              <a:tabLst>
                <a:tab pos="3051175" algn="l"/>
              </a:tabLst>
            </a:pPr>
            <a:endParaRPr lang="en-GB" sz="1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360363" indent="-184150">
              <a:buNone/>
              <a:tabLst>
                <a:tab pos="3051175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Reliable	</a:t>
            </a:r>
            <a:r>
              <a:rPr lang="en-GB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data </a:t>
            </a:r>
            <a:r>
              <a:rPr lang="en-GB" sz="1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collection and registration method provides accurate and </a:t>
            </a:r>
            <a:r>
              <a:rPr lang="en-GB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traceable information</a:t>
            </a:r>
          </a:p>
          <a:p>
            <a:pPr marL="360363" indent="-184150">
              <a:buNone/>
              <a:tabLst>
                <a:tab pos="3051175" algn="l"/>
              </a:tabLst>
            </a:pPr>
            <a:endParaRPr lang="en-GB" sz="1800" dirty="0" smtClean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360363" indent="-184150">
              <a:buNone/>
              <a:tabLst>
                <a:tab pos="3051175" algn="l"/>
              </a:tabLst>
            </a:pPr>
            <a:r>
              <a:rPr lang="en-US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Endorsed by government 	the implementation and maintenance of a database is embedded in a legal framework 	at the national level</a:t>
            </a:r>
            <a:endParaRPr lang="en-GB" sz="1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VIRTA-ENRESSH pilot</a:t>
            </a:r>
            <a:endParaRPr lang="en-GB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90325" y="5277079"/>
            <a:ext cx="8782050" cy="125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The main challenge is that </a:t>
            </a:r>
            <a:r>
              <a:rPr lang="en-US" sz="2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institutional and </a:t>
            </a:r>
            <a:r>
              <a:rPr lang="en-US" sz="2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national data sources use different data models as well as different data collection and validation </a:t>
            </a:r>
            <a:r>
              <a:rPr lang="en-US" sz="2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procedures.</a:t>
            </a:r>
            <a:endParaRPr lang="lv-LV" sz="2200" dirty="0" smtClean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0" indent="0" algn="r">
              <a:buNone/>
            </a:pPr>
            <a:r>
              <a:rPr lang="lv-LV" sz="1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(Puuska et al. 2018)</a:t>
            </a:r>
            <a:endParaRPr lang="en-GB" sz="1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408" y="1792087"/>
            <a:ext cx="8355941" cy="316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6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238" y="1087691"/>
            <a:ext cx="3296873" cy="46486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336" y="3810704"/>
            <a:ext cx="5750828" cy="192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525" y="1017165"/>
            <a:ext cx="6096000" cy="45720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24886" y="4562533"/>
            <a:ext cx="4086138" cy="10266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lv-LV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Databases as mirrors</a:t>
            </a:r>
            <a:endParaRPr lang="lv-LV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v-LV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of research</a:t>
            </a:r>
          </a:p>
        </p:txBody>
      </p:sp>
    </p:spTree>
    <p:extLst>
      <p:ext uri="{BB962C8B-B14F-4D97-AF65-F5344CB8AC3E}">
        <p14:creationId xmlns:p14="http://schemas.microsoft.com/office/powerpoint/2010/main" val="367427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19469"/>
            <a:ext cx="10515600" cy="859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Thank </a:t>
            </a:r>
            <a:r>
              <a:rPr lang="en-US" sz="2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you</a:t>
            </a:r>
            <a:r>
              <a:rPr lang="en-US" sz="2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!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Linda.Sile@uantwerpen.be</a:t>
            </a:r>
            <a:endParaRPr lang="en-US" sz="2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473</Words>
  <Application>Microsoft Office PowerPoint</Application>
  <PresentationFormat>Widescreen</PresentationFormat>
  <Paragraphs>45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Malgun Gothic</vt:lpstr>
      <vt:lpstr>Arial</vt:lpstr>
      <vt:lpstr>Calibri</vt:lpstr>
      <vt:lpstr>Calibri Light</vt:lpstr>
      <vt:lpstr>Franklin Gothic Medium Cond</vt:lpstr>
      <vt:lpstr>Office Theme</vt:lpstr>
      <vt:lpstr>national bibliographic databases for research evaluation the knowns and the unknowns</vt:lpstr>
      <vt:lpstr>2016 ENRESSH meeting in Poznan</vt:lpstr>
      <vt:lpstr>PowerPoint Presentation</vt:lpstr>
      <vt:lpstr>Definition</vt:lpstr>
      <vt:lpstr>Database for research evaluation</vt:lpstr>
      <vt:lpstr>VIRTA-ENRESSH pilot</vt:lpstr>
      <vt:lpstr>PowerPoint Presentation</vt:lpstr>
      <vt:lpstr>PowerPoint Presentation</vt:lpstr>
      <vt:lpstr>PowerPoint Presentation</vt:lpstr>
      <vt:lpstr>Presentation based on</vt:lpstr>
    </vt:vector>
  </TitlesOfParts>
  <Company>Universiteit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bibliographic databases for research evaluation</dc:title>
  <dc:creator>Linda</dc:creator>
  <cp:lastModifiedBy>Linda</cp:lastModifiedBy>
  <cp:revision>38</cp:revision>
  <dcterms:created xsi:type="dcterms:W3CDTF">2020-02-07T08:10:39Z</dcterms:created>
  <dcterms:modified xsi:type="dcterms:W3CDTF">2020-02-17T18:17:34Z</dcterms:modified>
</cp:coreProperties>
</file>