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 id="2147483707" r:id="rId2"/>
    <p:sldMasterId id="2147483722" r:id="rId3"/>
  </p:sldMasterIdLst>
  <p:notesMasterIdLst>
    <p:notesMasterId r:id="rId16"/>
  </p:notesMasterIdLst>
  <p:handoutMasterIdLst>
    <p:handoutMasterId r:id="rId17"/>
  </p:handoutMasterIdLst>
  <p:sldIdLst>
    <p:sldId id="257" r:id="rId4"/>
    <p:sldId id="258" r:id="rId5"/>
    <p:sldId id="259" r:id="rId6"/>
    <p:sldId id="260" r:id="rId7"/>
    <p:sldId id="261" r:id="rId8"/>
    <p:sldId id="262" r:id="rId9"/>
    <p:sldId id="263" r:id="rId10"/>
    <p:sldId id="264" r:id="rId11"/>
    <p:sldId id="265" r:id="rId12"/>
    <p:sldId id="267" r:id="rId13"/>
    <p:sldId id="268"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949"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783C"/>
    <a:srgbClr val="DD5C30"/>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9" autoAdjust="0"/>
    <p:restoredTop sz="73311" autoAdjust="0"/>
  </p:normalViewPr>
  <p:slideViewPr>
    <p:cSldViewPr snapToGrid="0" snapToObjects="1" showGuides="1">
      <p:cViewPr varScale="1">
        <p:scale>
          <a:sx n="72" d="100"/>
          <a:sy n="72" d="100"/>
        </p:scale>
        <p:origin x="600" y="208"/>
      </p:cViewPr>
      <p:guideLst>
        <p:guide pos="594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37" d="100"/>
          <a:sy n="137" d="100"/>
        </p:scale>
        <p:origin x="47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59D07E-DAEA-3E43-8AD1-9B0873FB551A}" type="datetimeFigureOut">
              <a:rPr lang="fr-FR" smtClean="0"/>
              <a:t>18/02/2020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9731F-95B1-1047-A9A5-CBF9FF3C33CB}" type="slidenum">
              <a:rPr lang="fr-FR" smtClean="0"/>
              <a:t>‹#›</a:t>
            </a:fld>
            <a:endParaRPr lang="fr-FR"/>
          </a:p>
        </p:txBody>
      </p:sp>
    </p:spTree>
    <p:extLst>
      <p:ext uri="{BB962C8B-B14F-4D97-AF65-F5344CB8AC3E}">
        <p14:creationId xmlns:p14="http://schemas.microsoft.com/office/powerpoint/2010/main" val="82244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2D426-6319-1843-BB06-506424092938}" type="datetimeFigureOut">
              <a:rPr lang="fr-FR" smtClean="0"/>
              <a:t>18/02/2020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8229E-A5D3-DE47-928C-2ED6A4F8D306}" type="slidenum">
              <a:rPr lang="fr-FR" smtClean="0"/>
              <a:t>‹#›</a:t>
            </a:fld>
            <a:endParaRPr lang="fr-FR"/>
          </a:p>
        </p:txBody>
      </p:sp>
    </p:spTree>
    <p:extLst>
      <p:ext uri="{BB962C8B-B14F-4D97-AF65-F5344CB8AC3E}">
        <p14:creationId xmlns:p14="http://schemas.microsoft.com/office/powerpoint/2010/main" val="1335900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nl-BE" dirty="0"/>
              <a:t>In 2014, researchers from two Finnish universities published an article in the</a:t>
            </a:r>
            <a:r>
              <a:rPr lang="nl-BE" baseline="0" dirty="0"/>
              <a:t> journal Flux.</a:t>
            </a:r>
          </a:p>
          <a:p>
            <a:r>
              <a:rPr lang="nl-BE" baseline="0" dirty="0"/>
              <a:t>One university reported it as PR, while the other reported it as not PR.</a:t>
            </a:r>
          </a:p>
          <a:p>
            <a:r>
              <a:rPr lang="nl-BE" dirty="0"/>
              <a:t>After</a:t>
            </a:r>
            <a:r>
              <a:rPr lang="nl-BE" baseline="0" dirty="0"/>
              <a:t> some deliberation, the universities agreed to register the publication as PR.</a:t>
            </a:r>
          </a:p>
          <a:p>
            <a:r>
              <a:rPr lang="nl-BE" baseline="0" dirty="0"/>
              <a:t>However, in the Finnish Publication Forum list, which is put together by panels of experts, the same journals is not recognized as PR.</a:t>
            </a:r>
          </a:p>
          <a:p>
            <a:r>
              <a:rPr lang="nl-BE" baseline="0" dirty="0"/>
              <a:t>Finally, panels in different countries may disagree, because the journal is classified as PR by the panel in Flanders, Belgium.</a:t>
            </a:r>
          </a:p>
          <a:p>
            <a:endParaRPr lang="nl-BE" baseline="0" dirty="0"/>
          </a:p>
          <a:p>
            <a:r>
              <a:rPr lang="nl-BE" baseline="0" dirty="0"/>
              <a:t>At 3 levels: ambiguity regarding PR status of this journal/publication.</a:t>
            </a:r>
            <a:endParaRPr lang="nl-BE" dirty="0"/>
          </a:p>
          <a:p>
            <a:endParaRPr lang="pl-PL"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2</a:t>
            </a:fld>
            <a:endParaRPr lang="fr-FR"/>
          </a:p>
        </p:txBody>
      </p:sp>
    </p:spTree>
    <p:extLst>
      <p:ext uri="{BB962C8B-B14F-4D97-AF65-F5344CB8AC3E}">
        <p14:creationId xmlns:p14="http://schemas.microsoft.com/office/powerpoint/2010/main" val="1438744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noProof="0" dirty="0"/>
              <a:t>Initial results show articles published in blacklisted journals are cited in journals indexed in Web of Science – which is considered as a database of high quality journals. It is used in many performance based research funding systems.</a:t>
            </a:r>
          </a:p>
          <a:p>
            <a:endParaRPr lang="en-GB" noProof="0" dirty="0"/>
          </a:p>
          <a:p>
            <a:r>
              <a:rPr lang="en-GB" noProof="0" dirty="0"/>
              <a:t>Thus, one can assume that the knowledge from blacklisted journals is legitimized by citing in prestigious journals.</a:t>
            </a:r>
          </a:p>
          <a:p>
            <a:endParaRPr lang="en-GB" noProof="0" dirty="0"/>
          </a:p>
          <a:p>
            <a:r>
              <a:rPr lang="en-GB" noProof="0" dirty="0"/>
              <a:t>We are talking not only about citation contamination, but also about legitimization of knowledge published in journals that </a:t>
            </a:r>
            <a:r>
              <a:rPr lang="en-GB" noProof="0"/>
              <a:t>were published.</a:t>
            </a:r>
            <a:endParaRPr lang="en-GB" noProof="0"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11</a:t>
            </a:fld>
            <a:endParaRPr lang="fr-FR"/>
          </a:p>
        </p:txBody>
      </p:sp>
    </p:spTree>
    <p:extLst>
      <p:ext uri="{BB962C8B-B14F-4D97-AF65-F5344CB8AC3E}">
        <p14:creationId xmlns:p14="http://schemas.microsoft.com/office/powerpoint/2010/main" val="207879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nl-BE" dirty="0"/>
              <a:t>When</a:t>
            </a:r>
            <a:r>
              <a:rPr lang="nl-BE" baseline="0" dirty="0"/>
              <a:t> discussing peer review, we tend to think of extremes:</a:t>
            </a:r>
          </a:p>
          <a:p>
            <a:endParaRPr lang="nl-BE" baseline="0" dirty="0"/>
          </a:p>
          <a:p>
            <a:r>
              <a:rPr lang="nl-BE" baseline="0" dirty="0"/>
              <a:t>On the one hand, we have prestigious publication channels (publishers/journals) that carry out strong peer review and are typically perceived as high-quality.</a:t>
            </a:r>
          </a:p>
          <a:p>
            <a:r>
              <a:rPr lang="nl-BE" baseline="0" dirty="0"/>
              <a:t>On the other hand, we have ‘predatory’ journals and publishers that carry out no or weak PR, and sometimes border on fraudulent.</a:t>
            </a:r>
          </a:p>
          <a:p>
            <a:endParaRPr lang="nl-BE" baseline="0" dirty="0"/>
          </a:p>
          <a:p>
            <a:r>
              <a:rPr lang="nl-BE" baseline="0" dirty="0"/>
              <a:t>The story of Flux shows that there are also channels in the grey zone between these extremes.</a:t>
            </a:r>
          </a:p>
          <a:p>
            <a:r>
              <a:rPr lang="nl-BE" baseline="0" dirty="0"/>
              <a:t>Using the three levels (co-publications, top-down vs bottom-up, Finland vs Flanders), we tried to assess what this grey zone looks like.</a:t>
            </a:r>
          </a:p>
          <a:p>
            <a:endParaRPr lang="nl-BE" baseline="0" dirty="0"/>
          </a:p>
          <a:p>
            <a:r>
              <a:rPr lang="nl-BE" baseline="0" dirty="0"/>
              <a:t>Overall, we find that about 10% (8 to 9,5%) of channels are in the grey zone.</a:t>
            </a:r>
          </a:p>
          <a:p>
            <a:r>
              <a:rPr lang="nl-BE" baseline="0" dirty="0"/>
              <a:t>This percentage is typically a little higher for the Humanities than the Social sciences (Psychology ~7%, Arts ~20%).</a:t>
            </a:r>
          </a:p>
          <a:p>
            <a:r>
              <a:rPr lang="nl-BE" baseline="0" dirty="0"/>
              <a:t>Ambiguity seems to arise esp. when a channel is also </a:t>
            </a:r>
            <a:r>
              <a:rPr lang="nl-BE" dirty="0"/>
              <a:t>used to communicate</a:t>
            </a:r>
            <a:r>
              <a:rPr lang="nl-BE" baseline="0" dirty="0"/>
              <a:t> with professional and general audience: more common for book publications, local-language publications (both around 20%).</a:t>
            </a:r>
          </a:p>
          <a:p>
            <a:endParaRPr lang="nl-BE" baseline="0" dirty="0"/>
          </a:p>
          <a:p>
            <a:r>
              <a:rPr lang="nl-BE" baseline="0" dirty="0"/>
              <a:t>Identifying PR channels is harder than often assumed, among other things because some channels use PR for some but not all publications. One tool that can help with this are peer review labels.</a:t>
            </a:r>
          </a:p>
          <a:p>
            <a:endParaRPr lang="nl-BE" baseline="0" dirty="0"/>
          </a:p>
          <a:p>
            <a:endParaRPr lang="pl-PL"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3</a:t>
            </a:fld>
            <a:endParaRPr lang="fr-FR"/>
          </a:p>
        </p:txBody>
      </p:sp>
    </p:spTree>
    <p:extLst>
      <p:ext uri="{BB962C8B-B14F-4D97-AF65-F5344CB8AC3E}">
        <p14:creationId xmlns:p14="http://schemas.microsoft.com/office/powerpoint/2010/main" val="169317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nl-BE" dirty="0"/>
              <a:t>A</a:t>
            </a:r>
            <a:r>
              <a:rPr lang="nl-BE" baseline="0" dirty="0"/>
              <a:t> country like Finland and a region like Flanders, Belgium have witnessed the introduction of labels for PR publications.</a:t>
            </a:r>
            <a:endParaRPr lang="nl-BE" dirty="0"/>
          </a:p>
          <a:p>
            <a:endParaRPr lang="nl-BE" dirty="0"/>
          </a:p>
          <a:p>
            <a:r>
              <a:rPr lang="nl-BE" dirty="0"/>
              <a:t>Label</a:t>
            </a:r>
            <a:r>
              <a:rPr lang="nl-BE" baseline="0" dirty="0"/>
              <a:t> implies:</a:t>
            </a:r>
          </a:p>
          <a:p>
            <a:pPr marL="228600" indent="-228600">
              <a:buAutoNum type="arabicParenR"/>
            </a:pPr>
            <a:r>
              <a:rPr lang="nl-BE" baseline="0" dirty="0"/>
              <a:t>PR was carried out</a:t>
            </a:r>
          </a:p>
          <a:p>
            <a:pPr marL="228600" indent="-228600">
              <a:buAutoNum type="arabicParenR"/>
            </a:pPr>
            <a:r>
              <a:rPr lang="nl-BE" baseline="0" dirty="0"/>
              <a:t>PR process was controlled by publisher</a:t>
            </a:r>
          </a:p>
          <a:p>
            <a:pPr marL="228600" indent="-228600">
              <a:buAutoNum type="arabicParenR"/>
            </a:pPr>
            <a:r>
              <a:rPr lang="nl-BE" baseline="0" dirty="0"/>
              <a:t>Publisher has archived all documents/reviews/…</a:t>
            </a:r>
          </a:p>
          <a:p>
            <a:pPr marL="0" indent="0">
              <a:buNone/>
            </a:pPr>
            <a:r>
              <a:rPr lang="nl-BE" baseline="0" dirty="0">
                <a:sym typeface="Wingdings" panose="05000000000000000000" pitchFamily="2" charset="2"/>
              </a:rPr>
              <a:t> formal process, related to funding and evaluation processes</a:t>
            </a:r>
            <a:endParaRPr lang="nl-BE" dirty="0"/>
          </a:p>
          <a:p>
            <a:endParaRPr lang="pl-PL"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4</a:t>
            </a:fld>
            <a:endParaRPr lang="fr-FR"/>
          </a:p>
        </p:txBody>
      </p:sp>
    </p:spTree>
    <p:extLst>
      <p:ext uri="{BB962C8B-B14F-4D97-AF65-F5344CB8AC3E}">
        <p14:creationId xmlns:p14="http://schemas.microsoft.com/office/powerpoint/2010/main" val="162812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nl-BE" dirty="0"/>
              <a:t>In Central and Eastern</a:t>
            </a:r>
            <a:r>
              <a:rPr lang="nl-BE" baseline="0" dirty="0"/>
              <a:t> European countries, it is common to mention the names of reviewers in the colofon of a book. We refer to this as an open-identity label. It predates the Open Science movement, but can be considered a form of open-identity peer review.</a:t>
            </a:r>
          </a:p>
          <a:p>
            <a:endParaRPr lang="nl-BE" baseline="0" dirty="0"/>
          </a:p>
          <a:p>
            <a:r>
              <a:rPr lang="nl-BE" baseline="0" dirty="0"/>
              <a:t>While this is more of a social practice than a formal instrument, our research has shown that it in fact fulfils a similar function as the formal labels from Finland and Flanders: publishers, authors and reviewers are in agreement that the book is indeed peer-reviewed.</a:t>
            </a:r>
          </a:p>
          <a:p>
            <a:endParaRPr lang="nl-BE" baseline="0" dirty="0"/>
          </a:p>
          <a:p>
            <a:r>
              <a:rPr lang="nl-BE" baseline="0" dirty="0"/>
              <a:t>We conclude that labels, whether formal or informal, can be used as an indicator (among many others) in the evaluation of books.</a:t>
            </a:r>
            <a:endParaRPr lang="nl-BE" dirty="0"/>
          </a:p>
          <a:p>
            <a:endParaRPr lang="pl-PL"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5</a:t>
            </a:fld>
            <a:endParaRPr lang="fr-FR"/>
          </a:p>
        </p:txBody>
      </p:sp>
    </p:spTree>
    <p:extLst>
      <p:ext uri="{BB962C8B-B14F-4D97-AF65-F5344CB8AC3E}">
        <p14:creationId xmlns:p14="http://schemas.microsoft.com/office/powerpoint/2010/main" val="1567693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baseline="0" dirty="0"/>
              <a:t>In our research we also address journals from right part of the arrow.</a:t>
            </a:r>
          </a:p>
        </p:txBody>
      </p:sp>
      <p:sp>
        <p:nvSpPr>
          <p:cNvPr id="4" name="Symbol zastępczy numeru slajdu 3"/>
          <p:cNvSpPr>
            <a:spLocks noGrp="1"/>
          </p:cNvSpPr>
          <p:nvPr>
            <p:ph type="sldNum" sz="quarter" idx="5"/>
          </p:nvPr>
        </p:nvSpPr>
        <p:spPr/>
        <p:txBody>
          <a:bodyPr/>
          <a:lstStyle/>
          <a:p>
            <a:fld id="{2528229E-A5D3-DE47-928C-2ED6A4F8D306}" type="slidenum">
              <a:rPr lang="fr-FR" smtClean="0"/>
              <a:t>6</a:t>
            </a:fld>
            <a:endParaRPr lang="fr-FR"/>
          </a:p>
        </p:txBody>
      </p:sp>
    </p:spTree>
    <p:extLst>
      <p:ext uri="{BB962C8B-B14F-4D97-AF65-F5344CB8AC3E}">
        <p14:creationId xmlns:p14="http://schemas.microsoft.com/office/powerpoint/2010/main" val="393650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nl-BE" dirty="0"/>
              <a:t>In a sting experiment conducted in 2013 more than 50% of targeted open-access journals accepted a flawed article. </a:t>
            </a:r>
          </a:p>
          <a:p>
            <a:endParaRPr lang="nl-BE" dirty="0"/>
          </a:p>
          <a:p>
            <a:r>
              <a:rPr lang="nl-BE" dirty="0"/>
              <a:t>4 years later different authors (our chair Emanuel Kulczycki among them) went even further and created a fake editor who was accepted as a editorial team member or even an editor-in-chief to a third of selected journals from so-called Beall’s list of predatory journals.</a:t>
            </a:r>
          </a:p>
          <a:p>
            <a:endParaRPr lang="nl-BE" dirty="0"/>
          </a:p>
          <a:p>
            <a:r>
              <a:rPr lang="nl-BE" dirty="0"/>
              <a:t>Please meet Anna Olga Szust. Oszust means in Polish fraud.</a:t>
            </a:r>
          </a:p>
          <a:p>
            <a:endParaRPr lang="nl-BE" noProof="0" dirty="0"/>
          </a:p>
          <a:p>
            <a:r>
              <a:rPr lang="nl-BE" noProof="0" dirty="0"/>
              <a:t>Nonetheless, those journals still operate and publish new volumes.</a:t>
            </a:r>
            <a:endParaRPr lang="nl-BE"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7</a:t>
            </a:fld>
            <a:endParaRPr lang="fr-FR"/>
          </a:p>
        </p:txBody>
      </p:sp>
    </p:spTree>
    <p:extLst>
      <p:ext uri="{BB962C8B-B14F-4D97-AF65-F5344CB8AC3E}">
        <p14:creationId xmlns:p14="http://schemas.microsoft.com/office/powerpoint/2010/main" val="53731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US" noProof="0" dirty="0"/>
              <a:t>Therefore, a further research is needed to better understand this part of scientific knowledge production.</a:t>
            </a:r>
          </a:p>
          <a:p>
            <a:endParaRPr lang="en-US" noProof="0" dirty="0"/>
          </a:p>
          <a:p>
            <a:r>
              <a:rPr lang="en-US" noProof="0" dirty="0"/>
              <a:t>In a first study that is still in a work in progress state w want to review how </a:t>
            </a:r>
            <a:r>
              <a:rPr lang="en-GB" dirty="0"/>
              <a:t>questionable open access journals are identified.</a:t>
            </a:r>
          </a:p>
          <a:p>
            <a:endParaRPr lang="en-GB" noProof="0"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8</a:t>
            </a:fld>
            <a:endParaRPr lang="fr-FR"/>
          </a:p>
        </p:txBody>
      </p:sp>
    </p:spTree>
    <p:extLst>
      <p:ext uri="{BB962C8B-B14F-4D97-AF65-F5344CB8AC3E}">
        <p14:creationId xmlns:p14="http://schemas.microsoft.com/office/powerpoint/2010/main" val="3597000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Initial results show that the scale is not large. However the publications from questionable journals can be found in national databases used for evaluation purposes.</a:t>
            </a:r>
            <a:endParaRPr lang="en-US" noProof="0" dirty="0"/>
          </a:p>
        </p:txBody>
      </p:sp>
      <p:sp>
        <p:nvSpPr>
          <p:cNvPr id="4" name="Symbol zastępczy numeru slajdu 3"/>
          <p:cNvSpPr>
            <a:spLocks noGrp="1"/>
          </p:cNvSpPr>
          <p:nvPr>
            <p:ph type="sldNum" sz="quarter" idx="5"/>
          </p:nvPr>
        </p:nvSpPr>
        <p:spPr/>
        <p:txBody>
          <a:bodyPr/>
          <a:lstStyle/>
          <a:p>
            <a:fld id="{2528229E-A5D3-DE47-928C-2ED6A4F8D306}" type="slidenum">
              <a:rPr lang="fr-FR" smtClean="0"/>
              <a:t>9</a:t>
            </a:fld>
            <a:endParaRPr lang="fr-FR"/>
          </a:p>
        </p:txBody>
      </p:sp>
    </p:spTree>
    <p:extLst>
      <p:ext uri="{BB962C8B-B14F-4D97-AF65-F5344CB8AC3E}">
        <p14:creationId xmlns:p14="http://schemas.microsoft.com/office/powerpoint/2010/main" val="132591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en-GB" noProof="0" dirty="0"/>
              <a:t>Another study that is also a work in progress is about the citations of articles published in blacklisted journal and legitimisation of knowledge published in them by citing in journals indexed in Web of Science.</a:t>
            </a:r>
          </a:p>
          <a:p>
            <a:endParaRPr lang="en-GB" noProof="0" dirty="0"/>
          </a:p>
          <a:p>
            <a:r>
              <a:rPr lang="en-GB" noProof="0" dirty="0"/>
              <a:t>From 74 blacklisted SSH journals, almost 5000 articles were cited by more than 10.000 articles.</a:t>
            </a:r>
          </a:p>
        </p:txBody>
      </p:sp>
      <p:sp>
        <p:nvSpPr>
          <p:cNvPr id="4" name="Symbol zastępczy numeru slajdu 3"/>
          <p:cNvSpPr>
            <a:spLocks noGrp="1"/>
          </p:cNvSpPr>
          <p:nvPr>
            <p:ph type="sldNum" sz="quarter" idx="5"/>
          </p:nvPr>
        </p:nvSpPr>
        <p:spPr/>
        <p:txBody>
          <a:bodyPr/>
          <a:lstStyle/>
          <a:p>
            <a:fld id="{2528229E-A5D3-DE47-928C-2ED6A4F8D306}" type="slidenum">
              <a:rPr lang="fr-FR" smtClean="0"/>
              <a:t>10</a:t>
            </a:fld>
            <a:endParaRPr lang="fr-FR"/>
          </a:p>
        </p:txBody>
      </p:sp>
    </p:spTree>
    <p:extLst>
      <p:ext uri="{BB962C8B-B14F-4D97-AF65-F5344CB8AC3E}">
        <p14:creationId xmlns:p14="http://schemas.microsoft.com/office/powerpoint/2010/main" val="2156605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https://www.facebook.com/COST.Programme/" TargetMode="External"/><Relationship Id="rId3" Type="http://schemas.openxmlformats.org/officeDocument/2006/relationships/hyperlink" Target="https://twitter.com/costprogramme?lang=fr" TargetMode="External"/><Relationship Id="rId7"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hyperlink" Target="https://www.youtube.com/user/COSTOffice" TargetMode="External"/><Relationship Id="rId11" Type="http://schemas.openxmlformats.org/officeDocument/2006/relationships/image" Target="../media/image10.png"/><Relationship Id="rId5" Type="http://schemas.openxmlformats.org/officeDocument/2006/relationships/hyperlink" Target="http://www.cost.eu/" TargetMode="External"/><Relationship Id="rId10" Type="http://schemas.openxmlformats.org/officeDocument/2006/relationships/hyperlink" Target="https://www.linkedin.com/company/cost-office" TargetMode="External"/><Relationship Id="rId4" Type="http://schemas.openxmlformats.org/officeDocument/2006/relationships/image" Target="../media/image7.jpg"/><Relationship Id="rId9"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s://www.facebook.com/COST.Programme/" TargetMode="External"/><Relationship Id="rId3" Type="http://schemas.openxmlformats.org/officeDocument/2006/relationships/hyperlink" Target="https://twitter.com/costprogramme?lang=fr" TargetMode="External"/><Relationship Id="rId7" Type="http://schemas.openxmlformats.org/officeDocument/2006/relationships/image" Target="../media/image8.pn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hyperlink" Target="https://www.youtube.com/user/COSTOffice" TargetMode="External"/><Relationship Id="rId11" Type="http://schemas.openxmlformats.org/officeDocument/2006/relationships/image" Target="../media/image10.png"/><Relationship Id="rId5" Type="http://schemas.openxmlformats.org/officeDocument/2006/relationships/hyperlink" Target="http://www.cost.eu/" TargetMode="External"/><Relationship Id="rId10" Type="http://schemas.openxmlformats.org/officeDocument/2006/relationships/hyperlink" Target="https://www.linkedin.com/company/cost-office" TargetMode="External"/><Relationship Id="rId4" Type="http://schemas.openxmlformats.org/officeDocument/2006/relationships/image" Target="../media/image7.jpg"/><Relationship Id="rId9"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hyperlink" Target="https://www.facebook.com/COST.Programme/" TargetMode="External"/><Relationship Id="rId3" Type="http://schemas.openxmlformats.org/officeDocument/2006/relationships/hyperlink" Target="https://twitter.com/costprogramme?lang=fr" TargetMode="External"/><Relationship Id="rId7" Type="http://schemas.openxmlformats.org/officeDocument/2006/relationships/image" Target="../media/image8.png"/><Relationship Id="rId2" Type="http://schemas.openxmlformats.org/officeDocument/2006/relationships/image" Target="../media/image19.jpg"/><Relationship Id="rId1" Type="http://schemas.openxmlformats.org/officeDocument/2006/relationships/slideMaster" Target="../slideMasters/slideMaster3.xml"/><Relationship Id="rId6" Type="http://schemas.openxmlformats.org/officeDocument/2006/relationships/hyperlink" Target="https://www.youtube.com/user/COSTOffice" TargetMode="External"/><Relationship Id="rId11" Type="http://schemas.openxmlformats.org/officeDocument/2006/relationships/image" Target="../media/image10.png"/><Relationship Id="rId5" Type="http://schemas.openxmlformats.org/officeDocument/2006/relationships/hyperlink" Target="http://www.cost.eu/" TargetMode="External"/><Relationship Id="rId10" Type="http://schemas.openxmlformats.org/officeDocument/2006/relationships/hyperlink" Target="https://www.linkedin.com/company/cost-office" TargetMode="External"/><Relationship Id="rId4" Type="http://schemas.openxmlformats.org/officeDocument/2006/relationships/image" Target="../media/image7.jpg"/><Relationship Id="rId9"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 tit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13"/>
          <p:cNvSpPr>
            <a:spLocks noGrp="1"/>
          </p:cNvSpPr>
          <p:nvPr>
            <p:ph type="title" hasCustomPrompt="1"/>
          </p:nvPr>
        </p:nvSpPr>
        <p:spPr>
          <a:xfrm>
            <a:off x="1107254" y="3961396"/>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10" name="Espace réservé du texte 16"/>
          <p:cNvSpPr>
            <a:spLocks noGrp="1"/>
          </p:cNvSpPr>
          <p:nvPr>
            <p:ph type="body" sz="quarter" idx="10" hasCustomPrompt="1"/>
          </p:nvPr>
        </p:nvSpPr>
        <p:spPr>
          <a:xfrm>
            <a:off x="1106771" y="4557940"/>
            <a:ext cx="8328025"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11" name="Espace réservé du texte 16"/>
          <p:cNvSpPr>
            <a:spLocks noGrp="1"/>
          </p:cNvSpPr>
          <p:nvPr>
            <p:ph type="body" sz="quarter" idx="11" hasCustomPrompt="1"/>
          </p:nvPr>
        </p:nvSpPr>
        <p:spPr>
          <a:xfrm>
            <a:off x="1106771" y="5043451"/>
            <a:ext cx="8328025"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r>
              <a:rPr lang="fr-FR" dirty="0"/>
              <a:t> – Location – Date</a:t>
            </a:r>
          </a:p>
        </p:txBody>
      </p:sp>
    </p:spTree>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resentation - Empty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7" name="Espace réservé du tableau 2"/>
          <p:cNvSpPr>
            <a:spLocks noGrp="1"/>
          </p:cNvSpPr>
          <p:nvPr>
            <p:ph type="tbl" sz="quarter" idx="12"/>
          </p:nvPr>
        </p:nvSpPr>
        <p:spPr>
          <a:xfrm>
            <a:off x="874713" y="1093984"/>
            <a:ext cx="10225087" cy="4682242"/>
          </a:xfrm>
          <a:prstGeom prst="rect">
            <a:avLst/>
          </a:prstGeom>
        </p:spPr>
        <p:txBody>
          <a:bodyPr vert="horz"/>
          <a:lstStyle/>
          <a:p>
            <a:r>
              <a:rPr lang="pl-PL"/>
              <a:t>Kliknij ikonę, aby dodać tabelę</a:t>
            </a:r>
            <a:endParaRPr lang="fr-FR"/>
          </a:p>
        </p:txBody>
      </p:sp>
    </p:spTree>
    <p:extLst>
      <p:ext uri="{BB962C8B-B14F-4D97-AF65-F5344CB8AC3E}">
        <p14:creationId xmlns:p14="http://schemas.microsoft.com/office/powerpoint/2010/main" val="2874583903"/>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 Content - Smartar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contenu 3"/>
          <p:cNvSpPr>
            <a:spLocks noGrp="1"/>
          </p:cNvSpPr>
          <p:nvPr>
            <p:ph sz="quarter" idx="10" hasCustomPrompt="1"/>
          </p:nvPr>
        </p:nvSpPr>
        <p:spPr>
          <a:xfrm>
            <a:off x="874713" y="1093983"/>
            <a:ext cx="2546893" cy="4674993"/>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4" name="Espace réservé du graphique SmartArt 3"/>
          <p:cNvSpPr>
            <a:spLocks noGrp="1"/>
          </p:cNvSpPr>
          <p:nvPr>
            <p:ph type="dgm" sz="quarter" idx="11" hasCustomPrompt="1"/>
          </p:nvPr>
        </p:nvSpPr>
        <p:spPr>
          <a:xfrm>
            <a:off x="3598863" y="1093788"/>
            <a:ext cx="8064500" cy="4675187"/>
          </a:xfrm>
          <a:prstGeom prst="rect">
            <a:avLst/>
          </a:prstGeom>
        </p:spPr>
        <p:txBody>
          <a:bodyPr vert="horz"/>
          <a:lstStyle>
            <a:lvl1pPr>
              <a:defRPr baseline="0"/>
            </a:lvl1pPr>
          </a:lstStyle>
          <a:p>
            <a:r>
              <a:rPr lang="fr-FR" dirty="0"/>
              <a:t>Smart art</a:t>
            </a:r>
          </a:p>
        </p:txBody>
      </p:sp>
    </p:spTree>
    <p:extLst>
      <p:ext uri="{BB962C8B-B14F-4D97-AF65-F5344CB8AC3E}">
        <p14:creationId xmlns:p14="http://schemas.microsoft.com/office/powerpoint/2010/main" val="1222016408"/>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 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13"/>
          <p:cNvSpPr>
            <a:spLocks noGrp="1"/>
          </p:cNvSpPr>
          <p:nvPr>
            <p:ph type="title" hasCustomPrompt="1"/>
          </p:nvPr>
        </p:nvSpPr>
        <p:spPr>
          <a:xfrm>
            <a:off x="1107254" y="3390841"/>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Thank</a:t>
            </a:r>
            <a:r>
              <a:rPr lang="fr-FR" dirty="0"/>
              <a:t> </a:t>
            </a:r>
            <a:r>
              <a:rPr lang="fr-FR" dirty="0" err="1"/>
              <a:t>you</a:t>
            </a:r>
            <a:endParaRPr lang="fr-FR" dirty="0"/>
          </a:p>
        </p:txBody>
      </p:sp>
      <p:sp>
        <p:nvSpPr>
          <p:cNvPr id="7" name="ZoneTexte 6"/>
          <p:cNvSpPr txBox="1"/>
          <p:nvPr userDrawn="1"/>
        </p:nvSpPr>
        <p:spPr>
          <a:xfrm>
            <a:off x="1107254" y="4313604"/>
            <a:ext cx="7027420" cy="338554"/>
          </a:xfrm>
          <a:prstGeom prst="rect">
            <a:avLst/>
          </a:prstGeom>
          <a:noFill/>
        </p:spPr>
        <p:txBody>
          <a:bodyPr wrap="square" rtlCol="0">
            <a:spAutoFit/>
          </a:bodyPr>
          <a:lstStyle/>
          <a:p>
            <a:r>
              <a:rPr lang="fr-FR" sz="1600" u="none" kern="1200" dirty="0" err="1">
                <a:solidFill>
                  <a:schemeClr val="tx2"/>
                </a:solidFill>
                <a:latin typeface="+mn-lt"/>
                <a:ea typeface="+mn-ea"/>
                <a:cs typeface="+mn-cs"/>
              </a:rPr>
              <a:t>Subscribe</a:t>
            </a:r>
            <a:r>
              <a:rPr lang="fr-FR" sz="1600" u="none" kern="1200" baseline="0" dirty="0">
                <a:solidFill>
                  <a:schemeClr val="tx2"/>
                </a:solidFill>
                <a:latin typeface="+mn-lt"/>
                <a:ea typeface="+mn-ea"/>
                <a:cs typeface="+mn-cs"/>
              </a:rPr>
              <a:t> to </a:t>
            </a:r>
            <a:r>
              <a:rPr lang="fr-FR" sz="1600" u="none" kern="1200" baseline="0" dirty="0" err="1">
                <a:solidFill>
                  <a:schemeClr val="tx2"/>
                </a:solidFill>
                <a:latin typeface="+mn-lt"/>
                <a:ea typeface="+mn-ea"/>
                <a:cs typeface="+mn-cs"/>
              </a:rPr>
              <a:t>our</a:t>
            </a:r>
            <a:r>
              <a:rPr lang="fr-FR" sz="1600" u="none" kern="1200" baseline="0" dirty="0">
                <a:solidFill>
                  <a:schemeClr val="tx2"/>
                </a:solidFill>
                <a:latin typeface="+mn-lt"/>
                <a:ea typeface="+mn-ea"/>
                <a:cs typeface="+mn-cs"/>
              </a:rPr>
              <a:t> news: </a:t>
            </a:r>
            <a:r>
              <a:rPr lang="fr-FR" sz="1600" u="sng" kern="1200" dirty="0" err="1">
                <a:solidFill>
                  <a:schemeClr val="tx2"/>
                </a:solidFill>
                <a:latin typeface="+mn-lt"/>
                <a:ea typeface="+mn-ea"/>
                <a:cs typeface="+mn-cs"/>
              </a:rPr>
              <a:t>www.cost.eu</a:t>
            </a:r>
            <a:r>
              <a:rPr lang="fr-FR" sz="1600" u="sng" kern="1200" dirty="0">
                <a:solidFill>
                  <a:schemeClr val="tx2"/>
                </a:solidFill>
                <a:latin typeface="+mn-lt"/>
                <a:ea typeface="+mn-ea"/>
                <a:cs typeface="+mn-cs"/>
              </a:rPr>
              <a:t>/</a:t>
            </a:r>
            <a:r>
              <a:rPr lang="fr-FR" sz="1600" u="sng" kern="1200" dirty="0" err="1">
                <a:solidFill>
                  <a:schemeClr val="tx2"/>
                </a:solidFill>
                <a:latin typeface="+mn-lt"/>
                <a:ea typeface="+mn-ea"/>
                <a:cs typeface="+mn-cs"/>
              </a:rPr>
              <a:t>subscribe</a:t>
            </a:r>
            <a:endParaRPr lang="fr-FR" sz="1600" dirty="0">
              <a:solidFill>
                <a:schemeClr val="tx2"/>
              </a:solidFill>
            </a:endParaRPr>
          </a:p>
        </p:txBody>
      </p:sp>
      <p:grpSp>
        <p:nvGrpSpPr>
          <p:cNvPr id="14" name="Grouper 13"/>
          <p:cNvGrpSpPr/>
          <p:nvPr userDrawn="1"/>
        </p:nvGrpSpPr>
        <p:grpSpPr>
          <a:xfrm>
            <a:off x="9026219" y="5182889"/>
            <a:ext cx="2200682" cy="1172172"/>
            <a:chOff x="6636485" y="5354057"/>
            <a:chExt cx="2200682" cy="1172172"/>
          </a:xfrm>
        </p:grpSpPr>
        <p:grpSp>
          <p:nvGrpSpPr>
            <p:cNvPr id="15" name="Grouper 14"/>
            <p:cNvGrpSpPr/>
            <p:nvPr userDrawn="1"/>
          </p:nvGrpSpPr>
          <p:grpSpPr>
            <a:xfrm>
              <a:off x="6883674" y="5354057"/>
              <a:ext cx="1953493" cy="1172172"/>
              <a:chOff x="6883674" y="5354057"/>
              <a:chExt cx="1953493" cy="1172172"/>
            </a:xfrm>
          </p:grpSpPr>
          <p:pic>
            <p:nvPicPr>
              <p:cNvPr id="17" name="Image 16" descr="Plan de travail 1OFF-Icones.jpg">
                <a:hlinkClick r:id="rId3"/>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382903" y="5776143"/>
                <a:ext cx="360000" cy="330628"/>
              </a:xfrm>
              <a:prstGeom prst="rect">
                <a:avLst/>
              </a:prstGeom>
            </p:spPr>
          </p:pic>
          <p:sp>
            <p:nvSpPr>
              <p:cNvPr id="18" name="ZoneTexte 17">
                <a:hlinkClick r:id="rId5"/>
              </p:cNvPr>
              <p:cNvSpPr txBox="1"/>
              <p:nvPr userDrawn="1"/>
            </p:nvSpPr>
            <p:spPr>
              <a:xfrm>
                <a:off x="6935575" y="6218452"/>
                <a:ext cx="1901592" cy="307777"/>
              </a:xfrm>
              <a:prstGeom prst="rect">
                <a:avLst/>
              </a:prstGeom>
              <a:noFill/>
            </p:spPr>
            <p:txBody>
              <a:bodyPr wrap="square" rtlCol="0">
                <a:spAutoFit/>
              </a:bodyPr>
              <a:lstStyle/>
              <a:p>
                <a:pPr algn="r"/>
                <a:r>
                  <a:rPr lang="fr-FR" sz="1400" dirty="0" err="1">
                    <a:solidFill>
                      <a:schemeClr val="tx2"/>
                    </a:solidFill>
                  </a:rPr>
                  <a:t>www.cost.eu</a:t>
                </a:r>
                <a:endParaRPr lang="fr-FR" sz="1400" dirty="0">
                  <a:solidFill>
                    <a:schemeClr val="tx2"/>
                  </a:solidFill>
                </a:endParaRPr>
              </a:p>
            </p:txBody>
          </p:sp>
          <p:pic>
            <p:nvPicPr>
              <p:cNvPr id="19" name="Image 18">
                <a:hlinkClick r:id="rId6"/>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7500289" y="5780684"/>
                <a:ext cx="779907" cy="331038"/>
              </a:xfrm>
              <a:prstGeom prst="rect">
                <a:avLst/>
              </a:prstGeom>
            </p:spPr>
          </p:pic>
          <p:pic>
            <p:nvPicPr>
              <p:cNvPr id="20" name="Image 19">
                <a:hlinkClick r:id="rId8"/>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069413" y="5781094"/>
                <a:ext cx="330628" cy="330628"/>
              </a:xfrm>
              <a:prstGeom prst="rect">
                <a:avLst/>
              </a:prstGeom>
            </p:spPr>
          </p:pic>
          <p:sp>
            <p:nvSpPr>
              <p:cNvPr id="21" name="ZoneTexte 20"/>
              <p:cNvSpPr txBox="1"/>
              <p:nvPr userDrawn="1"/>
            </p:nvSpPr>
            <p:spPr>
              <a:xfrm>
                <a:off x="6883674" y="5354057"/>
                <a:ext cx="1901592" cy="307777"/>
              </a:xfrm>
              <a:prstGeom prst="rect">
                <a:avLst/>
              </a:prstGeom>
              <a:noFill/>
            </p:spPr>
            <p:txBody>
              <a:bodyPr wrap="square" rtlCol="0">
                <a:spAutoFit/>
              </a:bodyPr>
              <a:lstStyle/>
              <a:p>
                <a:pPr algn="r"/>
                <a:r>
                  <a:rPr lang="fr-FR" sz="1400" b="1" dirty="0" err="1">
                    <a:solidFill>
                      <a:schemeClr val="tx2"/>
                    </a:solidFill>
                  </a:rPr>
                  <a:t>Subscribe</a:t>
                </a:r>
                <a:endParaRPr lang="fr-FR" sz="1400" b="1" dirty="0">
                  <a:solidFill>
                    <a:schemeClr val="tx2"/>
                  </a:solidFill>
                </a:endParaRPr>
              </a:p>
            </p:txBody>
          </p:sp>
        </p:grpSp>
        <p:pic>
          <p:nvPicPr>
            <p:cNvPr id="16" name="Image 15">
              <a:hlinkClick r:id="rId10"/>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36485" y="5778159"/>
              <a:ext cx="328612" cy="328612"/>
            </a:xfrm>
            <a:prstGeom prst="rect">
              <a:avLst/>
            </a:prstGeom>
          </p:spPr>
        </p:pic>
      </p:grpSp>
    </p:spTree>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 Empty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oneTexte 2"/>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on - Empty - Empty">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re 13"/>
          <p:cNvSpPr>
            <a:spLocks noGrp="1"/>
          </p:cNvSpPr>
          <p:nvPr>
            <p:ph type="title" hasCustomPrompt="1"/>
          </p:nvPr>
        </p:nvSpPr>
        <p:spPr>
          <a:xfrm>
            <a:off x="1107254" y="3961396"/>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7" name="Espace réservé du texte 16"/>
          <p:cNvSpPr>
            <a:spLocks noGrp="1"/>
          </p:cNvSpPr>
          <p:nvPr>
            <p:ph type="body" sz="quarter" idx="10" hasCustomPrompt="1"/>
          </p:nvPr>
        </p:nvSpPr>
        <p:spPr>
          <a:xfrm>
            <a:off x="1106771" y="4557940"/>
            <a:ext cx="8328025"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8" name="Espace réservé du texte 16"/>
          <p:cNvSpPr>
            <a:spLocks noGrp="1"/>
          </p:cNvSpPr>
          <p:nvPr>
            <p:ph type="body" sz="quarter" idx="11" hasCustomPrompt="1"/>
          </p:nvPr>
        </p:nvSpPr>
        <p:spPr>
          <a:xfrm>
            <a:off x="1106771" y="5043451"/>
            <a:ext cx="8328025"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r>
              <a:rPr lang="fr-FR" dirty="0"/>
              <a:t> – Location – Date</a:t>
            </a:r>
          </a:p>
        </p:txBody>
      </p:sp>
    </p:spTree>
    <p:extLst>
      <p:ext uri="{BB962C8B-B14F-4D97-AF65-F5344CB8AC3E}">
        <p14:creationId xmlns:p14="http://schemas.microsoft.com/office/powerpoint/2010/main" val="3586212798"/>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esentation - tit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re 13"/>
          <p:cNvSpPr>
            <a:spLocks noGrp="1"/>
          </p:cNvSpPr>
          <p:nvPr>
            <p:ph type="title" hasCustomPrompt="1"/>
          </p:nvPr>
        </p:nvSpPr>
        <p:spPr>
          <a:xfrm>
            <a:off x="1107254" y="3961396"/>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7" name="Espace réservé du texte 16"/>
          <p:cNvSpPr>
            <a:spLocks noGrp="1"/>
          </p:cNvSpPr>
          <p:nvPr>
            <p:ph type="body" sz="quarter" idx="10" hasCustomPrompt="1"/>
          </p:nvPr>
        </p:nvSpPr>
        <p:spPr>
          <a:xfrm>
            <a:off x="1106771" y="4557940"/>
            <a:ext cx="8328025"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8" name="Espace réservé du texte 16"/>
          <p:cNvSpPr>
            <a:spLocks noGrp="1"/>
          </p:cNvSpPr>
          <p:nvPr>
            <p:ph type="body" sz="quarter" idx="11" hasCustomPrompt="1"/>
          </p:nvPr>
        </p:nvSpPr>
        <p:spPr>
          <a:xfrm>
            <a:off x="1106771" y="5043451"/>
            <a:ext cx="8328025"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r>
              <a:rPr lang="fr-FR" dirty="0"/>
              <a:t> – Location – Date</a:t>
            </a:r>
          </a:p>
        </p:txBody>
      </p:sp>
    </p:spTree>
    <p:extLst>
      <p:ext uri="{BB962C8B-B14F-4D97-AF65-F5344CB8AC3E}">
        <p14:creationId xmlns:p14="http://schemas.microsoft.com/office/powerpoint/2010/main" val="1099215043"/>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Presentation -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13"/>
          <p:cNvSpPr>
            <a:spLocks noGrp="1"/>
          </p:cNvSpPr>
          <p:nvPr>
            <p:ph type="title" hasCustomPrompt="1"/>
          </p:nvPr>
        </p:nvSpPr>
        <p:spPr>
          <a:xfrm>
            <a:off x="1107254" y="1159488"/>
            <a:ext cx="8327542" cy="1842362"/>
          </a:xfrm>
          <a:prstGeom prst="rect">
            <a:avLst/>
          </a:prstGeom>
        </p:spPr>
        <p:txBody>
          <a:bodyPr anchor="b" anchorCtr="0"/>
          <a:lstStyle>
            <a:lvl1pPr>
              <a:defRPr sz="3500" b="1" i="0" baseline="0">
                <a:solidFill>
                  <a:schemeClr val="bg1"/>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10" name="Espace réservé du texte 16"/>
          <p:cNvSpPr>
            <a:spLocks noGrp="1"/>
          </p:cNvSpPr>
          <p:nvPr>
            <p:ph type="body" sz="quarter" idx="10" hasCustomPrompt="1"/>
          </p:nvPr>
        </p:nvSpPr>
        <p:spPr>
          <a:xfrm>
            <a:off x="1106771" y="3010626"/>
            <a:ext cx="8328025" cy="469674"/>
          </a:xfrm>
          <a:prstGeom prst="rect">
            <a:avLst/>
          </a:prstGeom>
        </p:spPr>
        <p:txBody>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11" name="Espace réservé du texte 16"/>
          <p:cNvSpPr>
            <a:spLocks noGrp="1"/>
          </p:cNvSpPr>
          <p:nvPr>
            <p:ph type="body" sz="quarter" idx="11" hasCustomPrompt="1"/>
          </p:nvPr>
        </p:nvSpPr>
        <p:spPr>
          <a:xfrm>
            <a:off x="1106771" y="3496137"/>
            <a:ext cx="8328025" cy="469674"/>
          </a:xfrm>
          <a:prstGeom prst="rect">
            <a:avLst/>
          </a:prstGeom>
        </p:spPr>
        <p:txBody>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endParaRPr lang="fr-FR" dirty="0"/>
          </a:p>
        </p:txBody>
      </p:sp>
    </p:spTree>
    <p:extLst>
      <p:ext uri="{BB962C8B-B14F-4D97-AF65-F5344CB8AC3E}">
        <p14:creationId xmlns:p14="http://schemas.microsoft.com/office/powerpoint/2010/main" val="849357704"/>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on -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2102946"/>
            <a:ext cx="10225087" cy="3666029"/>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5" name="Titre 13"/>
          <p:cNvSpPr>
            <a:spLocks noGrp="1"/>
          </p:cNvSpPr>
          <p:nvPr>
            <p:ph type="title" hasCustomPrompt="1"/>
          </p:nvPr>
        </p:nvSpPr>
        <p:spPr>
          <a:xfrm>
            <a:off x="874713" y="1515179"/>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2343987981"/>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1093982"/>
            <a:ext cx="10225087" cy="3847905"/>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5"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1804254314"/>
      </p:ext>
    </p:extLst>
  </p:cSld>
  <p:clrMapOvr>
    <a:masterClrMapping/>
  </p:clrMapOvr>
  <p:extLst mod="1">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 tit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13"/>
          <p:cNvSpPr>
            <a:spLocks noGrp="1"/>
          </p:cNvSpPr>
          <p:nvPr>
            <p:ph type="title" hasCustomPrompt="1"/>
          </p:nvPr>
        </p:nvSpPr>
        <p:spPr>
          <a:xfrm>
            <a:off x="1107254" y="3961396"/>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10" name="Espace réservé du texte 16"/>
          <p:cNvSpPr>
            <a:spLocks noGrp="1"/>
          </p:cNvSpPr>
          <p:nvPr>
            <p:ph type="body" sz="quarter" idx="10" hasCustomPrompt="1"/>
          </p:nvPr>
        </p:nvSpPr>
        <p:spPr>
          <a:xfrm>
            <a:off x="1106771" y="4557940"/>
            <a:ext cx="8328025"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11" name="Espace réservé du texte 16"/>
          <p:cNvSpPr>
            <a:spLocks noGrp="1"/>
          </p:cNvSpPr>
          <p:nvPr>
            <p:ph type="body" sz="quarter" idx="11" hasCustomPrompt="1"/>
          </p:nvPr>
        </p:nvSpPr>
        <p:spPr>
          <a:xfrm>
            <a:off x="1106771" y="5043451"/>
            <a:ext cx="8328025"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r>
              <a:rPr lang="fr-FR" dirty="0"/>
              <a:t> – Location – Date</a:t>
            </a:r>
          </a:p>
        </p:txBody>
      </p:sp>
    </p:spTree>
    <p:extLst>
      <p:ext uri="{BB962C8B-B14F-4D97-AF65-F5344CB8AC3E}">
        <p14:creationId xmlns:p14="http://schemas.microsoft.com/office/powerpoint/2010/main" val="87325311"/>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esentation - Empty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Espace réservé du contenu 3"/>
          <p:cNvSpPr>
            <a:spLocks noGrp="1"/>
          </p:cNvSpPr>
          <p:nvPr>
            <p:ph sz="quarter" idx="10" hasCustomPrompt="1"/>
          </p:nvPr>
        </p:nvSpPr>
        <p:spPr>
          <a:xfrm>
            <a:off x="874713" y="1093982"/>
            <a:ext cx="10225087" cy="467499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0"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3198159706"/>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esentation - Two content shape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contenu 3"/>
          <p:cNvSpPr>
            <a:spLocks noGrp="1"/>
          </p:cNvSpPr>
          <p:nvPr>
            <p:ph sz="quarter" idx="10" hasCustomPrompt="1"/>
          </p:nvPr>
        </p:nvSpPr>
        <p:spPr>
          <a:xfrm>
            <a:off x="874713" y="1093983"/>
            <a:ext cx="5078720" cy="467499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3"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Espace réservé du contenu 3"/>
          <p:cNvSpPr>
            <a:spLocks noGrp="1"/>
          </p:cNvSpPr>
          <p:nvPr>
            <p:ph sz="quarter" idx="11" hasCustomPrompt="1"/>
          </p:nvPr>
        </p:nvSpPr>
        <p:spPr>
          <a:xfrm>
            <a:off x="6365967" y="1093983"/>
            <a:ext cx="5039386" cy="467499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Tree>
    <p:extLst>
      <p:ext uri="{BB962C8B-B14F-4D97-AF65-F5344CB8AC3E}">
        <p14:creationId xmlns:p14="http://schemas.microsoft.com/office/powerpoint/2010/main" val="1895201501"/>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resentation -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7" name="Titre 13"/>
          <p:cNvSpPr>
            <a:spLocks noGrp="1"/>
          </p:cNvSpPr>
          <p:nvPr>
            <p:ph type="title" hasCustomPrompt="1"/>
          </p:nvPr>
        </p:nvSpPr>
        <p:spPr>
          <a:xfrm>
            <a:off x="874713" y="1515179"/>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tableau 2"/>
          <p:cNvSpPr>
            <a:spLocks noGrp="1"/>
          </p:cNvSpPr>
          <p:nvPr>
            <p:ph type="tbl" sz="quarter" idx="12"/>
          </p:nvPr>
        </p:nvSpPr>
        <p:spPr>
          <a:xfrm>
            <a:off x="874713" y="2103438"/>
            <a:ext cx="10225087" cy="3673475"/>
          </a:xfrm>
          <a:prstGeom prst="rect">
            <a:avLst/>
          </a:prstGeom>
        </p:spPr>
        <p:txBody>
          <a:bodyPr vert="horz"/>
          <a:lstStyle/>
          <a:p>
            <a:r>
              <a:rPr lang="fr-FR"/>
              <a:t>Cliquez sur l'icône pour ajouter un tableau</a:t>
            </a:r>
          </a:p>
        </p:txBody>
      </p:sp>
    </p:spTree>
    <p:extLst>
      <p:ext uri="{BB962C8B-B14F-4D97-AF65-F5344CB8AC3E}">
        <p14:creationId xmlns:p14="http://schemas.microsoft.com/office/powerpoint/2010/main" val="4010629980"/>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7"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tableau 2"/>
          <p:cNvSpPr>
            <a:spLocks noGrp="1"/>
          </p:cNvSpPr>
          <p:nvPr>
            <p:ph type="tbl" sz="quarter" idx="12"/>
          </p:nvPr>
        </p:nvSpPr>
        <p:spPr>
          <a:xfrm>
            <a:off x="874713" y="1093984"/>
            <a:ext cx="10225087" cy="3847904"/>
          </a:xfrm>
          <a:prstGeom prst="rect">
            <a:avLst/>
          </a:prstGeom>
        </p:spPr>
        <p:txBody>
          <a:bodyPr vert="horz"/>
          <a:lstStyle/>
          <a:p>
            <a:r>
              <a:rPr lang="fr-FR"/>
              <a:t>Cliquez sur l'icône pour ajouter un tableau</a:t>
            </a:r>
          </a:p>
        </p:txBody>
      </p:sp>
    </p:spTree>
    <p:extLst>
      <p:ext uri="{BB962C8B-B14F-4D97-AF65-F5344CB8AC3E}">
        <p14:creationId xmlns:p14="http://schemas.microsoft.com/office/powerpoint/2010/main" val="1753636213"/>
      </p:ext>
    </p:extLst>
  </p:cSld>
  <p:clrMapOvr>
    <a:masterClrMapping/>
  </p:clrMapOvr>
  <p:extLst mod="1">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esentation - Empty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7" name="Espace réservé du tableau 2"/>
          <p:cNvSpPr>
            <a:spLocks noGrp="1"/>
          </p:cNvSpPr>
          <p:nvPr>
            <p:ph type="tbl" sz="quarter" idx="12"/>
          </p:nvPr>
        </p:nvSpPr>
        <p:spPr>
          <a:xfrm>
            <a:off x="874713" y="1093984"/>
            <a:ext cx="10225087" cy="4682242"/>
          </a:xfrm>
          <a:prstGeom prst="rect">
            <a:avLst/>
          </a:prstGeom>
        </p:spPr>
        <p:txBody>
          <a:bodyPr vert="horz"/>
          <a:lstStyle/>
          <a:p>
            <a:r>
              <a:rPr lang="fr-FR"/>
              <a:t>Cliquez sur l'icône pour ajouter un tableau</a:t>
            </a:r>
          </a:p>
        </p:txBody>
      </p:sp>
    </p:spTree>
    <p:extLst>
      <p:ext uri="{BB962C8B-B14F-4D97-AF65-F5344CB8AC3E}">
        <p14:creationId xmlns:p14="http://schemas.microsoft.com/office/powerpoint/2010/main" val="66210491"/>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 Content - Smartar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contenu 3"/>
          <p:cNvSpPr>
            <a:spLocks noGrp="1"/>
          </p:cNvSpPr>
          <p:nvPr>
            <p:ph sz="quarter" idx="10" hasCustomPrompt="1"/>
          </p:nvPr>
        </p:nvSpPr>
        <p:spPr>
          <a:xfrm>
            <a:off x="874713" y="1093983"/>
            <a:ext cx="2546893" cy="4674993"/>
          </a:xfrm>
          <a:prstGeom prst="rect">
            <a:avLst/>
          </a:prstGeom>
        </p:spPr>
        <p:txBody>
          <a:bodyPr>
            <a:normAutofit/>
          </a:bodyPr>
          <a:lstStyle>
            <a:lvl1pPr marL="228600" indent="-228600">
              <a:buClr>
                <a:schemeClr val="accent2"/>
              </a:buClr>
              <a:buFont typeface="Wingdings" charset="2"/>
              <a:buChar char="§"/>
              <a:defRPr>
                <a:solidFill>
                  <a:schemeClr val="tx2"/>
                </a:solidFill>
                <a:latin typeface="Arial" charset="0"/>
                <a:ea typeface="Arial" charset="0"/>
                <a:cs typeface="Arial" charset="0"/>
              </a:defRPr>
            </a:lvl1pPr>
            <a:lvl2pPr marL="685800" indent="-228600">
              <a:buClr>
                <a:schemeClr val="accent2"/>
              </a:buClr>
              <a:buFont typeface="Wingdings" charset="2"/>
              <a:buChar char="§"/>
              <a:defRPr>
                <a:solidFill>
                  <a:schemeClr val="tx2"/>
                </a:solidFill>
                <a:latin typeface="Arial" charset="0"/>
                <a:ea typeface="Arial" charset="0"/>
                <a:cs typeface="Arial" charset="0"/>
              </a:defRPr>
            </a:lvl2pPr>
            <a:lvl3pPr marL="1143000" indent="-228600">
              <a:buClr>
                <a:schemeClr val="accent2"/>
              </a:buClr>
              <a:buFont typeface="Wingdings" charset="2"/>
              <a:buChar char="§"/>
              <a:defRPr>
                <a:solidFill>
                  <a:schemeClr val="tx2"/>
                </a:solidFill>
                <a:latin typeface="Arial" charset="0"/>
                <a:ea typeface="Arial" charset="0"/>
                <a:cs typeface="Arial" charset="0"/>
              </a:defRPr>
            </a:lvl3pPr>
            <a:lvl4pPr marL="1600200" indent="-228600">
              <a:buClr>
                <a:schemeClr val="accent2"/>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4" name="Espace réservé du graphique SmartArt 3"/>
          <p:cNvSpPr>
            <a:spLocks noGrp="1"/>
          </p:cNvSpPr>
          <p:nvPr>
            <p:ph type="dgm" sz="quarter" idx="11" hasCustomPrompt="1"/>
          </p:nvPr>
        </p:nvSpPr>
        <p:spPr>
          <a:xfrm>
            <a:off x="3598863" y="1093788"/>
            <a:ext cx="8064500" cy="4675187"/>
          </a:xfrm>
          <a:prstGeom prst="rect">
            <a:avLst/>
          </a:prstGeom>
        </p:spPr>
        <p:txBody>
          <a:bodyPr vert="horz"/>
          <a:lstStyle>
            <a:lvl1pPr>
              <a:defRPr baseline="0"/>
            </a:lvl1pPr>
          </a:lstStyle>
          <a:p>
            <a:r>
              <a:rPr lang="fr-FR" dirty="0"/>
              <a:t>Smart art</a:t>
            </a:r>
          </a:p>
        </p:txBody>
      </p:sp>
    </p:spTree>
    <p:extLst>
      <p:ext uri="{BB962C8B-B14F-4D97-AF65-F5344CB8AC3E}">
        <p14:creationId xmlns:p14="http://schemas.microsoft.com/office/powerpoint/2010/main" val="3330663932"/>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esentation - Empty">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13"/>
          <p:cNvSpPr>
            <a:spLocks noGrp="1"/>
          </p:cNvSpPr>
          <p:nvPr>
            <p:ph type="title" hasCustomPrompt="1"/>
          </p:nvPr>
        </p:nvSpPr>
        <p:spPr>
          <a:xfrm>
            <a:off x="1107254" y="3390841"/>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Thank</a:t>
            </a:r>
            <a:r>
              <a:rPr lang="fr-FR" dirty="0"/>
              <a:t> </a:t>
            </a:r>
            <a:r>
              <a:rPr lang="fr-FR" dirty="0" err="1"/>
              <a:t>you</a:t>
            </a:r>
            <a:endParaRPr lang="fr-FR" dirty="0"/>
          </a:p>
        </p:txBody>
      </p:sp>
      <p:sp>
        <p:nvSpPr>
          <p:cNvPr id="6" name="ZoneTexte 5"/>
          <p:cNvSpPr txBox="1"/>
          <p:nvPr userDrawn="1"/>
        </p:nvSpPr>
        <p:spPr>
          <a:xfrm>
            <a:off x="1107254" y="4313604"/>
            <a:ext cx="7027420" cy="338554"/>
          </a:xfrm>
          <a:prstGeom prst="rect">
            <a:avLst/>
          </a:prstGeom>
          <a:noFill/>
        </p:spPr>
        <p:txBody>
          <a:bodyPr wrap="square" rtlCol="0">
            <a:spAutoFit/>
          </a:bodyPr>
          <a:lstStyle/>
          <a:p>
            <a:r>
              <a:rPr lang="fr-FR" sz="1600" u="none" kern="1200" dirty="0" err="1">
                <a:solidFill>
                  <a:schemeClr val="tx2"/>
                </a:solidFill>
                <a:latin typeface="+mn-lt"/>
                <a:ea typeface="+mn-ea"/>
                <a:cs typeface="+mn-cs"/>
              </a:rPr>
              <a:t>Subscribe</a:t>
            </a:r>
            <a:r>
              <a:rPr lang="fr-FR" sz="1600" u="none" kern="1200" baseline="0" dirty="0">
                <a:solidFill>
                  <a:schemeClr val="tx2"/>
                </a:solidFill>
                <a:latin typeface="+mn-lt"/>
                <a:ea typeface="+mn-ea"/>
                <a:cs typeface="+mn-cs"/>
              </a:rPr>
              <a:t> to </a:t>
            </a:r>
            <a:r>
              <a:rPr lang="fr-FR" sz="1600" u="none" kern="1200" baseline="0" dirty="0" err="1">
                <a:solidFill>
                  <a:schemeClr val="tx2"/>
                </a:solidFill>
                <a:latin typeface="+mn-lt"/>
                <a:ea typeface="+mn-ea"/>
                <a:cs typeface="+mn-cs"/>
              </a:rPr>
              <a:t>our</a:t>
            </a:r>
            <a:r>
              <a:rPr lang="fr-FR" sz="1600" u="none" kern="1200" baseline="0" dirty="0">
                <a:solidFill>
                  <a:schemeClr val="tx2"/>
                </a:solidFill>
                <a:latin typeface="+mn-lt"/>
                <a:ea typeface="+mn-ea"/>
                <a:cs typeface="+mn-cs"/>
              </a:rPr>
              <a:t> news: </a:t>
            </a:r>
            <a:r>
              <a:rPr lang="fr-FR" sz="1600" u="sng" kern="1200" dirty="0" err="1">
                <a:solidFill>
                  <a:schemeClr val="tx2"/>
                </a:solidFill>
                <a:latin typeface="+mn-lt"/>
                <a:ea typeface="+mn-ea"/>
                <a:cs typeface="+mn-cs"/>
              </a:rPr>
              <a:t>www.cost.eu</a:t>
            </a:r>
            <a:r>
              <a:rPr lang="fr-FR" sz="1600" u="sng" kern="1200" dirty="0">
                <a:solidFill>
                  <a:schemeClr val="tx2"/>
                </a:solidFill>
                <a:latin typeface="+mn-lt"/>
                <a:ea typeface="+mn-ea"/>
                <a:cs typeface="+mn-cs"/>
              </a:rPr>
              <a:t>/</a:t>
            </a:r>
            <a:r>
              <a:rPr lang="fr-FR" sz="1600" u="sng" kern="1200" dirty="0" err="1">
                <a:solidFill>
                  <a:schemeClr val="tx2"/>
                </a:solidFill>
                <a:latin typeface="+mn-lt"/>
                <a:ea typeface="+mn-ea"/>
                <a:cs typeface="+mn-cs"/>
              </a:rPr>
              <a:t>subscribe</a:t>
            </a:r>
            <a:endParaRPr lang="fr-FR" sz="1600" dirty="0">
              <a:solidFill>
                <a:schemeClr val="tx2"/>
              </a:solidFill>
            </a:endParaRPr>
          </a:p>
        </p:txBody>
      </p:sp>
      <p:grpSp>
        <p:nvGrpSpPr>
          <p:cNvPr id="13" name="Grouper 12"/>
          <p:cNvGrpSpPr/>
          <p:nvPr userDrawn="1"/>
        </p:nvGrpSpPr>
        <p:grpSpPr>
          <a:xfrm>
            <a:off x="9026219" y="5182889"/>
            <a:ext cx="2200682" cy="1172172"/>
            <a:chOff x="6636485" y="5354057"/>
            <a:chExt cx="2200682" cy="1172172"/>
          </a:xfrm>
        </p:grpSpPr>
        <p:grpSp>
          <p:nvGrpSpPr>
            <p:cNvPr id="14" name="Grouper 13"/>
            <p:cNvGrpSpPr/>
            <p:nvPr userDrawn="1"/>
          </p:nvGrpSpPr>
          <p:grpSpPr>
            <a:xfrm>
              <a:off x="6883674" y="5354057"/>
              <a:ext cx="1953493" cy="1172172"/>
              <a:chOff x="6883674" y="5354057"/>
              <a:chExt cx="1953493" cy="1172172"/>
            </a:xfrm>
          </p:grpSpPr>
          <p:pic>
            <p:nvPicPr>
              <p:cNvPr id="16" name="Image 15" descr="Plan de travail 1OFF-Icones.jpg">
                <a:hlinkClick r:id="rId3"/>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382903" y="5776143"/>
                <a:ext cx="360000" cy="330628"/>
              </a:xfrm>
              <a:prstGeom prst="rect">
                <a:avLst/>
              </a:prstGeom>
            </p:spPr>
          </p:pic>
          <p:sp>
            <p:nvSpPr>
              <p:cNvPr id="17" name="ZoneTexte 16">
                <a:hlinkClick r:id="rId5"/>
              </p:cNvPr>
              <p:cNvSpPr txBox="1"/>
              <p:nvPr userDrawn="1"/>
            </p:nvSpPr>
            <p:spPr>
              <a:xfrm>
                <a:off x="6935575" y="6218452"/>
                <a:ext cx="1901592" cy="307777"/>
              </a:xfrm>
              <a:prstGeom prst="rect">
                <a:avLst/>
              </a:prstGeom>
              <a:noFill/>
            </p:spPr>
            <p:txBody>
              <a:bodyPr wrap="square" rtlCol="0">
                <a:spAutoFit/>
              </a:bodyPr>
              <a:lstStyle/>
              <a:p>
                <a:pPr algn="r"/>
                <a:r>
                  <a:rPr lang="fr-FR" sz="1400" dirty="0" err="1">
                    <a:solidFill>
                      <a:schemeClr val="tx2"/>
                    </a:solidFill>
                  </a:rPr>
                  <a:t>www.cost.eu</a:t>
                </a:r>
                <a:endParaRPr lang="fr-FR" sz="1400" dirty="0">
                  <a:solidFill>
                    <a:schemeClr val="tx2"/>
                  </a:solidFill>
                </a:endParaRPr>
              </a:p>
            </p:txBody>
          </p:sp>
          <p:pic>
            <p:nvPicPr>
              <p:cNvPr id="18" name="Image 17">
                <a:hlinkClick r:id="rId6"/>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7500289" y="5780684"/>
                <a:ext cx="779907" cy="331038"/>
              </a:xfrm>
              <a:prstGeom prst="rect">
                <a:avLst/>
              </a:prstGeom>
            </p:spPr>
          </p:pic>
          <p:pic>
            <p:nvPicPr>
              <p:cNvPr id="19" name="Image 18">
                <a:hlinkClick r:id="rId8"/>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069413" y="5781094"/>
                <a:ext cx="330628" cy="330628"/>
              </a:xfrm>
              <a:prstGeom prst="rect">
                <a:avLst/>
              </a:prstGeom>
            </p:spPr>
          </p:pic>
          <p:sp>
            <p:nvSpPr>
              <p:cNvPr id="20" name="ZoneTexte 19"/>
              <p:cNvSpPr txBox="1"/>
              <p:nvPr userDrawn="1"/>
            </p:nvSpPr>
            <p:spPr>
              <a:xfrm>
                <a:off x="6883674" y="5354057"/>
                <a:ext cx="1901592" cy="307777"/>
              </a:xfrm>
              <a:prstGeom prst="rect">
                <a:avLst/>
              </a:prstGeom>
              <a:noFill/>
            </p:spPr>
            <p:txBody>
              <a:bodyPr wrap="square" rtlCol="0">
                <a:spAutoFit/>
              </a:bodyPr>
              <a:lstStyle/>
              <a:p>
                <a:pPr algn="r"/>
                <a:r>
                  <a:rPr lang="fr-FR" sz="1400" b="1" dirty="0" err="1">
                    <a:solidFill>
                      <a:schemeClr val="tx2"/>
                    </a:solidFill>
                  </a:rPr>
                  <a:t>Subscribe</a:t>
                </a:r>
                <a:endParaRPr lang="fr-FR" sz="1400" b="1" dirty="0">
                  <a:solidFill>
                    <a:schemeClr val="tx2"/>
                  </a:solidFill>
                </a:endParaRPr>
              </a:p>
            </p:txBody>
          </p:sp>
        </p:grpSp>
        <p:pic>
          <p:nvPicPr>
            <p:cNvPr id="15" name="Image 14">
              <a:hlinkClick r:id="rId10"/>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36485" y="5778159"/>
              <a:ext cx="328612" cy="328612"/>
            </a:xfrm>
            <a:prstGeom prst="rect">
              <a:avLst/>
            </a:prstGeom>
          </p:spPr>
        </p:pic>
      </p:grpSp>
    </p:spTree>
    <p:extLst>
      <p:ext uri="{BB962C8B-B14F-4D97-AF65-F5344CB8AC3E}">
        <p14:creationId xmlns:p14="http://schemas.microsoft.com/office/powerpoint/2010/main" val="890685401"/>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 Empty 2">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3374538202"/>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esentation - Empty - Empty">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3729334939"/>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Presentation - tit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re 13"/>
          <p:cNvSpPr>
            <a:spLocks noGrp="1"/>
          </p:cNvSpPr>
          <p:nvPr>
            <p:ph type="title" hasCustomPrompt="1"/>
          </p:nvPr>
        </p:nvSpPr>
        <p:spPr>
          <a:xfrm>
            <a:off x="1107254" y="3961396"/>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17" name="Espace réservé du texte 16"/>
          <p:cNvSpPr>
            <a:spLocks noGrp="1"/>
          </p:cNvSpPr>
          <p:nvPr>
            <p:ph type="body" sz="quarter" idx="10" hasCustomPrompt="1"/>
          </p:nvPr>
        </p:nvSpPr>
        <p:spPr>
          <a:xfrm>
            <a:off x="1106771" y="4557940"/>
            <a:ext cx="8328025"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7" name="Espace réservé du texte 16"/>
          <p:cNvSpPr>
            <a:spLocks noGrp="1"/>
          </p:cNvSpPr>
          <p:nvPr>
            <p:ph type="body" sz="quarter" idx="11" hasCustomPrompt="1"/>
          </p:nvPr>
        </p:nvSpPr>
        <p:spPr>
          <a:xfrm>
            <a:off x="1106771" y="5043451"/>
            <a:ext cx="8328025"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r>
              <a:rPr lang="fr-FR" dirty="0"/>
              <a:t> – Location – Date</a:t>
            </a:r>
          </a:p>
        </p:txBody>
      </p:sp>
    </p:spTree>
    <p:extLst>
      <p:ext uri="{BB962C8B-B14F-4D97-AF65-F5344CB8AC3E}">
        <p14:creationId xmlns:p14="http://schemas.microsoft.com/office/powerpoint/2010/main" val="2874952323"/>
      </p:ext>
    </p:extLst>
  </p:cSld>
  <p:clrMapOvr>
    <a:masterClrMapping/>
  </p:clrMapOvr>
  <p:extLst mod="1">
    <p:ext uri="{DCECCB84-F9BA-43D5-87BE-67443E8EF086}">
      <p15:sldGuideLst xmlns:p15="http://schemas.microsoft.com/office/powerpoint/2012/main">
        <p15:guide id="1" pos="75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re 13"/>
          <p:cNvSpPr>
            <a:spLocks noGrp="1"/>
          </p:cNvSpPr>
          <p:nvPr>
            <p:ph type="title" hasCustomPrompt="1"/>
          </p:nvPr>
        </p:nvSpPr>
        <p:spPr>
          <a:xfrm>
            <a:off x="1107254" y="1159488"/>
            <a:ext cx="8327542" cy="1842362"/>
          </a:xfrm>
          <a:prstGeom prst="rect">
            <a:avLst/>
          </a:prstGeom>
        </p:spPr>
        <p:txBody>
          <a:bodyPr anchor="b" anchorCtr="0"/>
          <a:lstStyle>
            <a:lvl1pPr>
              <a:defRPr sz="3500" b="1" i="0" baseline="0">
                <a:solidFill>
                  <a:schemeClr val="bg1"/>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10" name="Espace réservé du texte 16"/>
          <p:cNvSpPr>
            <a:spLocks noGrp="1"/>
          </p:cNvSpPr>
          <p:nvPr>
            <p:ph type="body" sz="quarter" idx="10" hasCustomPrompt="1"/>
          </p:nvPr>
        </p:nvSpPr>
        <p:spPr>
          <a:xfrm>
            <a:off x="1106771" y="3010626"/>
            <a:ext cx="8328025" cy="469674"/>
          </a:xfrm>
          <a:prstGeom prst="rect">
            <a:avLst/>
          </a:prstGeom>
        </p:spPr>
        <p:txBody>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11" name="Espace réservé du texte 16"/>
          <p:cNvSpPr>
            <a:spLocks noGrp="1"/>
          </p:cNvSpPr>
          <p:nvPr>
            <p:ph type="body" sz="quarter" idx="11" hasCustomPrompt="1"/>
          </p:nvPr>
        </p:nvSpPr>
        <p:spPr>
          <a:xfrm>
            <a:off x="1106771" y="3496137"/>
            <a:ext cx="8328025" cy="469674"/>
          </a:xfrm>
          <a:prstGeom prst="rect">
            <a:avLst/>
          </a:prstGeom>
        </p:spPr>
        <p:txBody>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endParaRPr lang="fr-FR" dirty="0"/>
          </a:p>
        </p:txBody>
      </p:sp>
    </p:spTree>
    <p:extLst>
      <p:ext uri="{BB962C8B-B14F-4D97-AF65-F5344CB8AC3E}">
        <p14:creationId xmlns:p14="http://schemas.microsoft.com/office/powerpoint/2010/main" val="1338476524"/>
      </p:ext>
    </p:extLst>
  </p:cSld>
  <p:clrMapOvr>
    <a:masterClrMapping/>
  </p:clrMapOvr>
  <p:extLst mod="1">
    <p:ext uri="{DCECCB84-F9BA-43D5-87BE-67443E8EF086}">
      <p15:sldGuideLst xmlns:p15="http://schemas.microsoft.com/office/powerpoint/2012/main">
        <p15:guide id="1" pos="75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Presentation - titl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13"/>
          <p:cNvSpPr>
            <a:spLocks noGrp="1"/>
          </p:cNvSpPr>
          <p:nvPr>
            <p:ph type="title" hasCustomPrompt="1"/>
          </p:nvPr>
        </p:nvSpPr>
        <p:spPr>
          <a:xfrm>
            <a:off x="1107254" y="3961396"/>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texte 16"/>
          <p:cNvSpPr>
            <a:spLocks noGrp="1"/>
          </p:cNvSpPr>
          <p:nvPr>
            <p:ph type="body" sz="quarter" idx="10" hasCustomPrompt="1"/>
          </p:nvPr>
        </p:nvSpPr>
        <p:spPr>
          <a:xfrm>
            <a:off x="1106771" y="4557940"/>
            <a:ext cx="8328025" cy="469674"/>
          </a:xfrm>
          <a:prstGeom prst="rect">
            <a:avLst/>
          </a:prstGeom>
        </p:spPr>
        <p:txBody>
          <a:bodyPr/>
          <a:lstStyle>
            <a:lvl1pPr marL="0" indent="0">
              <a:buNone/>
              <a:defRPr sz="24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9" name="Espace réservé du texte 16"/>
          <p:cNvSpPr>
            <a:spLocks noGrp="1"/>
          </p:cNvSpPr>
          <p:nvPr>
            <p:ph type="body" sz="quarter" idx="11" hasCustomPrompt="1"/>
          </p:nvPr>
        </p:nvSpPr>
        <p:spPr>
          <a:xfrm>
            <a:off x="1106771" y="5043451"/>
            <a:ext cx="8328025" cy="469674"/>
          </a:xfrm>
          <a:prstGeom prst="rect">
            <a:avLst/>
          </a:prstGeom>
        </p:spPr>
        <p:txBody>
          <a:bodyPr/>
          <a:lstStyle>
            <a:lvl1pPr marL="0" indent="0">
              <a:buNone/>
              <a:defRPr sz="1600" baseline="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r>
              <a:rPr lang="fr-FR" dirty="0"/>
              <a:t> – Location – Date</a:t>
            </a:r>
          </a:p>
        </p:txBody>
      </p:sp>
    </p:spTree>
    <p:extLst>
      <p:ext uri="{BB962C8B-B14F-4D97-AF65-F5344CB8AC3E}">
        <p14:creationId xmlns:p14="http://schemas.microsoft.com/office/powerpoint/2010/main" val="2402545829"/>
      </p:ext>
    </p:extLst>
  </p:cSld>
  <p:clrMapOvr>
    <a:masterClrMapping/>
  </p:clrMapOvr>
  <p:extLst mod="1">
    <p:ext uri="{DCECCB84-F9BA-43D5-87BE-67443E8EF086}">
      <p15:sldGuideLst xmlns:p15="http://schemas.microsoft.com/office/powerpoint/2012/main">
        <p15:guide id="1" pos="756"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Presentation - titl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re 13"/>
          <p:cNvSpPr>
            <a:spLocks noGrp="1"/>
          </p:cNvSpPr>
          <p:nvPr>
            <p:ph type="title" hasCustomPrompt="1"/>
          </p:nvPr>
        </p:nvSpPr>
        <p:spPr>
          <a:xfrm>
            <a:off x="1107254" y="1159488"/>
            <a:ext cx="8327542" cy="1842362"/>
          </a:xfrm>
          <a:prstGeom prst="rect">
            <a:avLst/>
          </a:prstGeom>
        </p:spPr>
        <p:txBody>
          <a:bodyPr anchor="b" anchorCtr="0"/>
          <a:lstStyle>
            <a:lvl1pPr>
              <a:defRPr sz="3500" b="1" i="0" baseline="0">
                <a:solidFill>
                  <a:schemeClr val="bg1"/>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texte 16"/>
          <p:cNvSpPr>
            <a:spLocks noGrp="1"/>
          </p:cNvSpPr>
          <p:nvPr>
            <p:ph type="body" sz="quarter" idx="10" hasCustomPrompt="1"/>
          </p:nvPr>
        </p:nvSpPr>
        <p:spPr>
          <a:xfrm>
            <a:off x="1106771" y="3010626"/>
            <a:ext cx="8328025" cy="469674"/>
          </a:xfrm>
          <a:prstGeom prst="rect">
            <a:avLst/>
          </a:prstGeom>
        </p:spPr>
        <p:txBody>
          <a:bodyPr/>
          <a:lstStyle>
            <a:lvl1pPr marL="0" indent="0">
              <a:buNone/>
              <a:defRPr sz="24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Presentation</a:t>
            </a:r>
            <a:r>
              <a:rPr lang="fr-FR" dirty="0"/>
              <a:t> </a:t>
            </a:r>
            <a:r>
              <a:rPr lang="fr-FR" dirty="0" err="1"/>
              <a:t>subtitle</a:t>
            </a:r>
            <a:r>
              <a:rPr lang="fr-FR" dirty="0"/>
              <a:t> – one line</a:t>
            </a:r>
          </a:p>
        </p:txBody>
      </p:sp>
      <p:sp>
        <p:nvSpPr>
          <p:cNvPr id="9" name="Espace réservé du texte 16"/>
          <p:cNvSpPr>
            <a:spLocks noGrp="1"/>
          </p:cNvSpPr>
          <p:nvPr>
            <p:ph type="body" sz="quarter" idx="11" hasCustomPrompt="1"/>
          </p:nvPr>
        </p:nvSpPr>
        <p:spPr>
          <a:xfrm>
            <a:off x="1106771" y="3496137"/>
            <a:ext cx="8328025" cy="469674"/>
          </a:xfrm>
          <a:prstGeom prst="rect">
            <a:avLst/>
          </a:prstGeom>
        </p:spPr>
        <p:txBody>
          <a:bodyPr/>
          <a:lstStyle>
            <a:lvl1pPr marL="0" indent="0">
              <a:buNone/>
              <a:defRPr sz="160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r-FR" dirty="0" err="1"/>
              <a:t>Presenter</a:t>
            </a:r>
            <a:endParaRPr lang="fr-FR" dirty="0"/>
          </a:p>
        </p:txBody>
      </p:sp>
    </p:spTree>
    <p:extLst>
      <p:ext uri="{BB962C8B-B14F-4D97-AF65-F5344CB8AC3E}">
        <p14:creationId xmlns:p14="http://schemas.microsoft.com/office/powerpoint/2010/main" val="1297446407"/>
      </p:ext>
    </p:extLst>
  </p:cSld>
  <p:clrMapOvr>
    <a:masterClrMapping/>
  </p:clrMapOvr>
  <p:extLst mod="1">
    <p:ext uri="{DCECCB84-F9BA-43D5-87BE-67443E8EF086}">
      <p15:sldGuideLst xmlns:p15="http://schemas.microsoft.com/office/powerpoint/2012/main">
        <p15:guide id="1" pos="756"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Presentation - Content">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Espace réservé du contenu 3"/>
          <p:cNvSpPr>
            <a:spLocks noGrp="1"/>
          </p:cNvSpPr>
          <p:nvPr>
            <p:ph sz="quarter" idx="11" hasCustomPrompt="1"/>
          </p:nvPr>
        </p:nvSpPr>
        <p:spPr>
          <a:xfrm>
            <a:off x="874713" y="2102946"/>
            <a:ext cx="10225087" cy="3673280"/>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4" name="Titre 13"/>
          <p:cNvSpPr>
            <a:spLocks noGrp="1"/>
          </p:cNvSpPr>
          <p:nvPr>
            <p:ph type="title" hasCustomPrompt="1"/>
          </p:nvPr>
        </p:nvSpPr>
        <p:spPr>
          <a:xfrm>
            <a:off x="874713" y="1515179"/>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1918271197"/>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resentation - Content 2">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1093984"/>
            <a:ext cx="10225087" cy="3847904"/>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7" name="ZoneTexte 6"/>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1377031259"/>
      </p:ext>
    </p:extLst>
  </p:cSld>
  <p:clrMapOvr>
    <a:masterClrMapping/>
  </p:clrMapOvr>
  <p:extLst mod="1">
    <p:ext uri="{DCECCB84-F9BA-43D5-87BE-67443E8EF086}">
      <p15:sldGuideLst xmlns:p15="http://schemas.microsoft.com/office/powerpoint/2012/main">
        <p15:guide id="1" pos="551">
          <p15:clr>
            <a:srgbClr val="FBAE40"/>
          </p15:clr>
        </p15:guide>
        <p15:guide id="2" orient="horz" pos="504" userDrawn="1">
          <p15:clr>
            <a:srgbClr val="FBAE40"/>
          </p15:clr>
        </p15:guide>
        <p15:guide id="3" orient="horz" pos="3113" userDrawn="1">
          <p15:clr>
            <a:srgbClr val="FBAE40"/>
          </p15:clr>
        </p15:guide>
        <p15:guide id="4" pos="699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Presentation - Empty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Espace réservé du contenu 3"/>
          <p:cNvSpPr>
            <a:spLocks noGrp="1"/>
          </p:cNvSpPr>
          <p:nvPr>
            <p:ph sz="quarter" idx="10" hasCustomPrompt="1"/>
          </p:nvPr>
        </p:nvSpPr>
        <p:spPr>
          <a:xfrm>
            <a:off x="874713" y="1093983"/>
            <a:ext cx="10225087" cy="4682243"/>
          </a:xfrm>
          <a:prstGeom prst="rect">
            <a:avLst/>
          </a:prstGeom>
        </p:spPr>
        <p:txBody>
          <a:bodyPr>
            <a:normAutofit/>
          </a:bodyPr>
          <a:lstStyle>
            <a:lvl1pPr marL="228600" indent="-228600">
              <a:buClr>
                <a:srgbClr val="E1783C"/>
              </a:buClr>
              <a:buFont typeface="Wingdings" charset="2"/>
              <a:buChar char="§"/>
              <a:defRPr>
                <a:solidFill>
                  <a:schemeClr val="tx2"/>
                </a:solidFill>
                <a:latin typeface="Arial" charset="0"/>
                <a:ea typeface="Arial" charset="0"/>
                <a:cs typeface="Arial" charset="0"/>
              </a:defRPr>
            </a:lvl1pPr>
            <a:lvl2pPr marL="685800" indent="-228600">
              <a:buClr>
                <a:srgbClr val="E1783C"/>
              </a:buClr>
              <a:buFont typeface="Wingdings" charset="2"/>
              <a:buChar char="§"/>
              <a:defRPr>
                <a:solidFill>
                  <a:schemeClr val="tx2"/>
                </a:solidFill>
                <a:latin typeface="Arial" charset="0"/>
                <a:ea typeface="Arial" charset="0"/>
                <a:cs typeface="Arial" charset="0"/>
              </a:defRPr>
            </a:lvl2pPr>
            <a:lvl3pPr marL="1143000" indent="-228600">
              <a:buClr>
                <a:srgbClr val="E1783C"/>
              </a:buClr>
              <a:buFont typeface="Wingdings" charset="2"/>
              <a:buChar char="§"/>
              <a:defRPr>
                <a:solidFill>
                  <a:schemeClr val="tx2"/>
                </a:solidFill>
                <a:latin typeface="Arial" charset="0"/>
                <a:ea typeface="Arial" charset="0"/>
                <a:cs typeface="Arial" charset="0"/>
              </a:defRPr>
            </a:lvl3pPr>
            <a:lvl4pPr marL="1600200" indent="-228600">
              <a:buClr>
                <a:srgbClr val="E1783C"/>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5"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3649128934"/>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resentation - Two content shape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contenu 3"/>
          <p:cNvSpPr>
            <a:spLocks noGrp="1"/>
          </p:cNvSpPr>
          <p:nvPr>
            <p:ph sz="quarter" idx="10" hasCustomPrompt="1"/>
          </p:nvPr>
        </p:nvSpPr>
        <p:spPr>
          <a:xfrm>
            <a:off x="874713" y="1093983"/>
            <a:ext cx="5078720" cy="4674993"/>
          </a:xfrm>
          <a:prstGeom prst="rect">
            <a:avLst/>
          </a:prstGeom>
        </p:spPr>
        <p:txBody>
          <a:bodyPr>
            <a:normAutofit/>
          </a:bodyPr>
          <a:lstStyle>
            <a:lvl1pPr marL="228600" indent="-228600">
              <a:buClr>
                <a:schemeClr val="accent6"/>
              </a:buClr>
              <a:buFont typeface="Wingdings" charset="2"/>
              <a:buChar char="§"/>
              <a:defRPr>
                <a:solidFill>
                  <a:schemeClr val="tx2"/>
                </a:solidFill>
                <a:latin typeface="Arial" charset="0"/>
                <a:ea typeface="Arial" charset="0"/>
                <a:cs typeface="Arial" charset="0"/>
              </a:defRPr>
            </a:lvl1pPr>
            <a:lvl2pPr marL="685800" indent="-228600">
              <a:buClr>
                <a:schemeClr val="accent6"/>
              </a:buClr>
              <a:buFont typeface="Wingdings" charset="2"/>
              <a:buChar char="§"/>
              <a:defRPr>
                <a:solidFill>
                  <a:schemeClr val="tx2"/>
                </a:solidFill>
                <a:latin typeface="Arial" charset="0"/>
                <a:ea typeface="Arial" charset="0"/>
                <a:cs typeface="Arial" charset="0"/>
              </a:defRPr>
            </a:lvl2pPr>
            <a:lvl3pPr marL="1143000" indent="-228600">
              <a:buClr>
                <a:schemeClr val="accent6"/>
              </a:buClr>
              <a:buFont typeface="Wingdings" charset="2"/>
              <a:buChar char="§"/>
              <a:defRPr>
                <a:solidFill>
                  <a:schemeClr val="tx2"/>
                </a:solidFill>
                <a:latin typeface="Arial" charset="0"/>
                <a:ea typeface="Arial" charset="0"/>
                <a:cs typeface="Arial" charset="0"/>
              </a:defRPr>
            </a:lvl3pPr>
            <a:lvl4pPr marL="1600200" indent="-228600">
              <a:buClr>
                <a:schemeClr val="accent6"/>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3"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Espace réservé du contenu 3"/>
          <p:cNvSpPr>
            <a:spLocks noGrp="1"/>
          </p:cNvSpPr>
          <p:nvPr>
            <p:ph sz="quarter" idx="11" hasCustomPrompt="1"/>
          </p:nvPr>
        </p:nvSpPr>
        <p:spPr>
          <a:xfrm>
            <a:off x="6365967" y="1093983"/>
            <a:ext cx="5039386" cy="4674993"/>
          </a:xfrm>
          <a:prstGeom prst="rect">
            <a:avLst/>
          </a:prstGeom>
        </p:spPr>
        <p:txBody>
          <a:bodyPr>
            <a:normAutofit/>
          </a:bodyPr>
          <a:lstStyle>
            <a:lvl1pPr marL="228600" indent="-228600">
              <a:buClr>
                <a:schemeClr val="accent6"/>
              </a:buClr>
              <a:buFont typeface="Wingdings" charset="2"/>
              <a:buChar char="§"/>
              <a:defRPr>
                <a:solidFill>
                  <a:schemeClr val="tx2"/>
                </a:solidFill>
                <a:latin typeface="Arial" charset="0"/>
                <a:ea typeface="Arial" charset="0"/>
                <a:cs typeface="Arial" charset="0"/>
              </a:defRPr>
            </a:lvl1pPr>
            <a:lvl2pPr marL="685800" indent="-228600">
              <a:buClr>
                <a:schemeClr val="accent6"/>
              </a:buClr>
              <a:buFont typeface="Wingdings" charset="2"/>
              <a:buChar char="§"/>
              <a:defRPr>
                <a:solidFill>
                  <a:schemeClr val="tx2"/>
                </a:solidFill>
                <a:latin typeface="Arial" charset="0"/>
                <a:ea typeface="Arial" charset="0"/>
                <a:cs typeface="Arial" charset="0"/>
              </a:defRPr>
            </a:lvl2pPr>
            <a:lvl3pPr marL="1143000" indent="-228600">
              <a:buClr>
                <a:schemeClr val="accent6"/>
              </a:buClr>
              <a:buFont typeface="Wingdings" charset="2"/>
              <a:buChar char="§"/>
              <a:defRPr>
                <a:solidFill>
                  <a:schemeClr val="tx2"/>
                </a:solidFill>
                <a:latin typeface="Arial" charset="0"/>
                <a:ea typeface="Arial" charset="0"/>
                <a:cs typeface="Arial" charset="0"/>
              </a:defRPr>
            </a:lvl3pPr>
            <a:lvl4pPr marL="1600200" indent="-228600">
              <a:buClr>
                <a:schemeClr val="accent6"/>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Tree>
    <p:extLst>
      <p:ext uri="{BB962C8B-B14F-4D97-AF65-F5344CB8AC3E}">
        <p14:creationId xmlns:p14="http://schemas.microsoft.com/office/powerpoint/2010/main" val="2530544664"/>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resentation - Content">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7" name="Titre 13"/>
          <p:cNvSpPr>
            <a:spLocks noGrp="1"/>
          </p:cNvSpPr>
          <p:nvPr>
            <p:ph type="title" hasCustomPrompt="1"/>
          </p:nvPr>
        </p:nvSpPr>
        <p:spPr>
          <a:xfrm>
            <a:off x="874713" y="1515179"/>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tableau 2"/>
          <p:cNvSpPr>
            <a:spLocks noGrp="1"/>
          </p:cNvSpPr>
          <p:nvPr>
            <p:ph type="tbl" sz="quarter" idx="12"/>
          </p:nvPr>
        </p:nvSpPr>
        <p:spPr>
          <a:xfrm>
            <a:off x="874713" y="2103438"/>
            <a:ext cx="10225087" cy="3673475"/>
          </a:xfrm>
          <a:prstGeom prst="rect">
            <a:avLst/>
          </a:prstGeom>
        </p:spPr>
        <p:txBody>
          <a:bodyPr vert="horz"/>
          <a:lstStyle/>
          <a:p>
            <a:r>
              <a:rPr lang="fr-FR"/>
              <a:t>Cliquez sur l'icône pour ajouter un tableau</a:t>
            </a:r>
          </a:p>
        </p:txBody>
      </p:sp>
    </p:spTree>
    <p:extLst>
      <p:ext uri="{BB962C8B-B14F-4D97-AF65-F5344CB8AC3E}">
        <p14:creationId xmlns:p14="http://schemas.microsoft.com/office/powerpoint/2010/main" val="2620876759"/>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resentation - Content 2">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ZoneTexte 6"/>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8"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9" name="Espace réservé du tableau 2"/>
          <p:cNvSpPr>
            <a:spLocks noGrp="1"/>
          </p:cNvSpPr>
          <p:nvPr>
            <p:ph type="tbl" sz="quarter" idx="12"/>
          </p:nvPr>
        </p:nvSpPr>
        <p:spPr>
          <a:xfrm>
            <a:off x="874713" y="1093984"/>
            <a:ext cx="10225087" cy="3847904"/>
          </a:xfrm>
          <a:prstGeom prst="rect">
            <a:avLst/>
          </a:prstGeom>
        </p:spPr>
        <p:txBody>
          <a:bodyPr vert="horz"/>
          <a:lstStyle/>
          <a:p>
            <a:r>
              <a:rPr lang="fr-FR"/>
              <a:t>Cliquez sur l'icône pour ajouter un tableau</a:t>
            </a:r>
          </a:p>
        </p:txBody>
      </p:sp>
    </p:spTree>
    <p:extLst>
      <p:ext uri="{BB962C8B-B14F-4D97-AF65-F5344CB8AC3E}">
        <p14:creationId xmlns:p14="http://schemas.microsoft.com/office/powerpoint/2010/main" val="1930098731"/>
      </p:ext>
    </p:extLst>
  </p:cSld>
  <p:clrMapOvr>
    <a:masterClrMapping/>
  </p:clrMapOvr>
  <p:extLst mod="1">
    <p:ext uri="{DCECCB84-F9BA-43D5-87BE-67443E8EF086}">
      <p15:sldGuideLst xmlns:p15="http://schemas.microsoft.com/office/powerpoint/2012/main">
        <p15:guide id="1" pos="551">
          <p15:clr>
            <a:srgbClr val="FBAE40"/>
          </p15:clr>
        </p15:guide>
        <p15:guide id="2" orient="horz" pos="504" userDrawn="1">
          <p15:clr>
            <a:srgbClr val="FBAE40"/>
          </p15:clr>
        </p15:guide>
        <p15:guide id="3" orient="horz" pos="3113" userDrawn="1">
          <p15:clr>
            <a:srgbClr val="FBAE40"/>
          </p15:clr>
        </p15:guide>
        <p15:guide id="4" pos="69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Presentation - Empty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7" name="Espace réservé du tableau 2"/>
          <p:cNvSpPr>
            <a:spLocks noGrp="1"/>
          </p:cNvSpPr>
          <p:nvPr>
            <p:ph type="tbl" sz="quarter" idx="12"/>
          </p:nvPr>
        </p:nvSpPr>
        <p:spPr>
          <a:xfrm>
            <a:off x="874713" y="1093984"/>
            <a:ext cx="10225087" cy="4682242"/>
          </a:xfrm>
          <a:prstGeom prst="rect">
            <a:avLst/>
          </a:prstGeom>
        </p:spPr>
        <p:txBody>
          <a:bodyPr vert="horz"/>
          <a:lstStyle/>
          <a:p>
            <a:r>
              <a:rPr lang="fr-FR"/>
              <a:t>Cliquez sur l'icône pour ajouter un tableau</a:t>
            </a:r>
          </a:p>
        </p:txBody>
      </p:sp>
    </p:spTree>
    <p:extLst>
      <p:ext uri="{BB962C8B-B14F-4D97-AF65-F5344CB8AC3E}">
        <p14:creationId xmlns:p14="http://schemas.microsoft.com/office/powerpoint/2010/main" val="2939944424"/>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ation - Content - Smartar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contenu 3"/>
          <p:cNvSpPr>
            <a:spLocks noGrp="1"/>
          </p:cNvSpPr>
          <p:nvPr>
            <p:ph sz="quarter" idx="10" hasCustomPrompt="1"/>
          </p:nvPr>
        </p:nvSpPr>
        <p:spPr>
          <a:xfrm>
            <a:off x="874713" y="1093983"/>
            <a:ext cx="2546893" cy="4674993"/>
          </a:xfrm>
          <a:prstGeom prst="rect">
            <a:avLst/>
          </a:prstGeom>
        </p:spPr>
        <p:txBody>
          <a:bodyPr>
            <a:normAutofit/>
          </a:bodyPr>
          <a:lstStyle>
            <a:lvl1pPr marL="228600" indent="-228600">
              <a:buClr>
                <a:schemeClr val="accent6"/>
              </a:buClr>
              <a:buFont typeface="Wingdings" charset="2"/>
              <a:buChar char="§"/>
              <a:defRPr>
                <a:solidFill>
                  <a:schemeClr val="tx2"/>
                </a:solidFill>
                <a:latin typeface="Arial" charset="0"/>
                <a:ea typeface="Arial" charset="0"/>
                <a:cs typeface="Arial" charset="0"/>
              </a:defRPr>
            </a:lvl1pPr>
            <a:lvl2pPr marL="685800" indent="-228600">
              <a:buClr>
                <a:schemeClr val="accent6"/>
              </a:buClr>
              <a:buFont typeface="Wingdings" charset="2"/>
              <a:buChar char="§"/>
              <a:defRPr>
                <a:solidFill>
                  <a:schemeClr val="tx2"/>
                </a:solidFill>
                <a:latin typeface="Arial" charset="0"/>
                <a:ea typeface="Arial" charset="0"/>
                <a:cs typeface="Arial" charset="0"/>
              </a:defRPr>
            </a:lvl2pPr>
            <a:lvl3pPr marL="1143000" indent="-228600">
              <a:buClr>
                <a:schemeClr val="accent6"/>
              </a:buClr>
              <a:buFont typeface="Wingdings" charset="2"/>
              <a:buChar char="§"/>
              <a:defRPr>
                <a:solidFill>
                  <a:schemeClr val="tx2"/>
                </a:solidFill>
                <a:latin typeface="Arial" charset="0"/>
                <a:ea typeface="Arial" charset="0"/>
                <a:cs typeface="Arial" charset="0"/>
              </a:defRPr>
            </a:lvl3pPr>
            <a:lvl4pPr marL="1600200" indent="-228600">
              <a:buClr>
                <a:schemeClr val="accent6"/>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4" name="Espace réservé du graphique SmartArt 3"/>
          <p:cNvSpPr>
            <a:spLocks noGrp="1"/>
          </p:cNvSpPr>
          <p:nvPr>
            <p:ph type="dgm" sz="quarter" idx="11" hasCustomPrompt="1"/>
          </p:nvPr>
        </p:nvSpPr>
        <p:spPr>
          <a:xfrm>
            <a:off x="3598863" y="1093788"/>
            <a:ext cx="8064500" cy="4675187"/>
          </a:xfrm>
          <a:prstGeom prst="rect">
            <a:avLst/>
          </a:prstGeom>
        </p:spPr>
        <p:txBody>
          <a:bodyPr vert="horz"/>
          <a:lstStyle>
            <a:lvl1pPr>
              <a:defRPr baseline="0"/>
            </a:lvl1pPr>
          </a:lstStyle>
          <a:p>
            <a:r>
              <a:rPr lang="fr-FR" dirty="0"/>
              <a:t>Smart art</a:t>
            </a:r>
          </a:p>
        </p:txBody>
      </p:sp>
    </p:spTree>
    <p:extLst>
      <p:ext uri="{BB962C8B-B14F-4D97-AF65-F5344CB8AC3E}">
        <p14:creationId xmlns:p14="http://schemas.microsoft.com/office/powerpoint/2010/main" val="2280099116"/>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2102946"/>
            <a:ext cx="10225087" cy="3666029"/>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5" name="Titre 13"/>
          <p:cNvSpPr>
            <a:spLocks noGrp="1"/>
          </p:cNvSpPr>
          <p:nvPr>
            <p:ph type="title" hasCustomPrompt="1"/>
          </p:nvPr>
        </p:nvSpPr>
        <p:spPr>
          <a:xfrm>
            <a:off x="874713" y="1515179"/>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resentation - Empty">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re 13"/>
          <p:cNvSpPr>
            <a:spLocks noGrp="1"/>
          </p:cNvSpPr>
          <p:nvPr>
            <p:ph type="title" hasCustomPrompt="1"/>
          </p:nvPr>
        </p:nvSpPr>
        <p:spPr>
          <a:xfrm>
            <a:off x="1107254" y="3390841"/>
            <a:ext cx="8327542" cy="587767"/>
          </a:xfrm>
          <a:prstGeom prst="rect">
            <a:avLst/>
          </a:prstGeom>
        </p:spPr>
        <p:txBody>
          <a:bodyPr/>
          <a:lstStyle>
            <a:lvl1pPr>
              <a:defRPr sz="3500" b="1" i="0" baseline="0">
                <a:solidFill>
                  <a:schemeClr val="tx2"/>
                </a:solidFill>
                <a:latin typeface="Arial" charset="0"/>
                <a:ea typeface="Arial" charset="0"/>
                <a:cs typeface="Arial" charset="0"/>
              </a:defRPr>
            </a:lvl1pPr>
          </a:lstStyle>
          <a:p>
            <a:r>
              <a:rPr lang="fr-FR" dirty="0" err="1"/>
              <a:t>Thank</a:t>
            </a:r>
            <a:r>
              <a:rPr lang="fr-FR" dirty="0"/>
              <a:t> </a:t>
            </a:r>
            <a:r>
              <a:rPr lang="fr-FR" dirty="0" err="1"/>
              <a:t>you</a:t>
            </a:r>
            <a:endParaRPr lang="fr-FR" dirty="0"/>
          </a:p>
        </p:txBody>
      </p:sp>
      <p:sp>
        <p:nvSpPr>
          <p:cNvPr id="7" name="ZoneTexte 6"/>
          <p:cNvSpPr txBox="1"/>
          <p:nvPr userDrawn="1"/>
        </p:nvSpPr>
        <p:spPr>
          <a:xfrm>
            <a:off x="1107254" y="4313604"/>
            <a:ext cx="7027420" cy="338554"/>
          </a:xfrm>
          <a:prstGeom prst="rect">
            <a:avLst/>
          </a:prstGeom>
          <a:noFill/>
        </p:spPr>
        <p:txBody>
          <a:bodyPr wrap="square" rtlCol="0">
            <a:spAutoFit/>
          </a:bodyPr>
          <a:lstStyle/>
          <a:p>
            <a:r>
              <a:rPr lang="fr-FR" sz="1600" u="none" kern="1200" dirty="0" err="1">
                <a:solidFill>
                  <a:schemeClr val="tx2"/>
                </a:solidFill>
                <a:latin typeface="+mn-lt"/>
                <a:ea typeface="+mn-ea"/>
                <a:cs typeface="+mn-cs"/>
              </a:rPr>
              <a:t>Subscribe</a:t>
            </a:r>
            <a:r>
              <a:rPr lang="fr-FR" sz="1600" u="none" kern="1200" baseline="0" dirty="0">
                <a:solidFill>
                  <a:schemeClr val="tx2"/>
                </a:solidFill>
                <a:latin typeface="+mn-lt"/>
                <a:ea typeface="+mn-ea"/>
                <a:cs typeface="+mn-cs"/>
              </a:rPr>
              <a:t> to </a:t>
            </a:r>
            <a:r>
              <a:rPr lang="fr-FR" sz="1600" u="none" kern="1200" baseline="0" dirty="0" err="1">
                <a:solidFill>
                  <a:schemeClr val="tx2"/>
                </a:solidFill>
                <a:latin typeface="+mn-lt"/>
                <a:ea typeface="+mn-ea"/>
                <a:cs typeface="+mn-cs"/>
              </a:rPr>
              <a:t>our</a:t>
            </a:r>
            <a:r>
              <a:rPr lang="fr-FR" sz="1600" u="none" kern="1200" baseline="0" dirty="0">
                <a:solidFill>
                  <a:schemeClr val="tx2"/>
                </a:solidFill>
                <a:latin typeface="+mn-lt"/>
                <a:ea typeface="+mn-ea"/>
                <a:cs typeface="+mn-cs"/>
              </a:rPr>
              <a:t> news: </a:t>
            </a:r>
            <a:r>
              <a:rPr lang="fr-FR" sz="1600" u="sng" kern="1200" dirty="0" err="1">
                <a:solidFill>
                  <a:schemeClr val="tx2"/>
                </a:solidFill>
                <a:latin typeface="+mn-lt"/>
                <a:ea typeface="+mn-ea"/>
                <a:cs typeface="+mn-cs"/>
              </a:rPr>
              <a:t>www.cost.eu</a:t>
            </a:r>
            <a:r>
              <a:rPr lang="fr-FR" sz="1600" u="sng" kern="1200" dirty="0">
                <a:solidFill>
                  <a:schemeClr val="tx2"/>
                </a:solidFill>
                <a:latin typeface="+mn-lt"/>
                <a:ea typeface="+mn-ea"/>
                <a:cs typeface="+mn-cs"/>
              </a:rPr>
              <a:t>/</a:t>
            </a:r>
            <a:r>
              <a:rPr lang="fr-FR" sz="1600" u="sng" kern="1200" dirty="0" err="1">
                <a:solidFill>
                  <a:schemeClr val="tx2"/>
                </a:solidFill>
                <a:latin typeface="+mn-lt"/>
                <a:ea typeface="+mn-ea"/>
                <a:cs typeface="+mn-cs"/>
              </a:rPr>
              <a:t>subscribe</a:t>
            </a:r>
            <a:endParaRPr lang="fr-FR" sz="1600" dirty="0">
              <a:solidFill>
                <a:schemeClr val="tx2"/>
              </a:solidFill>
            </a:endParaRPr>
          </a:p>
        </p:txBody>
      </p:sp>
      <p:grpSp>
        <p:nvGrpSpPr>
          <p:cNvPr id="14" name="Grouper 13"/>
          <p:cNvGrpSpPr/>
          <p:nvPr userDrawn="1"/>
        </p:nvGrpSpPr>
        <p:grpSpPr>
          <a:xfrm>
            <a:off x="9026219" y="5182889"/>
            <a:ext cx="2200682" cy="1172172"/>
            <a:chOff x="6636485" y="5354057"/>
            <a:chExt cx="2200682" cy="1172172"/>
          </a:xfrm>
        </p:grpSpPr>
        <p:grpSp>
          <p:nvGrpSpPr>
            <p:cNvPr id="15" name="Grouper 14"/>
            <p:cNvGrpSpPr/>
            <p:nvPr userDrawn="1"/>
          </p:nvGrpSpPr>
          <p:grpSpPr>
            <a:xfrm>
              <a:off x="6883674" y="5354057"/>
              <a:ext cx="1953493" cy="1172172"/>
              <a:chOff x="6883674" y="5354057"/>
              <a:chExt cx="1953493" cy="1172172"/>
            </a:xfrm>
          </p:grpSpPr>
          <p:pic>
            <p:nvPicPr>
              <p:cNvPr id="17" name="Image 16" descr="Plan de travail 1OFF-Icones.jpg">
                <a:hlinkClick r:id="rId3"/>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382903" y="5776143"/>
                <a:ext cx="360000" cy="330628"/>
              </a:xfrm>
              <a:prstGeom prst="rect">
                <a:avLst/>
              </a:prstGeom>
            </p:spPr>
          </p:pic>
          <p:sp>
            <p:nvSpPr>
              <p:cNvPr id="18" name="ZoneTexte 17">
                <a:hlinkClick r:id="rId5"/>
              </p:cNvPr>
              <p:cNvSpPr txBox="1"/>
              <p:nvPr userDrawn="1"/>
            </p:nvSpPr>
            <p:spPr>
              <a:xfrm>
                <a:off x="6935575" y="6218452"/>
                <a:ext cx="1901592" cy="307777"/>
              </a:xfrm>
              <a:prstGeom prst="rect">
                <a:avLst/>
              </a:prstGeom>
              <a:noFill/>
            </p:spPr>
            <p:txBody>
              <a:bodyPr wrap="square" rtlCol="0">
                <a:spAutoFit/>
              </a:bodyPr>
              <a:lstStyle/>
              <a:p>
                <a:pPr algn="r"/>
                <a:r>
                  <a:rPr lang="fr-FR" sz="1400" dirty="0" err="1">
                    <a:solidFill>
                      <a:schemeClr val="tx2"/>
                    </a:solidFill>
                  </a:rPr>
                  <a:t>www.cost.eu</a:t>
                </a:r>
                <a:endParaRPr lang="fr-FR" sz="1400" dirty="0">
                  <a:solidFill>
                    <a:schemeClr val="tx2"/>
                  </a:solidFill>
                </a:endParaRPr>
              </a:p>
            </p:txBody>
          </p:sp>
          <p:pic>
            <p:nvPicPr>
              <p:cNvPr id="19" name="Image 18">
                <a:hlinkClick r:id="rId6"/>
              </p:cNvPr>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7500289" y="5780684"/>
                <a:ext cx="779907" cy="331038"/>
              </a:xfrm>
              <a:prstGeom prst="rect">
                <a:avLst/>
              </a:prstGeom>
            </p:spPr>
          </p:pic>
          <p:pic>
            <p:nvPicPr>
              <p:cNvPr id="20" name="Image 19">
                <a:hlinkClick r:id="rId8"/>
              </p:cNvPr>
              <p:cNvPicPr>
                <a:picLocks/>
              </p:cNvPicPr>
              <p:nvPr userDrawn="1"/>
            </p:nvPicPr>
            <p:blipFill>
              <a:blip r:embed="rId9">
                <a:extLst>
                  <a:ext uri="{28A0092B-C50C-407E-A947-70E740481C1C}">
                    <a14:useLocalDpi xmlns:a14="http://schemas.microsoft.com/office/drawing/2010/main" val="0"/>
                  </a:ext>
                </a:extLst>
              </a:blip>
              <a:stretch>
                <a:fillRect/>
              </a:stretch>
            </p:blipFill>
            <p:spPr>
              <a:xfrm>
                <a:off x="7069413" y="5781094"/>
                <a:ext cx="330628" cy="330628"/>
              </a:xfrm>
              <a:prstGeom prst="rect">
                <a:avLst/>
              </a:prstGeom>
            </p:spPr>
          </p:pic>
          <p:sp>
            <p:nvSpPr>
              <p:cNvPr id="21" name="ZoneTexte 20"/>
              <p:cNvSpPr txBox="1"/>
              <p:nvPr userDrawn="1"/>
            </p:nvSpPr>
            <p:spPr>
              <a:xfrm>
                <a:off x="6883674" y="5354057"/>
                <a:ext cx="1901592" cy="307777"/>
              </a:xfrm>
              <a:prstGeom prst="rect">
                <a:avLst/>
              </a:prstGeom>
              <a:noFill/>
            </p:spPr>
            <p:txBody>
              <a:bodyPr wrap="square" rtlCol="0">
                <a:spAutoFit/>
              </a:bodyPr>
              <a:lstStyle/>
              <a:p>
                <a:pPr algn="r"/>
                <a:r>
                  <a:rPr lang="fr-FR" sz="1400" b="1" dirty="0" err="1">
                    <a:solidFill>
                      <a:schemeClr val="tx2"/>
                    </a:solidFill>
                  </a:rPr>
                  <a:t>Subscribe</a:t>
                </a:r>
                <a:endParaRPr lang="fr-FR" sz="1400" b="1" dirty="0">
                  <a:solidFill>
                    <a:schemeClr val="tx2"/>
                  </a:solidFill>
                </a:endParaRPr>
              </a:p>
            </p:txBody>
          </p:sp>
        </p:grpSp>
        <p:pic>
          <p:nvPicPr>
            <p:cNvPr id="16" name="Image 15">
              <a:hlinkClick r:id="rId10"/>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36485" y="5778159"/>
              <a:ext cx="328612" cy="328612"/>
            </a:xfrm>
            <a:prstGeom prst="rect">
              <a:avLst/>
            </a:prstGeom>
          </p:spPr>
        </p:pic>
      </p:grpSp>
    </p:spTree>
    <p:extLst>
      <p:ext uri="{BB962C8B-B14F-4D97-AF65-F5344CB8AC3E}">
        <p14:creationId xmlns:p14="http://schemas.microsoft.com/office/powerpoint/2010/main" val="1915589084"/>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resentation - Empty 2">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943054861"/>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Presentation - Empty - Empty">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ZoneTexte 3"/>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extLst>
      <p:ext uri="{BB962C8B-B14F-4D97-AF65-F5344CB8AC3E}">
        <p14:creationId xmlns:p14="http://schemas.microsoft.com/office/powerpoint/2010/main" val="1608541549"/>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Espace réservé du contenu 3"/>
          <p:cNvSpPr>
            <a:spLocks noGrp="1"/>
          </p:cNvSpPr>
          <p:nvPr>
            <p:ph sz="quarter" idx="10" hasCustomPrompt="1"/>
          </p:nvPr>
        </p:nvSpPr>
        <p:spPr>
          <a:xfrm>
            <a:off x="874713" y="1093982"/>
            <a:ext cx="10225087" cy="3847905"/>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6"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cSld>
  <p:clrMapOvr>
    <a:masterClrMapping/>
  </p:clrMapOvr>
  <p:extLst mod="1">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 Empty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contenu 3"/>
          <p:cNvSpPr>
            <a:spLocks noGrp="1"/>
          </p:cNvSpPr>
          <p:nvPr>
            <p:ph sz="quarter" idx="10" hasCustomPrompt="1"/>
          </p:nvPr>
        </p:nvSpPr>
        <p:spPr>
          <a:xfrm>
            <a:off x="874713" y="1093983"/>
            <a:ext cx="10225087" cy="4674993"/>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3"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Tree>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 Two content shape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Espace réservé du contenu 3"/>
          <p:cNvSpPr>
            <a:spLocks noGrp="1"/>
          </p:cNvSpPr>
          <p:nvPr>
            <p:ph sz="quarter" idx="10" hasCustomPrompt="1"/>
          </p:nvPr>
        </p:nvSpPr>
        <p:spPr>
          <a:xfrm>
            <a:off x="874713" y="1093983"/>
            <a:ext cx="5078720" cy="4674993"/>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
        <p:nvSpPr>
          <p:cNvPr id="13"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6" name="Espace réservé du contenu 3"/>
          <p:cNvSpPr>
            <a:spLocks noGrp="1"/>
          </p:cNvSpPr>
          <p:nvPr>
            <p:ph sz="quarter" idx="11" hasCustomPrompt="1"/>
          </p:nvPr>
        </p:nvSpPr>
        <p:spPr>
          <a:xfrm>
            <a:off x="6365967" y="1093983"/>
            <a:ext cx="5039386" cy="4674993"/>
          </a:xfrm>
          <a:prstGeom prst="rect">
            <a:avLst/>
          </a:prstGeom>
        </p:spPr>
        <p:txBody>
          <a:bodyPr>
            <a:normAutofit/>
          </a:bodyPr>
          <a:lstStyle>
            <a:lvl1pPr marL="228600" indent="-228600">
              <a:buClr>
                <a:schemeClr val="accent4"/>
              </a:buClr>
              <a:buFont typeface="Wingdings" charset="2"/>
              <a:buChar char="§"/>
              <a:defRPr>
                <a:solidFill>
                  <a:schemeClr val="tx2"/>
                </a:solidFill>
                <a:latin typeface="Arial" charset="0"/>
                <a:ea typeface="Arial" charset="0"/>
                <a:cs typeface="Arial" charset="0"/>
              </a:defRPr>
            </a:lvl1pPr>
            <a:lvl2pPr marL="685800" indent="-228600">
              <a:buClr>
                <a:schemeClr val="accent4"/>
              </a:buClr>
              <a:buFont typeface="Wingdings" charset="2"/>
              <a:buChar char="§"/>
              <a:defRPr>
                <a:solidFill>
                  <a:schemeClr val="tx2"/>
                </a:solidFill>
                <a:latin typeface="Arial" charset="0"/>
                <a:ea typeface="Arial" charset="0"/>
                <a:cs typeface="Arial" charset="0"/>
              </a:defRPr>
            </a:lvl2pPr>
            <a:lvl3pPr marL="1143000" indent="-228600">
              <a:buClr>
                <a:schemeClr val="accent4"/>
              </a:buClr>
              <a:buFont typeface="Wingdings" charset="2"/>
              <a:buChar char="§"/>
              <a:defRPr>
                <a:solidFill>
                  <a:schemeClr val="tx2"/>
                </a:solidFill>
                <a:latin typeface="Arial" charset="0"/>
                <a:ea typeface="Arial" charset="0"/>
                <a:cs typeface="Arial" charset="0"/>
              </a:defRPr>
            </a:lvl3pPr>
            <a:lvl4pPr marL="1600200" indent="-228600">
              <a:buClr>
                <a:schemeClr val="accent4"/>
              </a:buClr>
              <a:buFont typeface="Wingdings" charset="2"/>
              <a:buChar char="§"/>
              <a:defRPr>
                <a:solidFill>
                  <a:schemeClr val="tx2"/>
                </a:solidFill>
                <a:latin typeface="Arial" charset="0"/>
                <a:ea typeface="Arial" charset="0"/>
                <a:cs typeface="Arial" charset="0"/>
              </a:defRPr>
            </a:lvl4pPr>
          </a:lstStyle>
          <a:p>
            <a:pPr lvl="0"/>
            <a:r>
              <a:rPr lang="fr-FR" dirty="0" err="1"/>
              <a:t>Level</a:t>
            </a:r>
            <a:r>
              <a:rPr lang="fr-FR" dirty="0"/>
              <a:t> 1</a:t>
            </a:r>
          </a:p>
          <a:p>
            <a:pPr lvl="1"/>
            <a:r>
              <a:rPr lang="fr-FR" dirty="0" err="1"/>
              <a:t>Level</a:t>
            </a:r>
            <a:r>
              <a:rPr lang="fr-FR" dirty="0"/>
              <a:t> 2</a:t>
            </a:r>
          </a:p>
          <a:p>
            <a:pPr lvl="2"/>
            <a:r>
              <a:rPr lang="fr-FR" dirty="0" err="1"/>
              <a:t>Level</a:t>
            </a:r>
            <a:r>
              <a:rPr lang="fr-FR" dirty="0"/>
              <a:t> 3</a:t>
            </a:r>
          </a:p>
          <a:p>
            <a:pPr lvl="3"/>
            <a:r>
              <a:rPr lang="fr-FR" dirty="0" err="1"/>
              <a:t>Level</a:t>
            </a:r>
            <a:r>
              <a:rPr lang="fr-FR" dirty="0"/>
              <a:t> 4</a:t>
            </a:r>
          </a:p>
        </p:txBody>
      </p:sp>
    </p:spTree>
    <p:extLst>
      <p:ext uri="{BB962C8B-B14F-4D97-AF65-F5344CB8AC3E}">
        <p14:creationId xmlns:p14="http://schemas.microsoft.com/office/powerpoint/2010/main" val="159623176"/>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resentation - Content">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ZoneTexte 5"/>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7" name="Titre 13"/>
          <p:cNvSpPr>
            <a:spLocks noGrp="1"/>
          </p:cNvSpPr>
          <p:nvPr>
            <p:ph type="title" hasCustomPrompt="1"/>
          </p:nvPr>
        </p:nvSpPr>
        <p:spPr>
          <a:xfrm>
            <a:off x="874713" y="1515179"/>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tableau 2"/>
          <p:cNvSpPr>
            <a:spLocks noGrp="1"/>
          </p:cNvSpPr>
          <p:nvPr>
            <p:ph type="tbl" sz="quarter" idx="12"/>
          </p:nvPr>
        </p:nvSpPr>
        <p:spPr>
          <a:xfrm>
            <a:off x="874713" y="2103438"/>
            <a:ext cx="10225087" cy="3673475"/>
          </a:xfrm>
          <a:prstGeom prst="rect">
            <a:avLst/>
          </a:prstGeom>
        </p:spPr>
        <p:txBody>
          <a:bodyPr vert="horz"/>
          <a:lstStyle/>
          <a:p>
            <a:r>
              <a:rPr lang="pl-PL"/>
              <a:t>Kliknij ikonę, aby dodać tabelę</a:t>
            </a:r>
            <a:endParaRPr lang="fr-FR"/>
          </a:p>
        </p:txBody>
      </p:sp>
    </p:spTree>
    <p:extLst>
      <p:ext uri="{BB962C8B-B14F-4D97-AF65-F5344CB8AC3E}">
        <p14:creationId xmlns:p14="http://schemas.microsoft.com/office/powerpoint/2010/main" val="2824189429"/>
      </p:ext>
    </p:extLst>
  </p:cSld>
  <p:clrMapOvr>
    <a:masterClrMapping/>
  </p:clrMapOvr>
  <p:extLst mod="1">
    <p:ext uri="{DCECCB84-F9BA-43D5-87BE-67443E8EF086}">
      <p15:sldGuideLst xmlns:p15="http://schemas.microsoft.com/office/powerpoint/2012/main">
        <p15:guide id="1" pos="551">
          <p15:clr>
            <a:srgbClr val="FBAE40"/>
          </p15:clr>
        </p15:guide>
        <p15:guide id="2" orient="horz" pos="1253">
          <p15:clr>
            <a:srgbClr val="FBAE40"/>
          </p15:clr>
        </p15:guide>
        <p15:guide id="3" orient="horz" pos="3634">
          <p15:clr>
            <a:srgbClr val="FBAE40"/>
          </p15:clr>
        </p15:guide>
        <p15:guide id="4" pos="6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esentation - Content 2">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ZoneTexte 4"/>
          <p:cNvSpPr txBox="1"/>
          <p:nvPr userDrawn="1"/>
        </p:nvSpPr>
        <p:spPr>
          <a:xfrm>
            <a:off x="9413934" y="6216896"/>
            <a:ext cx="2249714" cy="338554"/>
          </a:xfrm>
          <a:prstGeom prst="rect">
            <a:avLst/>
          </a:prstGeom>
          <a:noFill/>
        </p:spPr>
        <p:txBody>
          <a:bodyPr wrap="square" rtlCol="0">
            <a:spAutoFit/>
          </a:bodyPr>
          <a:lstStyle/>
          <a:p>
            <a:pPr algn="r"/>
            <a:fld id="{81EA0223-3D14-C84A-AE2B-9CB9ED9A928C}" type="slidenum">
              <a:rPr lang="fr-FR" sz="1600" smtClean="0">
                <a:solidFill>
                  <a:schemeClr val="tx2"/>
                </a:solidFill>
              </a:rPr>
              <a:pPr algn="r"/>
              <a:t>‹#›</a:t>
            </a:fld>
            <a:endParaRPr lang="fr-FR" sz="1600" dirty="0">
              <a:solidFill>
                <a:schemeClr val="tx2"/>
              </a:solidFill>
            </a:endParaRPr>
          </a:p>
        </p:txBody>
      </p:sp>
      <p:sp>
        <p:nvSpPr>
          <p:cNvPr id="7" name="Titre 13"/>
          <p:cNvSpPr>
            <a:spLocks noGrp="1"/>
          </p:cNvSpPr>
          <p:nvPr>
            <p:ph type="title" hasCustomPrompt="1"/>
          </p:nvPr>
        </p:nvSpPr>
        <p:spPr>
          <a:xfrm>
            <a:off x="874713" y="506216"/>
            <a:ext cx="8327542" cy="587767"/>
          </a:xfrm>
          <a:prstGeom prst="rect">
            <a:avLst/>
          </a:prstGeom>
        </p:spPr>
        <p:txBody>
          <a:bodyPr/>
          <a:lstStyle>
            <a:lvl1pPr>
              <a:defRPr sz="2800" b="1" i="0" baseline="0">
                <a:solidFill>
                  <a:schemeClr val="tx2"/>
                </a:solidFill>
                <a:latin typeface="Arial" charset="0"/>
                <a:ea typeface="Arial" charset="0"/>
                <a:cs typeface="Arial" charset="0"/>
              </a:defRPr>
            </a:lvl1pPr>
          </a:lstStyle>
          <a:p>
            <a:r>
              <a:rPr lang="fr-FR" dirty="0" err="1"/>
              <a:t>Presentation</a:t>
            </a:r>
            <a:r>
              <a:rPr lang="fr-FR" dirty="0"/>
              <a:t> </a:t>
            </a:r>
            <a:r>
              <a:rPr lang="fr-FR" dirty="0" err="1"/>
              <a:t>title</a:t>
            </a:r>
            <a:r>
              <a:rPr lang="fr-FR" dirty="0"/>
              <a:t> – one line</a:t>
            </a:r>
          </a:p>
        </p:txBody>
      </p:sp>
      <p:sp>
        <p:nvSpPr>
          <p:cNvPr id="8" name="Espace réservé du tableau 2"/>
          <p:cNvSpPr>
            <a:spLocks noGrp="1"/>
          </p:cNvSpPr>
          <p:nvPr>
            <p:ph type="tbl" sz="quarter" idx="12"/>
          </p:nvPr>
        </p:nvSpPr>
        <p:spPr>
          <a:xfrm>
            <a:off x="874713" y="1093984"/>
            <a:ext cx="10225087" cy="3847904"/>
          </a:xfrm>
          <a:prstGeom prst="rect">
            <a:avLst/>
          </a:prstGeom>
        </p:spPr>
        <p:txBody>
          <a:bodyPr vert="horz"/>
          <a:lstStyle/>
          <a:p>
            <a:r>
              <a:rPr lang="pl-PL"/>
              <a:t>Kliknij ikonę, aby dodać tabelę</a:t>
            </a:r>
            <a:endParaRPr lang="fr-FR"/>
          </a:p>
        </p:txBody>
      </p:sp>
    </p:spTree>
    <p:extLst>
      <p:ext uri="{BB962C8B-B14F-4D97-AF65-F5344CB8AC3E}">
        <p14:creationId xmlns:p14="http://schemas.microsoft.com/office/powerpoint/2010/main" val="2267028875"/>
      </p:ext>
    </p:extLst>
  </p:cSld>
  <p:clrMapOvr>
    <a:masterClrMapping/>
  </p:clrMapOvr>
  <p:extLst mod="1">
    <p:ext uri="{DCECCB84-F9BA-43D5-87BE-67443E8EF086}">
      <p15:sldGuideLst xmlns:p15="http://schemas.microsoft.com/office/powerpoint/2012/main">
        <p15:guide id="1" pos="551">
          <p15:clr>
            <a:srgbClr val="FBAE40"/>
          </p15:clr>
        </p15:guide>
        <p15:guide id="2" orient="horz" pos="504">
          <p15:clr>
            <a:srgbClr val="FBAE40"/>
          </p15:clr>
        </p15:guide>
        <p15:guide id="3" orient="horz" pos="3113">
          <p15:clr>
            <a:srgbClr val="FBAE40"/>
          </p15:clr>
        </p15:guide>
        <p15:guide id="4" pos="69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633052"/>
      </p:ext>
    </p:extLst>
  </p:cSld>
  <p:clrMap bg1="lt1" tx1="dk1" bg2="lt2" tx2="dk2" accent1="accent1" accent2="accent2" accent3="accent3" accent4="accent4" accent5="accent5" accent6="accent6" hlink="hlink" folHlink="folHlink"/>
  <p:sldLayoutIdLst>
    <p:sldLayoutId id="2147483656" r:id="rId1"/>
    <p:sldLayoutId id="2147483675" r:id="rId2"/>
    <p:sldLayoutId id="2147483678" r:id="rId3"/>
    <p:sldLayoutId id="2147483657" r:id="rId4"/>
    <p:sldLayoutId id="2147483669" r:id="rId5"/>
    <p:sldLayoutId id="2147483658" r:id="rId6"/>
    <p:sldLayoutId id="2147483703" r:id="rId7"/>
    <p:sldLayoutId id="2147483683" r:id="rId8"/>
    <p:sldLayoutId id="2147483684" r:id="rId9"/>
    <p:sldLayoutId id="2147483685" r:id="rId10"/>
    <p:sldLayoutId id="2147483706" r:id="rId11"/>
    <p:sldLayoutId id="2147483659" r:id="rId12"/>
    <p:sldLayoutId id="2147483670" r:id="rId13"/>
    <p:sldLayoutId id="2147483660"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01789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30430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s://doi.org/10.1093/scipol/scz04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doi.org/10.1093/scipol/scz041"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8.jpg"/><Relationship Id="rId11" Type="http://schemas.microsoft.com/office/2007/relationships/hdphoto" Target="../media/hdphoto2.wdp"/><Relationship Id="rId5" Type="http://schemas.openxmlformats.org/officeDocument/2006/relationships/image" Target="../media/image27.jpg"/><Relationship Id="rId10" Type="http://schemas.openxmlformats.org/officeDocument/2006/relationships/image" Target="../media/image31.png"/><Relationship Id="rId4" Type="http://schemas.openxmlformats.org/officeDocument/2006/relationships/hyperlink" Target="https://doi.org/10.1371/journal.pone.0214423" TargetMode="Externa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doi.org/10.1371/journal.pone.0214423" TargetMode="External"/><Relationship Id="rId5" Type="http://schemas.microsoft.com/office/2007/relationships/hdphoto" Target="../media/hdphoto3.wdp"/><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3BE343-E647-4E4F-8235-72C62236D91E}"/>
              </a:ext>
            </a:extLst>
          </p:cNvPr>
          <p:cNvSpPr>
            <a:spLocks noGrp="1"/>
          </p:cNvSpPr>
          <p:nvPr>
            <p:ph type="title"/>
          </p:nvPr>
        </p:nvSpPr>
        <p:spPr>
          <a:xfrm>
            <a:off x="1106771" y="693323"/>
            <a:ext cx="9493587" cy="1842362"/>
          </a:xfrm>
        </p:spPr>
        <p:txBody>
          <a:bodyPr/>
          <a:lstStyle/>
          <a:p>
            <a:r>
              <a:rPr lang="nl-BE" sz="3600" dirty="0"/>
              <a:t>Ambiguity, labelling, </a:t>
            </a:r>
            <a:br>
              <a:rPr lang="nl-BE" sz="3600" dirty="0"/>
            </a:br>
            <a:r>
              <a:rPr lang="nl-BE" sz="3600" dirty="0"/>
              <a:t>and questionable practices </a:t>
            </a:r>
            <a:br>
              <a:rPr lang="nl-BE" sz="3600" dirty="0"/>
            </a:br>
            <a:r>
              <a:rPr lang="nl-BE" sz="3600" dirty="0"/>
              <a:t>in peer review</a:t>
            </a:r>
            <a:endParaRPr lang="pl-PL" dirty="0"/>
          </a:p>
        </p:txBody>
      </p:sp>
      <p:sp>
        <p:nvSpPr>
          <p:cNvPr id="4" name="Symbol zastępczy tekstu 3">
            <a:extLst>
              <a:ext uri="{FF2B5EF4-FFF2-40B4-BE49-F238E27FC236}">
                <a16:creationId xmlns:a16="http://schemas.microsoft.com/office/drawing/2014/main" id="{D7E21EA7-894A-AD40-AFC8-7DC1AD20917A}"/>
              </a:ext>
            </a:extLst>
          </p:cNvPr>
          <p:cNvSpPr>
            <a:spLocks noGrp="1"/>
          </p:cNvSpPr>
          <p:nvPr>
            <p:ph type="body" sz="quarter" idx="11"/>
          </p:nvPr>
        </p:nvSpPr>
        <p:spPr>
          <a:xfrm>
            <a:off x="1106771" y="2835487"/>
            <a:ext cx="8328025" cy="469674"/>
          </a:xfrm>
        </p:spPr>
        <p:txBody>
          <a:bodyPr/>
          <a:lstStyle/>
          <a:p>
            <a:r>
              <a:rPr lang="fr-FR" dirty="0"/>
              <a:t>Raf Guns, Marek </a:t>
            </a:r>
            <a:r>
              <a:rPr lang="fr-FR" dirty="0" err="1"/>
              <a:t>Hołowiecki</a:t>
            </a:r>
            <a:r>
              <a:rPr lang="fr-FR" dirty="0"/>
              <a:t> – Paris – 18.02.2020</a:t>
            </a:r>
          </a:p>
        </p:txBody>
      </p:sp>
    </p:spTree>
    <p:extLst>
      <p:ext uri="{BB962C8B-B14F-4D97-AF65-F5344CB8AC3E}">
        <p14:creationId xmlns:p14="http://schemas.microsoft.com/office/powerpoint/2010/main" val="1416534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6BC9-D873-1C40-9233-71E25887E09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Citations of articles from the blacklisted journals</a:t>
            </a:r>
          </a:p>
        </p:txBody>
      </p:sp>
      <p:sp>
        <p:nvSpPr>
          <p:cNvPr id="3" name="Content Placeholder 2">
            <a:extLst>
              <a:ext uri="{FF2B5EF4-FFF2-40B4-BE49-F238E27FC236}">
                <a16:creationId xmlns:a16="http://schemas.microsoft.com/office/drawing/2014/main" id="{1BFE6462-793F-1242-A1C9-E664CFFCDE08}"/>
              </a:ext>
            </a:extLst>
          </p:cNvPr>
          <p:cNvSpPr txBox="1">
            <a:spLocks/>
          </p:cNvSpPr>
          <p:nvPr/>
        </p:nvSpPr>
        <p:spPr>
          <a:xfrm>
            <a:off x="838200" y="2174780"/>
            <a:ext cx="8789894" cy="448627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800"/>
              </a:spcAft>
              <a:buFont typeface="Wingdings" panose="05000000000000000000" pitchFamily="2" charset="2"/>
              <a:buChar char="è"/>
            </a:pPr>
            <a:r>
              <a:rPr lang="en-GB" dirty="0"/>
              <a:t>To find out in what contexts are blacklisted journals cited in articles indexed in Web of Science.</a:t>
            </a:r>
          </a:p>
          <a:p>
            <a:pPr>
              <a:spcAft>
                <a:spcPts val="1800"/>
              </a:spcAft>
              <a:buFont typeface="Wingdings" panose="05000000000000000000" pitchFamily="2" charset="2"/>
              <a:buChar char="è"/>
            </a:pPr>
            <a:r>
              <a:rPr lang="en-GB" dirty="0"/>
              <a:t>To check self-citation rates.</a:t>
            </a:r>
          </a:p>
          <a:p>
            <a:pPr>
              <a:spcAft>
                <a:spcPts val="1800"/>
              </a:spcAft>
              <a:buFont typeface="Wingdings" panose="05000000000000000000" pitchFamily="2" charset="2"/>
              <a:buChar char="è"/>
            </a:pPr>
            <a:r>
              <a:rPr lang="en-GB" dirty="0"/>
              <a:t>To identify the pairs of corresponding authors</a:t>
            </a:r>
            <a:br>
              <a:rPr lang="en-GB" dirty="0"/>
            </a:br>
            <a:r>
              <a:rPr lang="en-GB" dirty="0"/>
              <a:t>countries.</a:t>
            </a:r>
          </a:p>
        </p:txBody>
      </p:sp>
    </p:spTree>
    <p:extLst>
      <p:ext uri="{BB962C8B-B14F-4D97-AF65-F5344CB8AC3E}">
        <p14:creationId xmlns:p14="http://schemas.microsoft.com/office/powerpoint/2010/main" val="37691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22300087-FCBE-6646-AEFD-EEE146CC8908}"/>
              </a:ext>
            </a:extLst>
          </p:cNvPr>
          <p:cNvPicPr>
            <a:picLocks noChangeAspect="1"/>
          </p:cNvPicPr>
          <p:nvPr/>
        </p:nvPicPr>
        <p:blipFill>
          <a:blip r:embed="rId3"/>
          <a:stretch>
            <a:fillRect/>
          </a:stretch>
        </p:blipFill>
        <p:spPr>
          <a:xfrm>
            <a:off x="1325504" y="268939"/>
            <a:ext cx="9414213" cy="5129474"/>
          </a:xfrm>
          <a:prstGeom prst="rect">
            <a:avLst/>
          </a:prstGeom>
        </p:spPr>
      </p:pic>
    </p:spTree>
    <p:extLst>
      <p:ext uri="{BB962C8B-B14F-4D97-AF65-F5344CB8AC3E}">
        <p14:creationId xmlns:p14="http://schemas.microsoft.com/office/powerpoint/2010/main" val="248331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5247E6-5B52-7042-8805-D1E4B540E489}"/>
              </a:ext>
            </a:extLst>
          </p:cNvPr>
          <p:cNvSpPr>
            <a:spLocks noGrp="1"/>
          </p:cNvSpPr>
          <p:nvPr>
            <p:ph type="title"/>
          </p:nvPr>
        </p:nvSpPr>
        <p:spPr>
          <a:xfrm>
            <a:off x="874713" y="2841955"/>
            <a:ext cx="8327542" cy="587767"/>
          </a:xfrm>
        </p:spPr>
        <p:txBody>
          <a:bodyPr/>
          <a:lstStyle/>
          <a:p>
            <a:r>
              <a:rPr lang="pl-PL" dirty="0" err="1"/>
              <a:t>Thank</a:t>
            </a:r>
            <a:r>
              <a:rPr lang="pl-PL" dirty="0"/>
              <a:t> </a:t>
            </a:r>
            <a:r>
              <a:rPr lang="pl-PL" dirty="0" err="1"/>
              <a:t>you</a:t>
            </a:r>
            <a:br>
              <a:rPr lang="pl-PL" dirty="0"/>
            </a:br>
            <a:br>
              <a:rPr lang="pl-PL" dirty="0"/>
            </a:br>
            <a:br>
              <a:rPr lang="pl-PL" dirty="0"/>
            </a:br>
            <a:br>
              <a:rPr lang="pl-PL" dirty="0"/>
            </a:br>
            <a:r>
              <a:rPr lang="pl-PL" sz="2400" dirty="0"/>
              <a:t>Raf </a:t>
            </a:r>
            <a:r>
              <a:rPr lang="pl-PL" sz="2400" dirty="0" err="1"/>
              <a:t>Guns</a:t>
            </a:r>
            <a:br>
              <a:rPr lang="pl-PL" sz="2400" dirty="0"/>
            </a:br>
            <a:r>
              <a:rPr lang="pl-PL" sz="2400" dirty="0"/>
              <a:t>Marek Hołowiecki</a:t>
            </a:r>
            <a:endParaRPr lang="pl-PL" dirty="0"/>
          </a:p>
        </p:txBody>
      </p:sp>
    </p:spTree>
    <p:extLst>
      <p:ext uri="{BB962C8B-B14F-4D97-AF65-F5344CB8AC3E}">
        <p14:creationId xmlns:p14="http://schemas.microsoft.com/office/powerpoint/2010/main" val="43186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7BCB-75B7-C849-BEFB-CA59252D4978}"/>
              </a:ext>
            </a:extLst>
          </p:cNvPr>
          <p:cNvSpPr txBox="1">
            <a:spLocks/>
          </p:cNvSpPr>
          <p:nvPr/>
        </p:nvSpPr>
        <p:spPr>
          <a:xfrm>
            <a:off x="838200" y="21624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a:t>Ambiguity in peer review</a:t>
            </a:r>
            <a:endParaRPr lang="nl-BE" dirty="0"/>
          </a:p>
        </p:txBody>
      </p:sp>
      <p:pic>
        <p:nvPicPr>
          <p:cNvPr id="3" name="Content Placeholder 6">
            <a:extLst>
              <a:ext uri="{FF2B5EF4-FFF2-40B4-BE49-F238E27FC236}">
                <a16:creationId xmlns:a16="http://schemas.microsoft.com/office/drawing/2014/main" id="{2A72058E-7451-9842-8A6E-F4F9D50C85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100635"/>
            <a:ext cx="3147174" cy="4048232"/>
          </a:xfrm>
          <a:prstGeom prst="rect">
            <a:avLst/>
          </a:prstGeom>
          <a:effectLst>
            <a:outerShdw blurRad="50800" dist="38100" dir="2700000" algn="tl" rotWithShape="0">
              <a:prstClr val="black">
                <a:alpha val="40000"/>
              </a:prstClr>
            </a:outerShdw>
          </a:effectLst>
        </p:spPr>
      </p:pic>
      <p:sp>
        <p:nvSpPr>
          <p:cNvPr id="4" name="Content Placeholder 10">
            <a:extLst>
              <a:ext uri="{FF2B5EF4-FFF2-40B4-BE49-F238E27FC236}">
                <a16:creationId xmlns:a16="http://schemas.microsoft.com/office/drawing/2014/main" id="{73D7F71D-FE5B-BA41-A2BD-365C905524FE}"/>
              </a:ext>
            </a:extLst>
          </p:cNvPr>
          <p:cNvSpPr txBox="1">
            <a:spLocks/>
          </p:cNvSpPr>
          <p:nvPr/>
        </p:nvSpPr>
        <p:spPr>
          <a:xfrm>
            <a:off x="4679576" y="949082"/>
            <a:ext cx="7333129" cy="4351338"/>
          </a:xfrm>
          <a:prstGeom prst="rect">
            <a:avLst/>
          </a:prstGeom>
        </p:spPr>
        <p:txBody>
          <a:bodyPr anchor="ct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nl-BE" dirty="0"/>
              <a:t>Co-publications reported differently</a:t>
            </a:r>
          </a:p>
          <a:p>
            <a:pPr marL="0" indent="0">
              <a:buFont typeface="Arial"/>
              <a:buNone/>
            </a:pPr>
            <a:endParaRPr lang="nl-BE" dirty="0"/>
          </a:p>
          <a:p>
            <a:pPr marL="0" indent="0">
              <a:buFont typeface="Arial"/>
              <a:buNone/>
            </a:pPr>
            <a:r>
              <a:rPr lang="nl-BE" dirty="0"/>
              <a:t>Bottom-up (authors) vs. top-down (panels)</a:t>
            </a:r>
          </a:p>
          <a:p>
            <a:pPr marL="0" indent="0">
              <a:buFont typeface="Arial"/>
              <a:buNone/>
            </a:pPr>
            <a:endParaRPr lang="nl-BE" dirty="0"/>
          </a:p>
          <a:p>
            <a:pPr marL="0" indent="0">
              <a:buFont typeface="Arial"/>
              <a:buNone/>
            </a:pPr>
            <a:r>
              <a:rPr lang="nl-BE" dirty="0"/>
              <a:t>Top-down classification Finland vs. Flanders</a:t>
            </a:r>
          </a:p>
        </p:txBody>
      </p:sp>
      <p:sp>
        <p:nvSpPr>
          <p:cNvPr id="5" name="Rectangle 13">
            <a:extLst>
              <a:ext uri="{FF2B5EF4-FFF2-40B4-BE49-F238E27FC236}">
                <a16:creationId xmlns:a16="http://schemas.microsoft.com/office/drawing/2014/main" id="{31826BD0-C04D-714D-A4B6-B2AFB78B26D6}"/>
              </a:ext>
            </a:extLst>
          </p:cNvPr>
          <p:cNvSpPr/>
          <p:nvPr/>
        </p:nvSpPr>
        <p:spPr>
          <a:xfrm>
            <a:off x="838200" y="5603526"/>
            <a:ext cx="10787564" cy="461665"/>
          </a:xfrm>
          <a:prstGeom prst="rect">
            <a:avLst/>
          </a:prstGeom>
        </p:spPr>
        <p:txBody>
          <a:bodyPr wrap="square">
            <a:spAutoFit/>
          </a:bodyPr>
          <a:lstStyle/>
          <a:p>
            <a:r>
              <a:rPr lang="en-US" sz="1200" dirty="0">
                <a:solidFill>
                  <a:schemeClr val="tx1">
                    <a:lumMod val="50000"/>
                    <a:lumOff val="50000"/>
                  </a:schemeClr>
                </a:solidFill>
                <a:effectLst/>
              </a:rPr>
              <a:t>Pölönen, J., Engels, T., &amp; Guns, R. (2019). Ambiguity in identification of peer-reviewed publications in the Finnish and Flemish</a:t>
            </a:r>
            <a:br>
              <a:rPr lang="en-US" sz="1200" dirty="0">
                <a:solidFill>
                  <a:schemeClr val="tx1">
                    <a:lumMod val="50000"/>
                    <a:lumOff val="50000"/>
                  </a:schemeClr>
                </a:solidFill>
                <a:effectLst/>
              </a:rPr>
            </a:br>
            <a:r>
              <a:rPr lang="en-US" sz="1200" dirty="0">
                <a:solidFill>
                  <a:schemeClr val="tx1">
                    <a:lumMod val="50000"/>
                    <a:lumOff val="50000"/>
                  </a:schemeClr>
                </a:solidFill>
                <a:effectLst/>
              </a:rPr>
              <a:t>performance-based research funding systems. </a:t>
            </a:r>
            <a:r>
              <a:rPr lang="en-US" sz="1200" i="1" dirty="0">
                <a:solidFill>
                  <a:schemeClr val="tx1">
                    <a:lumMod val="50000"/>
                    <a:lumOff val="50000"/>
                  </a:schemeClr>
                </a:solidFill>
                <a:effectLst/>
              </a:rPr>
              <a:t>Science and Public Policy</a:t>
            </a:r>
            <a:r>
              <a:rPr lang="en-US" sz="1200" dirty="0">
                <a:solidFill>
                  <a:schemeClr val="tx1">
                    <a:lumMod val="50000"/>
                    <a:lumOff val="50000"/>
                  </a:schemeClr>
                </a:solidFill>
                <a:effectLst/>
              </a:rPr>
              <a:t>. </a:t>
            </a:r>
            <a:r>
              <a:rPr lang="en-US" sz="1200" dirty="0">
                <a:solidFill>
                  <a:schemeClr val="tx1">
                    <a:lumMod val="50000"/>
                    <a:lumOff val="50000"/>
                  </a:schemeClr>
                </a:solidFill>
                <a:effectLst/>
                <a:hlinkClick r:id="rId4"/>
              </a:rPr>
              <a:t>https://doi.org/10.1093/scipol/scz041</a:t>
            </a:r>
            <a:endParaRPr lang="en-US" sz="1200" dirty="0">
              <a:solidFill>
                <a:schemeClr val="tx1">
                  <a:lumMod val="50000"/>
                  <a:lumOff val="50000"/>
                </a:schemeClr>
              </a:solidFill>
              <a:effectLst/>
            </a:endParaRPr>
          </a:p>
        </p:txBody>
      </p:sp>
    </p:spTree>
    <p:extLst>
      <p:ext uri="{BB962C8B-B14F-4D97-AF65-F5344CB8AC3E}">
        <p14:creationId xmlns:p14="http://schemas.microsoft.com/office/powerpoint/2010/main" val="24065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04E9474B-3909-9848-B1BD-7F35CCF563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1884" y="3989877"/>
            <a:ext cx="2912408" cy="2184306"/>
          </a:xfrm>
          <a:prstGeom prst="rect">
            <a:avLst/>
          </a:prstGeom>
        </p:spPr>
      </p:pic>
      <p:pic>
        <p:nvPicPr>
          <p:cNvPr id="3" name="Content Placeholder 3">
            <a:extLst>
              <a:ext uri="{FF2B5EF4-FFF2-40B4-BE49-F238E27FC236}">
                <a16:creationId xmlns:a16="http://schemas.microsoft.com/office/drawing/2014/main" id="{B0C3D39A-D6DD-224C-8EF7-55F87F1355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185" y="1717749"/>
            <a:ext cx="11193628" cy="2044033"/>
          </a:xfrm>
          <a:prstGeom prst="rect">
            <a:avLst/>
          </a:prstGeom>
          <a:effectLst>
            <a:outerShdw blurRad="50800" dist="38100" dir="5400000" algn="t" rotWithShape="0">
              <a:prstClr val="black">
                <a:alpha val="40000"/>
              </a:prstClr>
            </a:outerShdw>
          </a:effectLst>
        </p:spPr>
      </p:pic>
      <p:pic>
        <p:nvPicPr>
          <p:cNvPr id="4" name="Picture 6">
            <a:extLst>
              <a:ext uri="{FF2B5EF4-FFF2-40B4-BE49-F238E27FC236}">
                <a16:creationId xmlns:a16="http://schemas.microsoft.com/office/drawing/2014/main" id="{3034BB35-0E62-E84C-B8EF-840FA49238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6244" y="191266"/>
            <a:ext cx="1368642" cy="1476359"/>
          </a:xfrm>
          <a:prstGeom prst="rect">
            <a:avLst/>
          </a:prstGeom>
        </p:spPr>
      </p:pic>
      <p:grpSp>
        <p:nvGrpSpPr>
          <p:cNvPr id="5" name="Group 10">
            <a:extLst>
              <a:ext uri="{FF2B5EF4-FFF2-40B4-BE49-F238E27FC236}">
                <a16:creationId xmlns:a16="http://schemas.microsoft.com/office/drawing/2014/main" id="{C39868B3-705E-4449-BD53-2204ACE173DD}"/>
              </a:ext>
            </a:extLst>
          </p:cNvPr>
          <p:cNvGrpSpPr/>
          <p:nvPr/>
        </p:nvGrpSpPr>
        <p:grpSpPr>
          <a:xfrm>
            <a:off x="4402183" y="332577"/>
            <a:ext cx="3387634" cy="1661932"/>
            <a:chOff x="4402183" y="1281570"/>
            <a:chExt cx="3387634" cy="1661932"/>
          </a:xfrm>
          <a:effectLst>
            <a:outerShdw blurRad="50800" dist="38100" dir="5400000" algn="t" rotWithShape="0">
              <a:prstClr val="black">
                <a:alpha val="40000"/>
              </a:prstClr>
            </a:outerShdw>
          </a:effectLst>
        </p:grpSpPr>
        <p:sp>
          <p:nvSpPr>
            <p:cNvPr id="6" name="Left Brace 8">
              <a:extLst>
                <a:ext uri="{FF2B5EF4-FFF2-40B4-BE49-F238E27FC236}">
                  <a16:creationId xmlns:a16="http://schemas.microsoft.com/office/drawing/2014/main" id="{BEAC6EDD-E5DE-4B4D-8D71-814C0DF9291A}"/>
                </a:ext>
              </a:extLst>
            </p:cNvPr>
            <p:cNvSpPr/>
            <p:nvPr/>
          </p:nvSpPr>
          <p:spPr>
            <a:xfrm rot="5400000">
              <a:off x="5747658" y="901344"/>
              <a:ext cx="696683" cy="3387634"/>
            </a:xfrm>
            <a:prstGeom prst="leftBrace">
              <a:avLst>
                <a:gd name="adj1" fmla="val 44503"/>
                <a:gd name="adj2" fmla="val 49396"/>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sp>
          <p:nvSpPr>
            <p:cNvPr id="7" name="TextBox 9">
              <a:extLst>
                <a:ext uri="{FF2B5EF4-FFF2-40B4-BE49-F238E27FC236}">
                  <a16:creationId xmlns:a16="http://schemas.microsoft.com/office/drawing/2014/main" id="{CBABCE53-01F8-4849-BE6F-FAC95BA490C2}"/>
                </a:ext>
              </a:extLst>
            </p:cNvPr>
            <p:cNvSpPr txBox="1"/>
            <p:nvPr/>
          </p:nvSpPr>
          <p:spPr>
            <a:xfrm>
              <a:off x="5825732" y="1281570"/>
              <a:ext cx="540533" cy="1015663"/>
            </a:xfrm>
            <a:prstGeom prst="rect">
              <a:avLst/>
            </a:prstGeom>
            <a:noFill/>
          </p:spPr>
          <p:txBody>
            <a:bodyPr wrap="none" rtlCol="0">
              <a:spAutoFit/>
            </a:bodyPr>
            <a:lstStyle/>
            <a:p>
              <a:r>
                <a:rPr lang="nl-BE" sz="6000" dirty="0"/>
                <a:t>?</a:t>
              </a:r>
            </a:p>
          </p:txBody>
        </p:sp>
      </p:grpSp>
      <p:pic>
        <p:nvPicPr>
          <p:cNvPr id="8" name="Picture 17">
            <a:extLst>
              <a:ext uri="{FF2B5EF4-FFF2-40B4-BE49-F238E27FC236}">
                <a16:creationId xmlns:a16="http://schemas.microsoft.com/office/drawing/2014/main" id="{F9CFD77C-BE07-474F-8FFC-97A75F1A26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090" y="3845090"/>
            <a:ext cx="1430796" cy="2205109"/>
          </a:xfrm>
          <a:prstGeom prst="rect">
            <a:avLst/>
          </a:prstGeom>
        </p:spPr>
      </p:pic>
      <p:sp>
        <p:nvSpPr>
          <p:cNvPr id="9" name="Rectangle 11">
            <a:extLst>
              <a:ext uri="{FF2B5EF4-FFF2-40B4-BE49-F238E27FC236}">
                <a16:creationId xmlns:a16="http://schemas.microsoft.com/office/drawing/2014/main" id="{B135CAF0-54E1-DD47-BBE5-BB6DD6337E87}"/>
              </a:ext>
            </a:extLst>
          </p:cNvPr>
          <p:cNvSpPr/>
          <p:nvPr/>
        </p:nvSpPr>
        <p:spPr>
          <a:xfrm>
            <a:off x="2124886" y="6256853"/>
            <a:ext cx="9500878" cy="461665"/>
          </a:xfrm>
          <a:prstGeom prst="rect">
            <a:avLst/>
          </a:prstGeom>
        </p:spPr>
        <p:txBody>
          <a:bodyPr wrap="square">
            <a:spAutoFit/>
          </a:bodyPr>
          <a:lstStyle/>
          <a:p>
            <a:r>
              <a:rPr lang="en-US" sz="1200" dirty="0">
                <a:solidFill>
                  <a:schemeClr val="tx1">
                    <a:lumMod val="50000"/>
                    <a:lumOff val="50000"/>
                  </a:schemeClr>
                </a:solidFill>
                <a:effectLst/>
              </a:rPr>
              <a:t>Pölönen, J., Engels, T., &amp; Guns, R. (2019). Ambiguity in identification of peer-reviewed publications in the Finnish and Flemish performance-based research funding systems. </a:t>
            </a:r>
            <a:r>
              <a:rPr lang="en-US" sz="1200" i="1" dirty="0">
                <a:solidFill>
                  <a:schemeClr val="tx1">
                    <a:lumMod val="50000"/>
                    <a:lumOff val="50000"/>
                  </a:schemeClr>
                </a:solidFill>
                <a:effectLst/>
              </a:rPr>
              <a:t>Science and Public Policy</a:t>
            </a:r>
            <a:r>
              <a:rPr lang="en-US" sz="1200" dirty="0">
                <a:solidFill>
                  <a:schemeClr val="tx1">
                    <a:lumMod val="50000"/>
                    <a:lumOff val="50000"/>
                  </a:schemeClr>
                </a:solidFill>
                <a:effectLst/>
              </a:rPr>
              <a:t>. </a:t>
            </a:r>
            <a:r>
              <a:rPr lang="en-US" sz="1200" dirty="0">
                <a:solidFill>
                  <a:schemeClr val="tx1">
                    <a:lumMod val="50000"/>
                    <a:lumOff val="50000"/>
                  </a:schemeClr>
                </a:solidFill>
                <a:effectLst/>
                <a:hlinkClick r:id="rId7"/>
              </a:rPr>
              <a:t>https://doi.org/10.1093/scipol/scz041</a:t>
            </a:r>
            <a:endParaRPr lang="en-US" sz="1200" dirty="0">
              <a:solidFill>
                <a:schemeClr val="tx1">
                  <a:lumMod val="50000"/>
                  <a:lumOff val="50000"/>
                </a:schemeClr>
              </a:solidFill>
              <a:effectLst/>
            </a:endParaRPr>
          </a:p>
        </p:txBody>
      </p:sp>
      <p:sp>
        <p:nvSpPr>
          <p:cNvPr id="10" name="TextBox 1">
            <a:extLst>
              <a:ext uri="{FF2B5EF4-FFF2-40B4-BE49-F238E27FC236}">
                <a16:creationId xmlns:a16="http://schemas.microsoft.com/office/drawing/2014/main" id="{14610F7C-9CBF-DF4B-A50B-87B49D2074E3}"/>
              </a:ext>
            </a:extLst>
          </p:cNvPr>
          <p:cNvSpPr txBox="1"/>
          <p:nvPr/>
        </p:nvSpPr>
        <p:spPr>
          <a:xfrm>
            <a:off x="4191609" y="3999425"/>
            <a:ext cx="3808777" cy="1323439"/>
          </a:xfrm>
          <a:prstGeom prst="rect">
            <a:avLst/>
          </a:prstGeom>
          <a:noFill/>
        </p:spPr>
        <p:txBody>
          <a:bodyPr wrap="square" rtlCol="0">
            <a:spAutoFit/>
          </a:bodyPr>
          <a:lstStyle/>
          <a:p>
            <a:pPr marL="285750" indent="-285750">
              <a:buFont typeface="Wingdings" panose="05000000000000000000" pitchFamily="2" charset="2"/>
              <a:buChar char="§"/>
            </a:pPr>
            <a:r>
              <a:rPr lang="nl-BE" sz="2000" dirty="0"/>
              <a:t>8 </a:t>
            </a:r>
            <a:r>
              <a:rPr lang="nl-BE" sz="2000" dirty="0" err="1"/>
              <a:t>to</a:t>
            </a:r>
            <a:r>
              <a:rPr lang="nl-BE" sz="2000" dirty="0"/>
              <a:t> 9.5% of </a:t>
            </a:r>
            <a:r>
              <a:rPr lang="nl-BE" sz="2000" dirty="0" err="1"/>
              <a:t>channels</a:t>
            </a:r>
            <a:endParaRPr lang="nl-BE" sz="2000" dirty="0"/>
          </a:p>
          <a:p>
            <a:pPr marL="285750" indent="-285750">
              <a:buFont typeface="Wingdings" panose="05000000000000000000" pitchFamily="2" charset="2"/>
              <a:buChar char="§"/>
            </a:pPr>
            <a:r>
              <a:rPr lang="nl-BE" sz="2000" dirty="0" err="1"/>
              <a:t>Psychology</a:t>
            </a:r>
            <a:r>
              <a:rPr lang="nl-BE" sz="2000" dirty="0"/>
              <a:t>: 7%, Arts: 20%</a:t>
            </a:r>
          </a:p>
          <a:p>
            <a:pPr marL="285750" indent="-285750">
              <a:buFont typeface="Wingdings" panose="05000000000000000000" pitchFamily="2" charset="2"/>
              <a:buChar char="§"/>
            </a:pPr>
            <a:r>
              <a:rPr lang="nl-BE" sz="2000" dirty="0"/>
              <a:t>Higher for book publications,</a:t>
            </a:r>
            <a:br>
              <a:rPr lang="nl-BE" sz="2000" dirty="0"/>
            </a:br>
            <a:r>
              <a:rPr lang="nl-BE" sz="2000" dirty="0"/>
              <a:t>local languages</a:t>
            </a:r>
          </a:p>
        </p:txBody>
      </p:sp>
    </p:spTree>
    <p:extLst>
      <p:ext uri="{BB962C8B-B14F-4D97-AF65-F5344CB8AC3E}">
        <p14:creationId xmlns:p14="http://schemas.microsoft.com/office/powerpoint/2010/main" val="164180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DB31-67AF-564C-BD3E-57EA00CFDC04}"/>
              </a:ext>
            </a:extLst>
          </p:cNvPr>
          <p:cNvSpPr txBox="1">
            <a:spLocks/>
          </p:cNvSpPr>
          <p:nvPr/>
        </p:nvSpPr>
        <p:spPr>
          <a:xfrm>
            <a:off x="838200" y="14997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a:t>Peer review labels</a:t>
            </a:r>
            <a:endParaRPr lang="nl-BE" dirty="0"/>
          </a:p>
        </p:txBody>
      </p:sp>
      <p:pic>
        <p:nvPicPr>
          <p:cNvPr id="3" name="Content Placeholder 7">
            <a:extLst>
              <a:ext uri="{FF2B5EF4-FFF2-40B4-BE49-F238E27FC236}">
                <a16:creationId xmlns:a16="http://schemas.microsoft.com/office/drawing/2014/main" id="{C7059122-6209-8B4A-B185-16E34697C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72" y="2064820"/>
            <a:ext cx="3199911" cy="1001712"/>
          </a:xfrm>
          <a:prstGeom prst="rect">
            <a:avLst/>
          </a:prstGeom>
        </p:spPr>
      </p:pic>
      <p:sp>
        <p:nvSpPr>
          <p:cNvPr id="4" name="Rectangle 4">
            <a:extLst>
              <a:ext uri="{FF2B5EF4-FFF2-40B4-BE49-F238E27FC236}">
                <a16:creationId xmlns:a16="http://schemas.microsoft.com/office/drawing/2014/main" id="{449F8280-3B6E-8741-BF0C-E20576032B09}"/>
              </a:ext>
            </a:extLst>
          </p:cNvPr>
          <p:cNvSpPr/>
          <p:nvPr/>
        </p:nvSpPr>
        <p:spPr>
          <a:xfrm>
            <a:off x="2187388" y="6181187"/>
            <a:ext cx="7296581" cy="461665"/>
          </a:xfrm>
          <a:prstGeom prst="rect">
            <a:avLst/>
          </a:prstGeom>
        </p:spPr>
        <p:txBody>
          <a:bodyPr wrap="square">
            <a:spAutoFit/>
          </a:bodyPr>
          <a:lstStyle/>
          <a:p>
            <a:r>
              <a:rPr lang="nl-BE" sz="1200" dirty="0">
                <a:solidFill>
                  <a:schemeClr val="tx1">
                    <a:lumMod val="50000"/>
                    <a:lumOff val="50000"/>
                  </a:schemeClr>
                </a:solidFill>
                <a:effectLst/>
              </a:rPr>
              <a:t>Kulczycki, E., et al. (2019). How </a:t>
            </a:r>
            <a:r>
              <a:rPr lang="nl-BE" sz="1200" dirty="0" err="1">
                <a:solidFill>
                  <a:schemeClr val="tx1">
                    <a:lumMod val="50000"/>
                    <a:lumOff val="50000"/>
                  </a:schemeClr>
                </a:solidFill>
                <a:effectLst/>
              </a:rPr>
              <a:t>to</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identify</a:t>
            </a:r>
            <a:r>
              <a:rPr lang="nl-BE" sz="1200" dirty="0">
                <a:solidFill>
                  <a:schemeClr val="tx1">
                    <a:lumMod val="50000"/>
                    <a:lumOff val="50000"/>
                  </a:schemeClr>
                </a:solidFill>
                <a:effectLst/>
              </a:rPr>
              <a:t> peer-</a:t>
            </a:r>
            <a:r>
              <a:rPr lang="nl-BE" sz="1200" dirty="0" err="1">
                <a:solidFill>
                  <a:schemeClr val="tx1">
                    <a:lumMod val="50000"/>
                    <a:lumOff val="50000"/>
                  </a:schemeClr>
                </a:solidFill>
                <a:effectLst/>
              </a:rPr>
              <a:t>reviewed</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publications</a:t>
            </a:r>
            <a:r>
              <a:rPr lang="nl-BE" sz="1200" dirty="0">
                <a:solidFill>
                  <a:schemeClr val="tx1">
                    <a:lumMod val="50000"/>
                    <a:lumOff val="50000"/>
                  </a:schemeClr>
                </a:solidFill>
                <a:effectLst/>
              </a:rPr>
              <a:t>: Open-</a:t>
            </a:r>
            <a:r>
              <a:rPr lang="nl-BE" sz="1200" dirty="0" err="1">
                <a:solidFill>
                  <a:schemeClr val="tx1">
                    <a:lumMod val="50000"/>
                    <a:lumOff val="50000"/>
                  </a:schemeClr>
                </a:solidFill>
                <a:effectLst/>
              </a:rPr>
              <a:t>identity</a:t>
            </a:r>
            <a:r>
              <a:rPr lang="nl-BE" sz="1200" dirty="0">
                <a:solidFill>
                  <a:schemeClr val="tx1">
                    <a:lumMod val="50000"/>
                    <a:lumOff val="50000"/>
                  </a:schemeClr>
                </a:solidFill>
                <a:effectLst/>
              </a:rPr>
              <a:t> labels in </a:t>
            </a:r>
            <a:r>
              <a:rPr lang="nl-BE" sz="1200" dirty="0" err="1">
                <a:solidFill>
                  <a:schemeClr val="tx1">
                    <a:lumMod val="50000"/>
                    <a:lumOff val="50000"/>
                  </a:schemeClr>
                </a:solidFill>
                <a:effectLst/>
              </a:rPr>
              <a:t>scholarly</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book</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publishing</a:t>
            </a:r>
            <a:r>
              <a:rPr lang="nl-BE" sz="1200" dirty="0">
                <a:solidFill>
                  <a:schemeClr val="tx1">
                    <a:lumMod val="50000"/>
                    <a:lumOff val="50000"/>
                  </a:schemeClr>
                </a:solidFill>
                <a:effectLst/>
              </a:rPr>
              <a:t>. </a:t>
            </a:r>
            <a:r>
              <a:rPr lang="nl-BE" sz="1200" i="1" dirty="0">
                <a:solidFill>
                  <a:schemeClr val="tx1">
                    <a:lumMod val="50000"/>
                    <a:lumOff val="50000"/>
                  </a:schemeClr>
                </a:solidFill>
                <a:effectLst/>
              </a:rPr>
              <a:t>PLOS ONE</a:t>
            </a:r>
            <a:r>
              <a:rPr lang="nl-BE" sz="1200" dirty="0">
                <a:solidFill>
                  <a:schemeClr val="tx1">
                    <a:lumMod val="50000"/>
                    <a:lumOff val="50000"/>
                  </a:schemeClr>
                </a:solidFill>
                <a:effectLst/>
              </a:rPr>
              <a:t>, </a:t>
            </a:r>
            <a:r>
              <a:rPr lang="nl-BE" sz="1200" i="1" dirty="0">
                <a:solidFill>
                  <a:schemeClr val="tx1">
                    <a:lumMod val="50000"/>
                    <a:lumOff val="50000"/>
                  </a:schemeClr>
                </a:solidFill>
                <a:effectLst/>
              </a:rPr>
              <a:t>14</a:t>
            </a:r>
            <a:r>
              <a:rPr lang="nl-BE" sz="1200" dirty="0">
                <a:solidFill>
                  <a:schemeClr val="tx1">
                    <a:lumMod val="50000"/>
                    <a:lumOff val="50000"/>
                  </a:schemeClr>
                </a:solidFill>
                <a:effectLst/>
              </a:rPr>
              <a:t>(3), e0214423. </a:t>
            </a:r>
            <a:r>
              <a:rPr lang="nl-BE" sz="1200" dirty="0">
                <a:solidFill>
                  <a:schemeClr val="tx1">
                    <a:lumMod val="50000"/>
                    <a:lumOff val="50000"/>
                  </a:schemeClr>
                </a:solidFill>
                <a:effectLst/>
                <a:hlinkClick r:id="rId4"/>
              </a:rPr>
              <a:t>https://doi.org/10.1371/journal.pone.0214423</a:t>
            </a:r>
            <a:endParaRPr lang="nl-BE" sz="1200" dirty="0">
              <a:solidFill>
                <a:schemeClr val="tx1">
                  <a:lumMod val="50000"/>
                  <a:lumOff val="50000"/>
                </a:schemeClr>
              </a:solidFill>
              <a:effectLst/>
            </a:endParaRPr>
          </a:p>
        </p:txBody>
      </p:sp>
      <p:pic>
        <p:nvPicPr>
          <p:cNvPr id="5" name="Picture 8">
            <a:extLst>
              <a:ext uri="{FF2B5EF4-FFF2-40B4-BE49-F238E27FC236}">
                <a16:creationId xmlns:a16="http://schemas.microsoft.com/office/drawing/2014/main" id="{76E58FB9-4875-BD45-9A7B-0B34C7881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3650433"/>
            <a:ext cx="2189480" cy="1183285"/>
          </a:xfrm>
          <a:prstGeom prst="rect">
            <a:avLst/>
          </a:prstGeom>
        </p:spPr>
      </p:pic>
      <p:pic>
        <p:nvPicPr>
          <p:cNvPr id="6" name="Picture 9">
            <a:extLst>
              <a:ext uri="{FF2B5EF4-FFF2-40B4-BE49-F238E27FC236}">
                <a16:creationId xmlns:a16="http://schemas.microsoft.com/office/drawing/2014/main" id="{3264470A-6505-E94C-BB51-F5192A0AC9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9846" y="1148980"/>
            <a:ext cx="3461092" cy="4914751"/>
          </a:xfrm>
          <a:prstGeom prst="rect">
            <a:avLst/>
          </a:prstGeom>
        </p:spPr>
      </p:pic>
      <p:pic>
        <p:nvPicPr>
          <p:cNvPr id="7" name="Picture 10">
            <a:extLst>
              <a:ext uri="{FF2B5EF4-FFF2-40B4-BE49-F238E27FC236}">
                <a16:creationId xmlns:a16="http://schemas.microsoft.com/office/drawing/2014/main" id="{913E0BE8-DA75-AD45-BA9D-9D827317210A}"/>
              </a:ext>
            </a:extLst>
          </p:cNvPr>
          <p:cNvPicPr>
            <a:picLocks noChangeAspect="1"/>
          </p:cNvPicPr>
          <p:nvPr/>
        </p:nvPicPr>
        <p:blipFill rotWithShape="1">
          <a:blip r:embed="rId7">
            <a:extLst>
              <a:ext uri="{28A0092B-C50C-407E-A947-70E740481C1C}">
                <a14:useLocalDpi xmlns:a14="http://schemas.microsoft.com/office/drawing/2010/main" val="0"/>
              </a:ext>
            </a:extLst>
          </a:blip>
          <a:srcRect l="5980" t="2592" r="6262" b="5296"/>
          <a:stretch/>
        </p:blipFill>
        <p:spPr>
          <a:xfrm>
            <a:off x="4582161" y="1148979"/>
            <a:ext cx="3310548" cy="4917919"/>
          </a:xfrm>
          <a:prstGeom prst="rect">
            <a:avLst/>
          </a:prstGeom>
        </p:spPr>
      </p:pic>
      <p:pic>
        <p:nvPicPr>
          <p:cNvPr id="8" name="Picture 5">
            <a:extLst>
              <a:ext uri="{FF2B5EF4-FFF2-40B4-BE49-F238E27FC236}">
                <a16:creationId xmlns:a16="http://schemas.microsoft.com/office/drawing/2014/main" id="{B76473F9-E8FA-2740-8AF3-7D16A00EEE3C}"/>
              </a:ext>
            </a:extLst>
          </p:cNvPr>
          <p:cNvPicPr>
            <a:picLocks noChangeAspect="1"/>
          </p:cNvPicPr>
          <p:nvPr/>
        </p:nvPicPr>
        <p:blipFill>
          <a:blip r:embed="rId8">
            <a:extLst>
              <a:ext uri="{BEBA8EAE-BF5A-486C-A8C5-ECC9F3942E4B}">
                <a14:imgProps xmlns:a14="http://schemas.microsoft.com/office/drawing/2010/main">
                  <a14:imgLayer r:embed="rId9">
                    <a14:imgEffect>
                      <a14:artisticLineDrawing/>
                    </a14:imgEffect>
                  </a14:imgLayer>
                </a14:imgProps>
              </a:ext>
            </a:extLst>
          </a:blip>
          <a:stretch>
            <a:fillRect/>
          </a:stretch>
        </p:blipFill>
        <p:spPr>
          <a:xfrm>
            <a:off x="4480512" y="1398801"/>
            <a:ext cx="1097375" cy="463336"/>
          </a:xfrm>
          <a:prstGeom prst="rect">
            <a:avLst/>
          </a:prstGeom>
        </p:spPr>
      </p:pic>
      <p:pic>
        <p:nvPicPr>
          <p:cNvPr id="9" name="Picture 6">
            <a:extLst>
              <a:ext uri="{FF2B5EF4-FFF2-40B4-BE49-F238E27FC236}">
                <a16:creationId xmlns:a16="http://schemas.microsoft.com/office/drawing/2014/main" id="{7DDFB736-2976-564A-94F3-EB31753D6FA3}"/>
              </a:ext>
            </a:extLst>
          </p:cNvPr>
          <p:cNvPicPr>
            <a:picLocks noChangeAspect="1"/>
          </p:cNvPicPr>
          <p:nvPr/>
        </p:nvPicPr>
        <p:blipFill>
          <a:blip r:embed="rId10">
            <a:extLst>
              <a:ext uri="{BEBA8EAE-BF5A-486C-A8C5-ECC9F3942E4B}">
                <a14:imgProps xmlns:a14="http://schemas.microsoft.com/office/drawing/2010/main">
                  <a14:imgLayer r:embed="rId11">
                    <a14:imgEffect>
                      <a14:artisticLineDrawing/>
                    </a14:imgEffect>
                  </a14:imgLayer>
                </a14:imgProps>
              </a:ext>
            </a:extLst>
          </a:blip>
          <a:stretch>
            <a:fillRect/>
          </a:stretch>
        </p:blipFill>
        <p:spPr>
          <a:xfrm>
            <a:off x="10435290" y="5301639"/>
            <a:ext cx="1054699" cy="701101"/>
          </a:xfrm>
          <a:prstGeom prst="rect">
            <a:avLst/>
          </a:prstGeom>
        </p:spPr>
      </p:pic>
    </p:spTree>
    <p:extLst>
      <p:ext uri="{BB962C8B-B14F-4D97-AF65-F5344CB8AC3E}">
        <p14:creationId xmlns:p14="http://schemas.microsoft.com/office/powerpoint/2010/main" val="272856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a:extLst>
              <a:ext uri="{FF2B5EF4-FFF2-40B4-BE49-F238E27FC236}">
                <a16:creationId xmlns:a16="http://schemas.microsoft.com/office/drawing/2014/main" id="{A34C531C-D62B-784D-889F-DDDC224618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4032" y="365125"/>
            <a:ext cx="5081808" cy="7401506"/>
          </a:xfrm>
          <a:prstGeom prst="rect">
            <a:avLst/>
          </a:prstGeom>
          <a:ln>
            <a:solidFill>
              <a:schemeClr val="bg2"/>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2A22434-A59A-AF42-96DB-D08DB6C9872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Open-identity label</a:t>
            </a:r>
          </a:p>
        </p:txBody>
      </p:sp>
      <p:pic>
        <p:nvPicPr>
          <p:cNvPr id="4" name="Picture 16">
            <a:extLst>
              <a:ext uri="{FF2B5EF4-FFF2-40B4-BE49-F238E27FC236}">
                <a16:creationId xmlns:a16="http://schemas.microsoft.com/office/drawing/2014/main" id="{ED1631EC-C2D1-BB41-82A3-21D622F3F898}"/>
              </a:ext>
            </a:extLst>
          </p:cNvPr>
          <p:cNvPicPr>
            <a:picLocks noChangeAspect="1"/>
          </p:cNvPicPr>
          <p:nvPr/>
        </p:nvPicPr>
        <p:blipFill>
          <a:blip r:embed="rId4">
            <a:extLst>
              <a:ext uri="{BEBA8EAE-BF5A-486C-A8C5-ECC9F3942E4B}">
                <a14:imgProps xmlns:a14="http://schemas.microsoft.com/office/drawing/2010/main">
                  <a14:imgLayer r:embed="rId5">
                    <a14:imgEffect>
                      <a14:artisticLineDrawing/>
                    </a14:imgEffect>
                  </a14:imgLayer>
                </a14:imgProps>
              </a:ext>
            </a:extLst>
          </a:blip>
          <a:stretch>
            <a:fillRect/>
          </a:stretch>
        </p:blipFill>
        <p:spPr>
          <a:xfrm>
            <a:off x="9176404" y="4142495"/>
            <a:ext cx="1109568" cy="408467"/>
          </a:xfrm>
          <a:prstGeom prst="rect">
            <a:avLst/>
          </a:prstGeom>
        </p:spPr>
      </p:pic>
      <p:sp>
        <p:nvSpPr>
          <p:cNvPr id="5" name="Rectangle 20">
            <a:extLst>
              <a:ext uri="{FF2B5EF4-FFF2-40B4-BE49-F238E27FC236}">
                <a16:creationId xmlns:a16="http://schemas.microsoft.com/office/drawing/2014/main" id="{C50E468B-B96C-1D4D-9319-2A11BC907218}"/>
              </a:ext>
            </a:extLst>
          </p:cNvPr>
          <p:cNvSpPr/>
          <p:nvPr/>
        </p:nvSpPr>
        <p:spPr>
          <a:xfrm>
            <a:off x="2247254" y="6396335"/>
            <a:ext cx="7236715" cy="461665"/>
          </a:xfrm>
          <a:prstGeom prst="rect">
            <a:avLst/>
          </a:prstGeom>
          <a:solidFill>
            <a:schemeClr val="bg1"/>
          </a:solidFill>
        </p:spPr>
        <p:txBody>
          <a:bodyPr wrap="square">
            <a:spAutoFit/>
          </a:bodyPr>
          <a:lstStyle/>
          <a:p>
            <a:r>
              <a:rPr lang="nl-BE" sz="1200" dirty="0">
                <a:solidFill>
                  <a:schemeClr val="tx1">
                    <a:lumMod val="50000"/>
                    <a:lumOff val="50000"/>
                  </a:schemeClr>
                </a:solidFill>
                <a:effectLst/>
              </a:rPr>
              <a:t>Kulczycki, E., et al. (2019). How </a:t>
            </a:r>
            <a:r>
              <a:rPr lang="nl-BE" sz="1200" dirty="0" err="1">
                <a:solidFill>
                  <a:schemeClr val="tx1">
                    <a:lumMod val="50000"/>
                    <a:lumOff val="50000"/>
                  </a:schemeClr>
                </a:solidFill>
                <a:effectLst/>
              </a:rPr>
              <a:t>to</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identify</a:t>
            </a:r>
            <a:r>
              <a:rPr lang="nl-BE" sz="1200" dirty="0">
                <a:solidFill>
                  <a:schemeClr val="tx1">
                    <a:lumMod val="50000"/>
                    <a:lumOff val="50000"/>
                  </a:schemeClr>
                </a:solidFill>
                <a:effectLst/>
              </a:rPr>
              <a:t> peer-</a:t>
            </a:r>
            <a:r>
              <a:rPr lang="nl-BE" sz="1200" dirty="0" err="1">
                <a:solidFill>
                  <a:schemeClr val="tx1">
                    <a:lumMod val="50000"/>
                    <a:lumOff val="50000"/>
                  </a:schemeClr>
                </a:solidFill>
                <a:effectLst/>
              </a:rPr>
              <a:t>reviewed</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publications</a:t>
            </a:r>
            <a:r>
              <a:rPr lang="nl-BE" sz="1200" dirty="0">
                <a:solidFill>
                  <a:schemeClr val="tx1">
                    <a:lumMod val="50000"/>
                    <a:lumOff val="50000"/>
                  </a:schemeClr>
                </a:solidFill>
                <a:effectLst/>
              </a:rPr>
              <a:t>: Open-</a:t>
            </a:r>
            <a:r>
              <a:rPr lang="nl-BE" sz="1200" dirty="0" err="1">
                <a:solidFill>
                  <a:schemeClr val="tx1">
                    <a:lumMod val="50000"/>
                    <a:lumOff val="50000"/>
                  </a:schemeClr>
                </a:solidFill>
                <a:effectLst/>
              </a:rPr>
              <a:t>identity</a:t>
            </a:r>
            <a:r>
              <a:rPr lang="nl-BE" sz="1200" dirty="0">
                <a:solidFill>
                  <a:schemeClr val="tx1">
                    <a:lumMod val="50000"/>
                    <a:lumOff val="50000"/>
                  </a:schemeClr>
                </a:solidFill>
                <a:effectLst/>
              </a:rPr>
              <a:t> labels in </a:t>
            </a:r>
            <a:r>
              <a:rPr lang="nl-BE" sz="1200" dirty="0" err="1">
                <a:solidFill>
                  <a:schemeClr val="tx1">
                    <a:lumMod val="50000"/>
                    <a:lumOff val="50000"/>
                  </a:schemeClr>
                </a:solidFill>
                <a:effectLst/>
              </a:rPr>
              <a:t>scholarly</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book</a:t>
            </a:r>
            <a:r>
              <a:rPr lang="nl-BE" sz="1200" dirty="0">
                <a:solidFill>
                  <a:schemeClr val="tx1">
                    <a:lumMod val="50000"/>
                    <a:lumOff val="50000"/>
                  </a:schemeClr>
                </a:solidFill>
                <a:effectLst/>
              </a:rPr>
              <a:t> </a:t>
            </a:r>
            <a:r>
              <a:rPr lang="nl-BE" sz="1200" dirty="0" err="1">
                <a:solidFill>
                  <a:schemeClr val="tx1">
                    <a:lumMod val="50000"/>
                    <a:lumOff val="50000"/>
                  </a:schemeClr>
                </a:solidFill>
                <a:effectLst/>
              </a:rPr>
              <a:t>publishing</a:t>
            </a:r>
            <a:r>
              <a:rPr lang="nl-BE" sz="1200" dirty="0">
                <a:solidFill>
                  <a:schemeClr val="tx1">
                    <a:lumMod val="50000"/>
                    <a:lumOff val="50000"/>
                  </a:schemeClr>
                </a:solidFill>
                <a:effectLst/>
              </a:rPr>
              <a:t>. </a:t>
            </a:r>
            <a:r>
              <a:rPr lang="nl-BE" sz="1200" i="1" dirty="0">
                <a:solidFill>
                  <a:schemeClr val="tx1">
                    <a:lumMod val="50000"/>
                    <a:lumOff val="50000"/>
                  </a:schemeClr>
                </a:solidFill>
                <a:effectLst/>
              </a:rPr>
              <a:t>PLOS ONE</a:t>
            </a:r>
            <a:r>
              <a:rPr lang="nl-BE" sz="1200" dirty="0">
                <a:solidFill>
                  <a:schemeClr val="tx1">
                    <a:lumMod val="50000"/>
                    <a:lumOff val="50000"/>
                  </a:schemeClr>
                </a:solidFill>
                <a:effectLst/>
              </a:rPr>
              <a:t>, </a:t>
            </a:r>
            <a:r>
              <a:rPr lang="nl-BE" sz="1200" i="1" dirty="0">
                <a:solidFill>
                  <a:schemeClr val="tx1">
                    <a:lumMod val="50000"/>
                    <a:lumOff val="50000"/>
                  </a:schemeClr>
                </a:solidFill>
                <a:effectLst/>
              </a:rPr>
              <a:t>14</a:t>
            </a:r>
            <a:r>
              <a:rPr lang="nl-BE" sz="1200" dirty="0">
                <a:solidFill>
                  <a:schemeClr val="tx1">
                    <a:lumMod val="50000"/>
                    <a:lumOff val="50000"/>
                  </a:schemeClr>
                </a:solidFill>
                <a:effectLst/>
              </a:rPr>
              <a:t>(3), e0214423. </a:t>
            </a:r>
            <a:r>
              <a:rPr lang="nl-BE" sz="1200" dirty="0">
                <a:solidFill>
                  <a:schemeClr val="tx1">
                    <a:lumMod val="50000"/>
                    <a:lumOff val="50000"/>
                  </a:schemeClr>
                </a:solidFill>
                <a:effectLst/>
                <a:hlinkClick r:id="rId6"/>
              </a:rPr>
              <a:t>https://doi.org/10.1371/journal.pone.0214423</a:t>
            </a:r>
            <a:endParaRPr lang="nl-BE" sz="1200" dirty="0">
              <a:solidFill>
                <a:schemeClr val="tx1">
                  <a:lumMod val="50000"/>
                  <a:lumOff val="50000"/>
                </a:schemeClr>
              </a:solidFill>
              <a:effectLst/>
            </a:endParaRPr>
          </a:p>
        </p:txBody>
      </p:sp>
      <p:sp>
        <p:nvSpPr>
          <p:cNvPr id="6" name="Content Placeholder 2">
            <a:extLst>
              <a:ext uri="{FF2B5EF4-FFF2-40B4-BE49-F238E27FC236}">
                <a16:creationId xmlns:a16="http://schemas.microsoft.com/office/drawing/2014/main" id="{060B19EF-BBA1-794C-95CA-600B74C08F08}"/>
              </a:ext>
            </a:extLst>
          </p:cNvPr>
          <p:cNvSpPr txBox="1">
            <a:spLocks/>
          </p:cNvSpPr>
          <p:nvPr/>
        </p:nvSpPr>
        <p:spPr>
          <a:xfrm>
            <a:off x="838200" y="1825625"/>
            <a:ext cx="5491205"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dirty="0"/>
              <a:t>Common in Central and Eastern European countries</a:t>
            </a:r>
          </a:p>
          <a:p>
            <a:pPr>
              <a:buFont typeface="Wingdings" panose="05000000000000000000" pitchFamily="2" charset="2"/>
              <a:buChar char="§"/>
            </a:pPr>
            <a:endParaRPr lang="en-GB" dirty="0"/>
          </a:p>
          <a:p>
            <a:pPr>
              <a:buFont typeface="Wingdings" panose="05000000000000000000" pitchFamily="2" charset="2"/>
              <a:buChar char="§"/>
            </a:pPr>
            <a:r>
              <a:rPr lang="en-GB" dirty="0"/>
              <a:t>Social practice rather than formal instrument</a:t>
            </a:r>
          </a:p>
          <a:p>
            <a:pPr marL="457200" lvl="1" indent="0">
              <a:buNone/>
            </a:pPr>
            <a:r>
              <a:rPr lang="en-GB" dirty="0"/>
              <a:t>…but fulfils similar function</a:t>
            </a:r>
          </a:p>
          <a:p>
            <a:pPr>
              <a:buFont typeface="Wingdings" panose="05000000000000000000" pitchFamily="2" charset="2"/>
              <a:buChar char="§"/>
            </a:pPr>
            <a:endParaRPr lang="en-GB" dirty="0"/>
          </a:p>
          <a:p>
            <a:pPr>
              <a:buFont typeface="Wingdings" panose="05000000000000000000" pitchFamily="2" charset="2"/>
              <a:buChar char="§"/>
            </a:pPr>
            <a:r>
              <a:rPr lang="en-GB" dirty="0"/>
              <a:t>Labels can be used as one indicator of many in book evaluation</a:t>
            </a:r>
          </a:p>
          <a:p>
            <a:pPr>
              <a:buFont typeface="Wingdings" panose="05000000000000000000" pitchFamily="2" charset="2"/>
              <a:buChar char="§"/>
            </a:pPr>
            <a:endParaRPr lang="en-GB" dirty="0"/>
          </a:p>
          <a:p>
            <a:pPr marL="0" indent="0">
              <a:buNone/>
            </a:pPr>
            <a:endParaRPr lang="en-GB" dirty="0"/>
          </a:p>
        </p:txBody>
      </p:sp>
    </p:spTree>
    <p:extLst>
      <p:ext uri="{BB962C8B-B14F-4D97-AF65-F5344CB8AC3E}">
        <p14:creationId xmlns:p14="http://schemas.microsoft.com/office/powerpoint/2010/main" val="150030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354AC350-B800-7543-8287-660BB9913D4D}"/>
              </a:ext>
            </a:extLst>
          </p:cNvPr>
          <p:cNvGrpSpPr/>
          <p:nvPr/>
        </p:nvGrpSpPr>
        <p:grpSpPr>
          <a:xfrm>
            <a:off x="8256658" y="210797"/>
            <a:ext cx="3387634" cy="1661932"/>
            <a:chOff x="4402183" y="1281570"/>
            <a:chExt cx="3387634" cy="1661932"/>
          </a:xfrm>
          <a:effectLst>
            <a:outerShdw blurRad="50800" dist="38100" dir="5400000" algn="t" rotWithShape="0">
              <a:prstClr val="black">
                <a:alpha val="40000"/>
              </a:prstClr>
            </a:outerShdw>
          </a:effectLst>
        </p:grpSpPr>
        <p:sp>
          <p:nvSpPr>
            <p:cNvPr id="3" name="Left Brace 8">
              <a:extLst>
                <a:ext uri="{FF2B5EF4-FFF2-40B4-BE49-F238E27FC236}">
                  <a16:creationId xmlns:a16="http://schemas.microsoft.com/office/drawing/2014/main" id="{A8E491B9-1662-F24F-80DB-BEECC528B93A}"/>
                </a:ext>
              </a:extLst>
            </p:cNvPr>
            <p:cNvSpPr/>
            <p:nvPr/>
          </p:nvSpPr>
          <p:spPr>
            <a:xfrm rot="5400000">
              <a:off x="5747658" y="901344"/>
              <a:ext cx="696683" cy="3387634"/>
            </a:xfrm>
            <a:prstGeom prst="leftBrace">
              <a:avLst>
                <a:gd name="adj1" fmla="val 44503"/>
                <a:gd name="adj2" fmla="val 49396"/>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nl-BE"/>
            </a:p>
          </p:txBody>
        </p:sp>
        <p:sp>
          <p:nvSpPr>
            <p:cNvPr id="4" name="TextBox 9">
              <a:extLst>
                <a:ext uri="{FF2B5EF4-FFF2-40B4-BE49-F238E27FC236}">
                  <a16:creationId xmlns:a16="http://schemas.microsoft.com/office/drawing/2014/main" id="{7F9545D9-2B5C-3043-B597-50AA5700B161}"/>
                </a:ext>
              </a:extLst>
            </p:cNvPr>
            <p:cNvSpPr txBox="1"/>
            <p:nvPr/>
          </p:nvSpPr>
          <p:spPr>
            <a:xfrm>
              <a:off x="5825732" y="1281570"/>
              <a:ext cx="540533" cy="1015663"/>
            </a:xfrm>
            <a:prstGeom prst="rect">
              <a:avLst/>
            </a:prstGeom>
            <a:noFill/>
          </p:spPr>
          <p:txBody>
            <a:bodyPr wrap="none" rtlCol="0">
              <a:spAutoFit/>
            </a:bodyPr>
            <a:lstStyle/>
            <a:p>
              <a:r>
                <a:rPr lang="nl-BE" sz="6000" dirty="0"/>
                <a:t>?</a:t>
              </a:r>
            </a:p>
          </p:txBody>
        </p:sp>
      </p:grpSp>
      <p:pic>
        <p:nvPicPr>
          <p:cNvPr id="5" name="Picture 14">
            <a:extLst>
              <a:ext uri="{FF2B5EF4-FFF2-40B4-BE49-F238E27FC236}">
                <a16:creationId xmlns:a16="http://schemas.microsoft.com/office/drawing/2014/main" id="{0757410E-BC90-8842-9956-5D94173B70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1884" y="4129359"/>
            <a:ext cx="2912408" cy="2184306"/>
          </a:xfrm>
          <a:prstGeom prst="rect">
            <a:avLst/>
          </a:prstGeom>
        </p:spPr>
      </p:pic>
      <p:pic>
        <p:nvPicPr>
          <p:cNvPr id="6" name="Content Placeholder 3">
            <a:extLst>
              <a:ext uri="{FF2B5EF4-FFF2-40B4-BE49-F238E27FC236}">
                <a16:creationId xmlns:a16="http://schemas.microsoft.com/office/drawing/2014/main" id="{5D5098FD-5DBF-AA4D-9176-6BCAC38D67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9185" y="1872729"/>
            <a:ext cx="11193628" cy="204403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13836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0D03-4730-9947-ADFC-20788E1BD6C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a:t>Questionable practices</a:t>
            </a:r>
            <a:endParaRPr lang="nl-BE" dirty="0"/>
          </a:p>
        </p:txBody>
      </p:sp>
      <p:sp>
        <p:nvSpPr>
          <p:cNvPr id="3" name="Rectangle 20">
            <a:extLst>
              <a:ext uri="{FF2B5EF4-FFF2-40B4-BE49-F238E27FC236}">
                <a16:creationId xmlns:a16="http://schemas.microsoft.com/office/drawing/2014/main" id="{D3BE89DB-FA4D-6349-A216-CDCCC45A951F}"/>
              </a:ext>
            </a:extLst>
          </p:cNvPr>
          <p:cNvSpPr/>
          <p:nvPr/>
        </p:nvSpPr>
        <p:spPr>
          <a:xfrm>
            <a:off x="2384612" y="5811855"/>
            <a:ext cx="8193741" cy="1015663"/>
          </a:xfrm>
          <a:prstGeom prst="rect">
            <a:avLst/>
          </a:prstGeom>
          <a:solidFill>
            <a:schemeClr val="bg1"/>
          </a:solidFill>
        </p:spPr>
        <p:txBody>
          <a:bodyPr wrap="square">
            <a:spAutoFit/>
          </a:bodyPr>
          <a:lstStyle/>
          <a:p>
            <a:r>
              <a:rPr lang="en-US" sz="1200" dirty="0">
                <a:solidFill>
                  <a:schemeClr val="tx1">
                    <a:lumMod val="50000"/>
                    <a:lumOff val="50000"/>
                  </a:schemeClr>
                </a:solidFill>
              </a:rPr>
              <a:t>Bohannon, J. (2013). Who’s Afraid of Peer Review? Science, 342(6154), 60–65. https://doi.org/10.1126/science.342.6154.60</a:t>
            </a:r>
            <a:endParaRPr lang="pl-PL" sz="1200" dirty="0">
              <a:solidFill>
                <a:schemeClr val="tx1">
                  <a:lumMod val="50000"/>
                  <a:lumOff val="50000"/>
                </a:schemeClr>
              </a:solidFill>
            </a:endParaRPr>
          </a:p>
          <a:p>
            <a:endParaRPr lang="pl-PL" sz="1200" dirty="0">
              <a:solidFill>
                <a:schemeClr val="tx1">
                  <a:lumMod val="50000"/>
                  <a:lumOff val="50000"/>
                </a:schemeClr>
              </a:solidFill>
            </a:endParaRPr>
          </a:p>
          <a:p>
            <a:r>
              <a:rPr lang="nl-BE" sz="1200" dirty="0">
                <a:solidFill>
                  <a:schemeClr val="tx1">
                    <a:lumMod val="50000"/>
                    <a:lumOff val="50000"/>
                  </a:schemeClr>
                </a:solidFill>
              </a:rPr>
              <a:t>Sorokowski, P., Kulczycki, E., Sorokowska, A., &amp; Pisanski, K. (2017). Predatory journals recruit fake editor. Nature, 543(7646), 481–483. https://doi.org/10.1038/543481a</a:t>
            </a:r>
            <a:endParaRPr lang="nl-BE" sz="1200" dirty="0">
              <a:solidFill>
                <a:schemeClr val="tx1">
                  <a:lumMod val="50000"/>
                  <a:lumOff val="50000"/>
                </a:schemeClr>
              </a:solidFill>
              <a:effectLst/>
            </a:endParaRPr>
          </a:p>
        </p:txBody>
      </p:sp>
      <p:sp>
        <p:nvSpPr>
          <p:cNvPr id="4" name="Content Placeholder 2">
            <a:extLst>
              <a:ext uri="{FF2B5EF4-FFF2-40B4-BE49-F238E27FC236}">
                <a16:creationId xmlns:a16="http://schemas.microsoft.com/office/drawing/2014/main" id="{487FBAC7-6A68-1D4B-8F9E-5BC8BFF100DE}"/>
              </a:ext>
            </a:extLst>
          </p:cNvPr>
          <p:cNvSpPr txBox="1">
            <a:spLocks/>
          </p:cNvSpPr>
          <p:nvPr/>
        </p:nvSpPr>
        <p:spPr>
          <a:xfrm>
            <a:off x="838200" y="1825625"/>
            <a:ext cx="1027684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GB" sz="2600" dirty="0"/>
              <a:t>„…scientific paper, (…) with such grave</a:t>
            </a:r>
            <a:br>
              <a:rPr lang="en-GB" sz="2600" dirty="0"/>
            </a:br>
            <a:r>
              <a:rPr lang="en-GB" sz="2600" dirty="0"/>
              <a:t>errors that a competent peer reviewer</a:t>
            </a:r>
            <a:br>
              <a:rPr lang="en-GB" sz="2600" dirty="0"/>
            </a:br>
            <a:r>
              <a:rPr lang="en-GB" sz="2600" dirty="0"/>
              <a:t>should easily identify it as </a:t>
            </a:r>
            <a:br>
              <a:rPr lang="en-GB" sz="2600" dirty="0"/>
            </a:br>
            <a:r>
              <a:rPr lang="en-GB" sz="2600" b="1" dirty="0"/>
              <a:t>flawed</a:t>
            </a:r>
            <a:r>
              <a:rPr lang="en-GB" sz="2600" dirty="0"/>
              <a:t> and </a:t>
            </a:r>
            <a:r>
              <a:rPr lang="en-GB" sz="2600" b="1" dirty="0"/>
              <a:t>unpublishable</a:t>
            </a:r>
            <a:r>
              <a:rPr lang="en-GB" sz="2600" dirty="0"/>
              <a:t>” (Bohannon,2013)</a:t>
            </a:r>
          </a:p>
          <a:p>
            <a:pPr>
              <a:buFont typeface="Wingdings" panose="05000000000000000000" pitchFamily="2" charset="2"/>
              <a:buChar char="§"/>
            </a:pPr>
            <a:endParaRPr lang="en-GB" sz="2600" dirty="0"/>
          </a:p>
          <a:p>
            <a:pPr>
              <a:buFont typeface="Wingdings" panose="05000000000000000000" pitchFamily="2" charset="2"/>
              <a:buChar char="§"/>
            </a:pPr>
            <a:r>
              <a:rPr lang="en-GB" sz="2600" dirty="0"/>
              <a:t>Predatory journals recruit fake editor</a:t>
            </a:r>
            <a:br>
              <a:rPr lang="en-GB" sz="2600" dirty="0"/>
            </a:br>
            <a:r>
              <a:rPr lang="en-GB" sz="2600" dirty="0"/>
              <a:t>(</a:t>
            </a:r>
            <a:r>
              <a:rPr lang="en-GB" sz="2600" dirty="0" err="1"/>
              <a:t>Sorokowski</a:t>
            </a:r>
            <a:r>
              <a:rPr lang="en-GB" sz="2600" dirty="0"/>
              <a:t>, P., </a:t>
            </a:r>
            <a:r>
              <a:rPr lang="en-GB" sz="2600" dirty="0" err="1"/>
              <a:t>Kulczycki</a:t>
            </a:r>
            <a:r>
              <a:rPr lang="en-GB" sz="2600" dirty="0"/>
              <a:t>, E., </a:t>
            </a:r>
            <a:r>
              <a:rPr lang="en-GB" sz="2600" dirty="0" err="1"/>
              <a:t>Sorokowska</a:t>
            </a:r>
            <a:r>
              <a:rPr lang="en-GB" sz="2600" dirty="0"/>
              <a:t>, A., &amp; </a:t>
            </a:r>
            <a:r>
              <a:rPr lang="en-GB" sz="2600" dirty="0" err="1"/>
              <a:t>Pisanski</a:t>
            </a:r>
            <a:r>
              <a:rPr lang="en-GB" sz="2600" dirty="0"/>
              <a:t>, K. (2017))</a:t>
            </a:r>
            <a:br>
              <a:rPr lang="en-GB" sz="2600" dirty="0"/>
            </a:br>
            <a:br>
              <a:rPr lang="en-GB" sz="2600" dirty="0"/>
            </a:br>
            <a:r>
              <a:rPr lang="en-GB" sz="2600" dirty="0"/>
              <a:t>“Anna O. </a:t>
            </a:r>
            <a:r>
              <a:rPr lang="en-GB" sz="2600" dirty="0" err="1"/>
              <a:t>Szust</a:t>
            </a:r>
            <a:r>
              <a:rPr lang="en-GB" sz="2600" dirty="0"/>
              <a:t> (</a:t>
            </a:r>
            <a:r>
              <a:rPr lang="en-GB" sz="2600" b="1" dirty="0" err="1"/>
              <a:t>Oszust</a:t>
            </a:r>
            <a:r>
              <a:rPr lang="en-GB" sz="2600" dirty="0"/>
              <a:t> is the Polish word for 'a fraud’)”</a:t>
            </a:r>
          </a:p>
        </p:txBody>
      </p:sp>
      <p:pic>
        <p:nvPicPr>
          <p:cNvPr id="5" name="Picture 2" descr="Anna Olga Szust">
            <a:extLst>
              <a:ext uri="{FF2B5EF4-FFF2-40B4-BE49-F238E27FC236}">
                <a16:creationId xmlns:a16="http://schemas.microsoft.com/office/drawing/2014/main" id="{E96F3E1A-2808-A043-A553-0AFA80DCD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6765" y="1175070"/>
            <a:ext cx="25431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43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011928-4CD8-384F-827A-D87D749F068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BE" dirty="0"/>
              <a:t>Questionable journals: </a:t>
            </a:r>
            <a:br>
              <a:rPr lang="nl-BE" dirty="0"/>
            </a:br>
            <a:r>
              <a:rPr lang="nl-BE" dirty="0"/>
              <a:t>a comparison of Finnish, Flemish and Polish data</a:t>
            </a:r>
          </a:p>
        </p:txBody>
      </p:sp>
      <p:sp>
        <p:nvSpPr>
          <p:cNvPr id="4" name="Content Placeholder 2">
            <a:extLst>
              <a:ext uri="{FF2B5EF4-FFF2-40B4-BE49-F238E27FC236}">
                <a16:creationId xmlns:a16="http://schemas.microsoft.com/office/drawing/2014/main" id="{80D5E008-D1FB-3D48-AEB2-D78BFC8670BF}"/>
              </a:ext>
            </a:extLst>
          </p:cNvPr>
          <p:cNvSpPr txBox="1">
            <a:spLocks/>
          </p:cNvSpPr>
          <p:nvPr/>
        </p:nvSpPr>
        <p:spPr>
          <a:xfrm>
            <a:off x="838200" y="2420471"/>
            <a:ext cx="10195560" cy="353209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Aft>
                <a:spcPts val="600"/>
              </a:spcAft>
              <a:buFont typeface="Wingdings" panose="05000000000000000000" pitchFamily="2" charset="2"/>
              <a:buChar char="è"/>
            </a:pPr>
            <a:r>
              <a:rPr lang="en-GB" dirty="0"/>
              <a:t>To review and compare how questionable open access (POA) journals are identified and managed in the context of performance-based research funding.</a:t>
            </a:r>
          </a:p>
          <a:p>
            <a:pPr>
              <a:buFont typeface="Wingdings" panose="05000000000000000000" pitchFamily="2" charset="2"/>
              <a:buChar char="è"/>
            </a:pPr>
            <a:endParaRPr lang="en-GB" dirty="0"/>
          </a:p>
          <a:p>
            <a:pPr>
              <a:lnSpc>
                <a:spcPct val="120000"/>
              </a:lnSpc>
              <a:spcAft>
                <a:spcPts val="600"/>
              </a:spcAft>
              <a:buFont typeface="Wingdings" panose="05000000000000000000" pitchFamily="2" charset="2"/>
              <a:buChar char="è"/>
            </a:pPr>
            <a:r>
              <a:rPr lang="en-GB" dirty="0"/>
              <a:t>To find out how the yearly number of publications in questionable SSH journals and legitimate OA journals has evolved, and to compare SSH journal lists from the aspects of predatory and legitimate OA in Finland, Flanders and Poland.</a:t>
            </a:r>
          </a:p>
        </p:txBody>
      </p:sp>
    </p:spTree>
    <p:extLst>
      <p:ext uri="{BB962C8B-B14F-4D97-AF65-F5344CB8AC3E}">
        <p14:creationId xmlns:p14="http://schemas.microsoft.com/office/powerpoint/2010/main" val="115279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4D969F4-B3D4-A047-93EF-B9277F2DF1AC}"/>
              </a:ext>
            </a:extLst>
          </p:cNvPr>
          <p:cNvGraphicFramePr>
            <a:graphicFrameLocks noGrp="1"/>
          </p:cNvGraphicFramePr>
          <p:nvPr>
            <p:extLst>
              <p:ext uri="{D42A27DB-BD31-4B8C-83A1-F6EECF244321}">
                <p14:modId xmlns:p14="http://schemas.microsoft.com/office/powerpoint/2010/main" val="198375048"/>
              </p:ext>
            </p:extLst>
          </p:nvPr>
        </p:nvGraphicFramePr>
        <p:xfrm>
          <a:off x="252247" y="1127066"/>
          <a:ext cx="11581164" cy="3319427"/>
        </p:xfrm>
        <a:graphic>
          <a:graphicData uri="http://schemas.openxmlformats.org/drawingml/2006/table">
            <a:tbl>
              <a:tblPr firstRow="1" bandRow="1">
                <a:tableStyleId>{5C22544A-7EE6-4342-B048-85BDC9FD1C3A}</a:tableStyleId>
              </a:tblPr>
              <a:tblGrid>
                <a:gridCol w="1343471">
                  <a:extLst>
                    <a:ext uri="{9D8B030D-6E8A-4147-A177-3AD203B41FA5}">
                      <a16:colId xmlns:a16="http://schemas.microsoft.com/office/drawing/2014/main" val="1125720189"/>
                    </a:ext>
                  </a:extLst>
                </a:gridCol>
                <a:gridCol w="1703294">
                  <a:extLst>
                    <a:ext uri="{9D8B030D-6E8A-4147-A177-3AD203B41FA5}">
                      <a16:colId xmlns:a16="http://schemas.microsoft.com/office/drawing/2014/main" val="3195699400"/>
                    </a:ext>
                  </a:extLst>
                </a:gridCol>
                <a:gridCol w="1792941">
                  <a:extLst>
                    <a:ext uri="{9D8B030D-6E8A-4147-A177-3AD203B41FA5}">
                      <a16:colId xmlns:a16="http://schemas.microsoft.com/office/drawing/2014/main" val="736219855"/>
                    </a:ext>
                  </a:extLst>
                </a:gridCol>
                <a:gridCol w="1809974">
                  <a:extLst>
                    <a:ext uri="{9D8B030D-6E8A-4147-A177-3AD203B41FA5}">
                      <a16:colId xmlns:a16="http://schemas.microsoft.com/office/drawing/2014/main" val="4131284867"/>
                    </a:ext>
                  </a:extLst>
                </a:gridCol>
                <a:gridCol w="1243772">
                  <a:extLst>
                    <a:ext uri="{9D8B030D-6E8A-4147-A177-3AD203B41FA5}">
                      <a16:colId xmlns:a16="http://schemas.microsoft.com/office/drawing/2014/main" val="3205565031"/>
                    </a:ext>
                  </a:extLst>
                </a:gridCol>
                <a:gridCol w="1843856">
                  <a:extLst>
                    <a:ext uri="{9D8B030D-6E8A-4147-A177-3AD203B41FA5}">
                      <a16:colId xmlns:a16="http://schemas.microsoft.com/office/drawing/2014/main" val="1628077532"/>
                    </a:ext>
                  </a:extLst>
                </a:gridCol>
                <a:gridCol w="1843856">
                  <a:extLst>
                    <a:ext uri="{9D8B030D-6E8A-4147-A177-3AD203B41FA5}">
                      <a16:colId xmlns:a16="http://schemas.microsoft.com/office/drawing/2014/main" val="1310719419"/>
                    </a:ext>
                  </a:extLst>
                </a:gridCol>
              </a:tblGrid>
              <a:tr h="1230266">
                <a:tc>
                  <a:txBody>
                    <a:bodyPr/>
                    <a:lstStyle/>
                    <a:p>
                      <a:pPr>
                        <a:lnSpc>
                          <a:spcPct val="107000"/>
                        </a:lnSpc>
                        <a:spcAft>
                          <a:spcPts val="0"/>
                        </a:spcAft>
                      </a:pPr>
                      <a:r>
                        <a:rPr lang="en-GB" sz="2000" dirty="0">
                          <a:effectLst/>
                        </a:rPr>
                        <a:t>Country</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000" dirty="0">
                          <a:effectLst/>
                        </a:rPr>
                        <a:t>Publications</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000">
                          <a:effectLst/>
                        </a:rPr>
                        <a:t>Questionable publications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000">
                          <a:effectLst/>
                        </a:rPr>
                        <a:t>Questionable publications %</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000">
                          <a:effectLst/>
                        </a:rPr>
                        <a:t>Journals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000">
                          <a:effectLst/>
                        </a:rPr>
                        <a:t>Questionable journals</a:t>
                      </a:r>
                      <a:endParaRPr lang="pl-P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000" dirty="0">
                          <a:effectLst/>
                        </a:rPr>
                        <a:t>Questionable journals </a:t>
                      </a:r>
                      <a:br>
                        <a:rPr lang="en-GB" sz="2000" dirty="0">
                          <a:effectLst/>
                        </a:rPr>
                      </a:br>
                      <a:r>
                        <a:rPr lang="en-GB" sz="2000" dirty="0">
                          <a:effectLst/>
                        </a:rPr>
                        <a:t>%</a:t>
                      </a:r>
                      <a:endParaRPr lang="pl-P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3587021"/>
                  </a:ext>
                </a:extLst>
              </a:tr>
              <a:tr h="696387">
                <a:tc>
                  <a:txBody>
                    <a:bodyPr/>
                    <a:lstStyle/>
                    <a:p>
                      <a:pPr>
                        <a:lnSpc>
                          <a:spcPct val="107000"/>
                        </a:lnSpc>
                        <a:spcAft>
                          <a:spcPts val="0"/>
                        </a:spcAft>
                      </a:pPr>
                      <a:r>
                        <a:rPr lang="en-GB" sz="2400" dirty="0">
                          <a:effectLst/>
                        </a:rPr>
                        <a:t>Finland</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26,650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313</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a:effectLst/>
                        </a:rPr>
                        <a:t>1.2</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a:effectLst/>
                        </a:rPr>
                        <a:t>6,893</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a:effectLst/>
                        </a:rPr>
                        <a:t>119</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a:effectLst/>
                        </a:rPr>
                        <a:t>1.7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2773674"/>
                  </a:ext>
                </a:extLst>
              </a:tr>
              <a:tr h="696387">
                <a:tc>
                  <a:txBody>
                    <a:bodyPr/>
                    <a:lstStyle/>
                    <a:p>
                      <a:pPr>
                        <a:lnSpc>
                          <a:spcPct val="107000"/>
                        </a:lnSpc>
                        <a:spcAft>
                          <a:spcPts val="0"/>
                        </a:spcAft>
                      </a:pPr>
                      <a:r>
                        <a:rPr lang="en-GB" sz="2400">
                          <a:effectLst/>
                        </a:rPr>
                        <a:t>Flanders</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31,769</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76</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0.2</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8,608</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60</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a:effectLst/>
                        </a:rPr>
                        <a:t>0.7</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8299522"/>
                  </a:ext>
                </a:extLst>
              </a:tr>
              <a:tr h="696387">
                <a:tc>
                  <a:txBody>
                    <a:bodyPr/>
                    <a:lstStyle/>
                    <a:p>
                      <a:pPr>
                        <a:lnSpc>
                          <a:spcPct val="107000"/>
                        </a:lnSpc>
                        <a:spcAft>
                          <a:spcPts val="0"/>
                        </a:spcAft>
                      </a:pPr>
                      <a:r>
                        <a:rPr lang="en-GB" sz="2400">
                          <a:effectLst/>
                        </a:rPr>
                        <a:t>Poland</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120,111</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a:effectLst/>
                        </a:rPr>
                        <a:t>512</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a:effectLst/>
                        </a:rPr>
                        <a:t>0.4</a:t>
                      </a:r>
                      <a:endParaRPr lang="pl-PL"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8,577</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137</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en-GB" sz="2400" dirty="0">
                          <a:effectLst/>
                        </a:rPr>
                        <a:t>1.6</a:t>
                      </a:r>
                      <a:endParaRPr lang="pl-PL"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8463874"/>
                  </a:ext>
                </a:extLst>
              </a:tr>
            </a:tbl>
          </a:graphicData>
        </a:graphic>
      </p:graphicFrame>
    </p:spTree>
    <p:extLst>
      <p:ext uri="{BB962C8B-B14F-4D97-AF65-F5344CB8AC3E}">
        <p14:creationId xmlns:p14="http://schemas.microsoft.com/office/powerpoint/2010/main" val="1780567028"/>
      </p:ext>
    </p:extLst>
  </p:cSld>
  <p:clrMapOvr>
    <a:masterClrMapping/>
  </p:clrMapOvr>
</p:sld>
</file>

<file path=ppt/theme/theme1.xml><?xml version="1.0" encoding="utf-8"?>
<a:theme xmlns:a="http://schemas.openxmlformats.org/drawingml/2006/main" name="COST_ppt-16_9-color_1">
  <a:themeElements>
    <a:clrScheme name="COST THEME FUSHIA">
      <a:dk1>
        <a:srgbClr val="000000"/>
      </a:dk1>
      <a:lt1>
        <a:srgbClr val="FFFFFF"/>
      </a:lt1>
      <a:dk2>
        <a:srgbClr val="737373"/>
      </a:dk2>
      <a:lt2>
        <a:srgbClr val="D2D2CD"/>
      </a:lt2>
      <a:accent1>
        <a:srgbClr val="961E64"/>
      </a:accent1>
      <a:accent2>
        <a:srgbClr val="6E82BE"/>
      </a:accent2>
      <a:accent3>
        <a:srgbClr val="692364"/>
      </a:accent3>
      <a:accent4>
        <a:srgbClr val="2D3778"/>
      </a:accent4>
      <a:accent5>
        <a:srgbClr val="E1783C"/>
      </a:accent5>
      <a:accent6>
        <a:srgbClr val="00AB9D"/>
      </a:accent6>
      <a:hlink>
        <a:srgbClr val="D7D2C3"/>
      </a:hlink>
      <a:folHlink>
        <a:srgbClr val="9B9B9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T_ppt_16X9_161212_OK" id="{403582E6-73BD-334F-B01F-7B4BB617AACB}" vid="{FC0D7151-BF2E-CB47-9C5D-16D3FEAA58A5}"/>
    </a:ext>
  </a:extLst>
</a:theme>
</file>

<file path=ppt/theme/theme2.xml><?xml version="1.0" encoding="utf-8"?>
<a:theme xmlns:a="http://schemas.openxmlformats.org/drawingml/2006/main" name="COST_ppt-16_9-color_2">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T_ppt_16X9_161212_OK" id="{403582E6-73BD-334F-B01F-7B4BB617AACB}" vid="{66E6D947-834A-5747-90BE-A14D8451F25B}"/>
    </a:ext>
  </a:extLst>
</a:theme>
</file>

<file path=ppt/theme/theme3.xml><?xml version="1.0" encoding="utf-8"?>
<a:theme xmlns:a="http://schemas.openxmlformats.org/drawingml/2006/main" name="COST_ppt-16_9-color_3">
  <a:themeElements>
    <a:clrScheme name="COST THEME GREEN">
      <a:dk1>
        <a:srgbClr val="000000"/>
      </a:dk1>
      <a:lt1>
        <a:srgbClr val="FFFFFF"/>
      </a:lt1>
      <a:dk2>
        <a:srgbClr val="737373"/>
      </a:dk2>
      <a:lt2>
        <a:srgbClr val="D2D2CD"/>
      </a:lt2>
      <a:accent1>
        <a:srgbClr val="00AB9D"/>
      </a:accent1>
      <a:accent2>
        <a:srgbClr val="6E82BE"/>
      </a:accent2>
      <a:accent3>
        <a:srgbClr val="2D3778"/>
      </a:accent3>
      <a:accent4>
        <a:srgbClr val="961E64"/>
      </a:accent4>
      <a:accent5>
        <a:srgbClr val="692364"/>
      </a:accent5>
      <a:accent6>
        <a:srgbClr val="E1783C"/>
      </a:accent6>
      <a:hlink>
        <a:srgbClr val="D7D2C3"/>
      </a:hlink>
      <a:folHlink>
        <a:srgbClr val="9B9B9B"/>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T_ppt_16X9_161212_OK" id="{403582E6-73BD-334F-B01F-7B4BB617AACB}" vid="{66E6D947-834A-5747-90BE-A14D8451F25B}"/>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COST_ppt-16_9-color_1</Template>
  <TotalTime>36</TotalTime>
  <Words>1426</Words>
  <Application>Microsoft Macintosh PowerPoint</Application>
  <PresentationFormat>Panoramiczny</PresentationFormat>
  <Paragraphs>131</Paragraphs>
  <Slides>12</Slides>
  <Notes>10</Notes>
  <HiddenSlides>0</HiddenSlides>
  <MMClips>0</MMClips>
  <ScaleCrop>false</ScaleCrop>
  <HeadingPairs>
    <vt:vector size="6" baseType="variant">
      <vt:variant>
        <vt:lpstr>Używane czcionki</vt:lpstr>
      </vt:variant>
      <vt:variant>
        <vt:i4>5</vt:i4>
      </vt:variant>
      <vt:variant>
        <vt:lpstr>Motyw</vt:lpstr>
      </vt:variant>
      <vt:variant>
        <vt:i4>3</vt:i4>
      </vt:variant>
      <vt:variant>
        <vt:lpstr>Tytuły slajdów</vt:lpstr>
      </vt:variant>
      <vt:variant>
        <vt:i4>12</vt:i4>
      </vt:variant>
    </vt:vector>
  </HeadingPairs>
  <TitlesOfParts>
    <vt:vector size="20" baseType="lpstr">
      <vt:lpstr>Arial</vt:lpstr>
      <vt:lpstr>Arial Black</vt:lpstr>
      <vt:lpstr>Calibri</vt:lpstr>
      <vt:lpstr>Times New Roman</vt:lpstr>
      <vt:lpstr>Wingdings</vt:lpstr>
      <vt:lpstr>COST_ppt-16_9-color_1</vt:lpstr>
      <vt:lpstr>COST_ppt-16_9-color_2</vt:lpstr>
      <vt:lpstr>COST_ppt-16_9-color_3</vt:lpstr>
      <vt:lpstr>Ambiguity, labelling,  and questionable practices  in peer review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Thank you    Raf Guns Marek Hołowiecki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Ambiguity, labelling,  and questionable practices  in peer review</dc:title>
  <dc:creator>Marek Hołowiecki</dc:creator>
  <cp:lastModifiedBy>Marek Hołowiecki</cp:lastModifiedBy>
  <cp:revision>11</cp:revision>
  <dcterms:created xsi:type="dcterms:W3CDTF">2020-02-18T09:26:11Z</dcterms:created>
  <dcterms:modified xsi:type="dcterms:W3CDTF">2020-02-18T10:49:47Z</dcterms:modified>
</cp:coreProperties>
</file>