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305" r:id="rId3"/>
    <p:sldId id="260" r:id="rId4"/>
    <p:sldId id="307" r:id="rId5"/>
    <p:sldId id="300" r:id="rId6"/>
    <p:sldId id="308" r:id="rId7"/>
    <p:sldId id="30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4" autoAdjust="0"/>
    <p:restoredTop sz="59513" autoAdjust="0"/>
  </p:normalViewPr>
  <p:slideViewPr>
    <p:cSldViewPr snapToGrid="0">
      <p:cViewPr varScale="1">
        <p:scale>
          <a:sx n="41" d="100"/>
          <a:sy n="41" d="100"/>
        </p:scale>
        <p:origin x="1130" y="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117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03EE-6B9E-4504-8B70-2792E4B2BF36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10DF-E784-4F50-AD69-6A1C1DAD66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89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90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78275" cy="4105851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3738"/>
            <a:ext cx="6080125" cy="34210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00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78275" cy="4105851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3738"/>
            <a:ext cx="6080125" cy="34210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74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78275" cy="4105851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3738"/>
            <a:ext cx="6080125" cy="34210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08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96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43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1437" y="8686510"/>
            <a:ext cx="2968157" cy="448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it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3738"/>
            <a:ext cx="6094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6360" y="4342533"/>
            <a:ext cx="5483877" cy="41116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319658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215FBC-BA62-4570-A0B1-7D8B44E59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2609F-7905-4ED7-B70E-57F05C31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EB8E21-4649-4EBE-9B6C-BF75EB1F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3A1B44-1E89-4140-8952-FD53FD1D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EA3590-73E9-4F58-AAC4-6499620C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1B474-C834-4FFD-A76B-304D94E6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4EFC3F-1779-41B6-8B70-FBB865430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B1AC55-7086-442B-8E60-0071E376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4626A9-0AA8-487A-B3E4-34ACC7FA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8206E5-1B47-4E58-A174-6D77D34C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36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C90A365-C9E1-4827-98EB-F20891F80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A64A72-B1D4-46A1-96AF-59FA1B3AC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34C597-F1B9-485F-85AA-D143696E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292C4-F85B-48E6-8761-83177E0D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04A2D6-8470-49CD-9EBF-7E99B44D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39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Font typeface="PT Serif"/>
              <a:defRPr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Font typeface="PT Serif"/>
              <a:defRPr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 smtClean="0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4877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3FC4F-0A93-4E26-8B6D-4AEC5427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ABB39B-D508-45CE-8E89-C7963BD2D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98EA80-280E-4ACF-AC95-1571B980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4DCB33-05BE-4416-AD3D-C01EA5C1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FE05C8-B339-4AFE-9E17-5E6EE833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96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882D2-A124-4328-825D-849C5438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AC8084-02FF-4340-9D3C-9132EA03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9852A5-4FAA-4048-A386-A69862FB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F50DB6-CA9D-4EC2-A0A7-0A329E04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D7D99-35A5-4080-A262-091680D3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12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F2D57E-3D3D-45F5-B7A7-7DE560EF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BA8349-6C51-4A5D-AB8D-D9D6F4021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AB8D89-75DF-457C-862E-8348AC87D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EE5EAA-E191-487C-89A5-6EF676B1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826D48-E1AD-4277-A472-E24E9CA5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60A089-3B05-4661-8D78-C08A4584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76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CE99D-F7C4-4B53-AA5C-A671526A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C6538B-0AF6-4D92-8B47-0056C7AB8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4AE21D-71B8-47B8-A817-1B960827A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5ABBC4-23F3-4F76-A42B-216CEE259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EA74E8-3A40-4D8F-83B3-1E487C32A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9C245A-0E8A-4F57-BE4A-0EDEDD52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AF48BE-5692-4D8C-BF28-32BE1050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941F387-86B9-4178-8ED5-62DE2812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37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5F366-8976-465F-9C94-9B3702C5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1C7F7E-1D45-44D9-BABD-A35C6DF9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A6CF24-FDF9-4F18-BB90-F769D41C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1FFF2D-F121-479B-9A7C-F29F22C7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0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3B264C-87FB-4966-92DD-C7A9EB42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6156D9-AE77-4151-8918-99EB46B9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FC288B-DC4E-4AD2-A9EA-EBC04C51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97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0637D-36A7-45BB-A304-7AB58F0A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64B2E-FF50-4A15-BEE8-72D81A735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07C18C-1C4D-420F-BBA8-056AF787E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84853D-07CD-450A-BCDA-BAC52648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31AEB6-125C-4A3B-A8D0-8E240B21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76F265-0D13-4E3D-917E-3B8684BA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74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67424-2119-4DFC-A3AB-D3191E21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108E50E-4D1F-4F2D-BF28-BFD8AF4EF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4F72B1-2D5E-4A26-BE92-51D88E614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25CF4A-F1A3-4596-B4E5-4E938865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8BA7CA-EB1D-4F54-BAFB-12923F4B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66F044-DB66-4015-BBF7-0379183E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54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3DA4E8D-6EBA-47CE-B886-CCF6B297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486904-10D2-47A2-852E-D58B5D3C0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03305F-3B0D-420D-8991-4AE449A14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A4A1F-3C4A-4F36-9C83-842E85A8C465}" type="datetimeFigureOut">
              <a:rPr lang="it-IT" smtClean="0"/>
              <a:t>15/02/2020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5F9750-6FB7-467A-BD8C-4C49E82B9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4460C-DFC7-489C-924D-AB77B33BD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E77D-810A-42C0-9B22-6DC0B0F78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7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1840191" y="506179"/>
            <a:ext cx="9067293" cy="20727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en-US" sz="3600" b="1" cap="all" dirty="0">
                <a:solidFill>
                  <a:schemeClr val="accent1"/>
                </a:solidFill>
                <a:latin typeface="PT Serif"/>
              </a:rPr>
              <a:t>Diversity of evaluation systems </a:t>
            </a:r>
            <a:endParaRPr lang="it-IT" sz="3600" b="1" cap="all" dirty="0">
              <a:solidFill>
                <a:schemeClr val="accent1"/>
              </a:solidFill>
              <a:latin typeface="PT Serif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629295" y="3275046"/>
            <a:ext cx="9144000" cy="242651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t" sz="2800" dirty="0">
                <a:solidFill>
                  <a:schemeClr val="accent1"/>
                </a:solidFill>
                <a:latin typeface="PT Serif" panose="020A0603040505020204" pitchFamily="18" charset="0"/>
              </a:rPr>
              <a:t>The case of the car</a:t>
            </a:r>
            <a:r>
              <a:rPr lang="it-IT" sz="2800" dirty="0">
                <a:solidFill>
                  <a:schemeClr val="accent1"/>
                </a:solidFill>
                <a:latin typeface="PT Serif" panose="020A0603040505020204" pitchFamily="18" charset="0"/>
              </a:rPr>
              <a:t>e</a:t>
            </a:r>
            <a:r>
              <a:rPr lang="it" sz="2800" dirty="0">
                <a:solidFill>
                  <a:schemeClr val="accent1"/>
                </a:solidFill>
                <a:latin typeface="PT Serif" panose="020A0603040505020204" pitchFamily="18" charset="0"/>
              </a:rPr>
              <a:t>er promotion</a:t>
            </a:r>
          </a:p>
          <a:p>
            <a:pPr>
              <a:spcBef>
                <a:spcPts val="0"/>
              </a:spcBef>
            </a:pPr>
            <a:endParaRPr lang="it" sz="2800" dirty="0">
              <a:latin typeface="PT Serif" panose="020A0603040505020204" pitchFamily="18" charset="0"/>
            </a:endParaRPr>
          </a:p>
          <a:p>
            <a:pPr>
              <a:spcBef>
                <a:spcPts val="0"/>
              </a:spcBef>
            </a:pPr>
            <a:endParaRPr lang="it" sz="2200" dirty="0">
              <a:latin typeface="PT Serif" panose="020A0603040505020204" pitchFamily="18" charset="0"/>
            </a:endParaRPr>
          </a:p>
          <a:p>
            <a:pPr>
              <a:spcBef>
                <a:spcPts val="0"/>
              </a:spcBef>
            </a:pPr>
            <a:r>
              <a:rPr lang="it-IT" sz="2200" i="1" dirty="0">
                <a:latin typeface="PT Serif" panose="020A0603040505020204" pitchFamily="18" charset="0"/>
              </a:rPr>
              <a:t>Michael </a:t>
            </a:r>
            <a:r>
              <a:rPr lang="it-IT" sz="2200" i="1" dirty="0" err="1">
                <a:latin typeface="PT Serif" panose="020A0603040505020204" pitchFamily="18" charset="0"/>
              </a:rPr>
              <a:t>Ochsner</a:t>
            </a:r>
            <a:r>
              <a:rPr lang="it-IT" sz="2200" i="1" dirty="0">
                <a:latin typeface="PT Serif" panose="020A0603040505020204" pitchFamily="18" charset="0"/>
              </a:rPr>
              <a:t> and </a:t>
            </a:r>
            <a:r>
              <a:rPr lang="it" sz="2200" i="1" dirty="0">
                <a:latin typeface="PT Serif" panose="020A0603040505020204" pitchFamily="18" charset="0"/>
              </a:rPr>
              <a:t>Ginevra Peru</a:t>
            </a:r>
            <a:r>
              <a:rPr lang="it-IT" sz="2200" i="1" dirty="0" err="1">
                <a:latin typeface="PT Serif" panose="020A0603040505020204" pitchFamily="18" charset="0"/>
              </a:rPr>
              <a:t>ginelli</a:t>
            </a:r>
            <a:r>
              <a:rPr lang="it" sz="2200" i="1" dirty="0">
                <a:latin typeface="PT Serif" panose="020A06030405050202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440801" y="325560"/>
            <a:ext cx="7295400" cy="588900"/>
          </a:xfrm>
          <a:prstGeom prst="rect">
            <a:avLst/>
          </a:prstGeom>
          <a:noFill/>
          <a:ln>
            <a:noFill/>
          </a:ln>
        </p:spPr>
        <p:txBody>
          <a:bodyPr lIns="81650" tIns="42450" rIns="81650" bIns="4245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The context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8514" y="1081036"/>
            <a:ext cx="1073532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r>
              <a:rPr lang="en-GB" sz="2300" dirty="0">
                <a:latin typeface="PT Serif" panose="020A0603040505020204" pitchFamily="18" charset="0"/>
              </a:rPr>
              <a:t>Source: Comparative study, showing the differences and similarities of national research evaluation systems and procedures in 19 countries</a:t>
            </a:r>
          </a:p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endParaRPr lang="en-US" sz="2300" dirty="0">
              <a:latin typeface="PT Serif" panose="020A06030405050202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sz="2300" dirty="0">
                <a:latin typeface="PT Serif" panose="020A0603040505020204" pitchFamily="18" charset="0"/>
              </a:rPr>
              <a:t>Evaluation is innate in research</a:t>
            </a:r>
          </a:p>
          <a:p>
            <a:pPr marL="800100" lvl="1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altLang="it-IT" sz="2300" dirty="0">
                <a:latin typeface="PT Serif" panose="020A0603040505020204" pitchFamily="18" charset="0"/>
              </a:rPr>
              <a:t>Countries have different evaluation procedures in place</a:t>
            </a:r>
          </a:p>
          <a:p>
            <a:pPr marL="800100" lvl="1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GB" altLang="it-IT" sz="2300" dirty="0">
                <a:latin typeface="PT Serif" panose="020A0603040505020204" pitchFamily="18" charset="0"/>
              </a:rPr>
              <a:t>Different types of research evaluation procedures (</a:t>
            </a:r>
            <a:r>
              <a:rPr lang="en-GB" sz="2300" dirty="0">
                <a:latin typeface="PT Serif" panose="020A0603040505020204" pitchFamily="18" charset="0"/>
              </a:rPr>
              <a:t>e.g. national career promotion, excellence initiatives, performance-based funding…) and level of main evaluation procedure (national, regional or institutional)</a:t>
            </a:r>
            <a:endParaRPr lang="it-IT" sz="2300" dirty="0">
              <a:latin typeface="PT Serif" panose="020A0603040505020204" pitchFamily="18" charset="0"/>
            </a:endParaRPr>
          </a:p>
          <a:p>
            <a:pPr marL="1257300" lvl="2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it-IT" sz="2300" dirty="0">
                <a:latin typeface="PT Serif" panose="020A0603040505020204" pitchFamily="18" charset="0"/>
              </a:rPr>
              <a:t>Different combinations</a:t>
            </a:r>
          </a:p>
          <a:p>
            <a:pPr marL="1257300" lvl="2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it-IT" sz="2300" dirty="0">
                <a:latin typeface="PT Serif" panose="020A0603040505020204" pitchFamily="18" charset="0"/>
              </a:rPr>
              <a:t>Different functions</a:t>
            </a:r>
          </a:p>
          <a:p>
            <a:pPr marL="1257300" lvl="2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it-IT" sz="2300" dirty="0">
                <a:latin typeface="PT Serif" panose="020A0603040505020204" pitchFamily="18" charset="0"/>
              </a:rPr>
              <a:t>Link to </a:t>
            </a:r>
            <a:r>
              <a:rPr lang="it-IT" sz="2300" dirty="0" err="1">
                <a:latin typeface="PT Serif" panose="020A0603040505020204" pitchFamily="18" charset="0"/>
              </a:rPr>
              <a:t>political</a:t>
            </a:r>
            <a:r>
              <a:rPr lang="it-IT" sz="2300" dirty="0">
                <a:latin typeface="PT Serif" panose="020A0603040505020204" pitchFamily="18" charset="0"/>
              </a:rPr>
              <a:t> situation in country</a:t>
            </a:r>
          </a:p>
          <a:p>
            <a:pPr lvl="2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endParaRPr lang="en-US" altLang="it-IT" sz="2300" dirty="0">
              <a:latin typeface="PT Serif" panose="020A06030405050202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altLang="it-IT" sz="2300" dirty="0">
                <a:latin typeface="PT Serif" panose="020A0603040505020204" pitchFamily="18" charset="0"/>
              </a:rPr>
              <a:t>Few countries have </a:t>
            </a:r>
            <a:r>
              <a:rPr lang="en-GB" altLang="it-IT" sz="2300" dirty="0">
                <a:latin typeface="PT Serif" panose="020A0603040505020204" pitchFamily="18" charset="0"/>
              </a:rPr>
              <a:t>SSH specific adaptations</a:t>
            </a:r>
            <a:endParaRPr lang="en-GB" altLang="it-IT" sz="2200" dirty="0"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582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412809" y="340038"/>
            <a:ext cx="7295400" cy="588900"/>
          </a:xfrm>
          <a:prstGeom prst="rect">
            <a:avLst/>
          </a:prstGeom>
          <a:noFill/>
          <a:ln>
            <a:noFill/>
          </a:ln>
        </p:spPr>
        <p:txBody>
          <a:bodyPr lIns="81650" tIns="42450" rIns="81650" bIns="4245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Researchers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 and </a:t>
            </a: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evaluation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 lang="it" sz="3600" b="1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2100" y="1253862"/>
            <a:ext cx="1126138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r>
              <a:rPr lang="en-US" sz="2400" dirty="0">
                <a:latin typeface="PT Serif" panose="020A0603040505020204"/>
              </a:rPr>
              <a:t>Researchers: </a:t>
            </a:r>
          </a:p>
          <a:p>
            <a:pPr marL="800100" lvl="1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q"/>
              <a:defRPr/>
            </a:pPr>
            <a:endParaRPr lang="en-US" sz="2400" dirty="0">
              <a:latin typeface="PT Serif" panose="020A0603040505020204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PT Serif" panose="020A0603040505020204"/>
              </a:rPr>
              <a:t>Are constantly evaluated during their lifetime</a:t>
            </a:r>
          </a:p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endParaRPr lang="en-US" sz="2400" dirty="0">
              <a:latin typeface="PT Serif" panose="020A0603040505020204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latin typeface="PT Serif" panose="020A0603040505020204"/>
              </a:rPr>
              <a:t>Know </a:t>
            </a:r>
            <a:r>
              <a:rPr lang="it-IT" sz="2400" dirty="0" err="1">
                <a:latin typeface="PT Serif" panose="020A0603040505020204"/>
              </a:rPr>
              <a:t>that</a:t>
            </a:r>
            <a:r>
              <a:rPr lang="it-IT" sz="2400" dirty="0">
                <a:latin typeface="PT Serif" panose="020A0603040505020204"/>
              </a:rPr>
              <a:t> </a:t>
            </a:r>
            <a:r>
              <a:rPr lang="it-IT" sz="2400" dirty="0" err="1">
                <a:latin typeface="PT Serif" panose="020A0603040505020204"/>
              </a:rPr>
              <a:t>their</a:t>
            </a:r>
            <a:r>
              <a:rPr lang="it-IT" sz="2400" dirty="0">
                <a:latin typeface="PT Serif" panose="020A0603040505020204"/>
              </a:rPr>
              <a:t> work </a:t>
            </a:r>
            <a:r>
              <a:rPr lang="it-IT" sz="2400" dirty="0" err="1">
                <a:latin typeface="PT Serif" panose="020A0603040505020204"/>
              </a:rPr>
              <a:t>is</a:t>
            </a:r>
            <a:r>
              <a:rPr lang="it-IT" sz="2400" dirty="0">
                <a:latin typeface="PT Serif" panose="020A0603040505020204"/>
              </a:rPr>
              <a:t> </a:t>
            </a:r>
            <a:r>
              <a:rPr lang="it-IT" sz="2400" dirty="0" err="1">
                <a:latin typeface="PT Serif" panose="020A0603040505020204"/>
              </a:rPr>
              <a:t>subject</a:t>
            </a:r>
            <a:r>
              <a:rPr lang="it-IT" sz="2400" dirty="0">
                <a:latin typeface="PT Serif" panose="020A0603040505020204"/>
              </a:rPr>
              <a:t> to </a:t>
            </a:r>
            <a:r>
              <a:rPr lang="it-IT" sz="2400" dirty="0" err="1">
                <a:latin typeface="PT Serif" panose="020A0603040505020204"/>
              </a:rPr>
              <a:t>evaluation</a:t>
            </a:r>
            <a:r>
              <a:rPr lang="it-IT" sz="2400" dirty="0">
                <a:latin typeface="PT Serif" panose="020A0603040505020204"/>
              </a:rPr>
              <a:t> from the </a:t>
            </a:r>
            <a:r>
              <a:rPr lang="it-IT" sz="2400" dirty="0" err="1">
                <a:latin typeface="PT Serif" panose="020A0603040505020204"/>
              </a:rPr>
              <a:t>very</a:t>
            </a:r>
            <a:r>
              <a:rPr lang="it-IT" sz="2400" dirty="0">
                <a:latin typeface="PT Serif" panose="020A0603040505020204"/>
              </a:rPr>
              <a:t> </a:t>
            </a:r>
            <a:r>
              <a:rPr lang="it-IT" sz="2400" dirty="0" err="1">
                <a:latin typeface="PT Serif" panose="020A0603040505020204"/>
              </a:rPr>
              <a:t>beginning</a:t>
            </a:r>
            <a:r>
              <a:rPr lang="it-IT" sz="2400" dirty="0">
                <a:latin typeface="PT Serif" panose="020A0603040505020204"/>
              </a:rPr>
              <a:t> of </a:t>
            </a:r>
            <a:r>
              <a:rPr lang="it-IT" sz="2400" dirty="0" err="1">
                <a:latin typeface="PT Serif" panose="020A0603040505020204"/>
              </a:rPr>
              <a:t>their</a:t>
            </a:r>
            <a:r>
              <a:rPr lang="it-IT" sz="2400" dirty="0">
                <a:latin typeface="PT Serif" panose="020A0603040505020204"/>
              </a:rPr>
              <a:t> life </a:t>
            </a:r>
            <a:r>
              <a:rPr lang="it-IT" sz="2400" dirty="0" err="1">
                <a:latin typeface="PT Serif" panose="020A0603040505020204"/>
              </a:rPr>
              <a:t>as</a:t>
            </a:r>
            <a:r>
              <a:rPr lang="it-IT" sz="2400" dirty="0">
                <a:latin typeface="PT Serif" panose="020A0603040505020204"/>
              </a:rPr>
              <a:t> </a:t>
            </a:r>
            <a:r>
              <a:rPr lang="it-IT" sz="2400" dirty="0" err="1">
                <a:latin typeface="PT Serif" panose="020A0603040505020204"/>
              </a:rPr>
              <a:t>researchers</a:t>
            </a:r>
            <a:r>
              <a:rPr lang="en-US" altLang="it-IT" sz="2400" dirty="0">
                <a:latin typeface="PT Serif" panose="020A0603040505020204"/>
              </a:rPr>
              <a:t> </a:t>
            </a:r>
          </a:p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endParaRPr lang="en-US" altLang="it-IT" sz="2400" dirty="0">
              <a:latin typeface="PT Serif" panose="020A0603040505020204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PT Serif" panose="020A0603040505020204"/>
              </a:rPr>
              <a:t>Act also as evaluators of their peers</a:t>
            </a:r>
          </a:p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r>
              <a:rPr lang="en-US" sz="2400" dirty="0">
                <a:latin typeface="PT Serif" panose="020A0603040505020204"/>
              </a:rPr>
              <a:t> </a:t>
            </a:r>
            <a:endParaRPr lang="it-IT" sz="2400" dirty="0">
              <a:latin typeface="PT Serif" panose="020A0603040505020204"/>
            </a:endParaRPr>
          </a:p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endParaRPr lang="en-US" altLang="it-IT" sz="2200" dirty="0"/>
          </a:p>
          <a:p>
            <a:endParaRPr lang="en-GB" altLang="it-IT" sz="2200" dirty="0">
              <a:latin typeface="PT Serif" panose="020A0603040505020204" pitchFamily="18" charset="0"/>
            </a:endParaRPr>
          </a:p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/>
            </a:pPr>
            <a:endParaRPr lang="en-GB" altLang="it-IT" sz="2200" dirty="0">
              <a:latin typeface="PT Serif" panose="020A060304050502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43933" y="256062"/>
            <a:ext cx="11142133" cy="588900"/>
          </a:xfrm>
          <a:prstGeom prst="rect">
            <a:avLst/>
          </a:prstGeom>
          <a:noFill/>
          <a:ln>
            <a:noFill/>
          </a:ln>
        </p:spPr>
        <p:txBody>
          <a:bodyPr lIns="81650" tIns="42450" rIns="81650" bIns="4245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Career promotion procedure : </a:t>
            </a: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Why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is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important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 lang="it" sz="3600" b="1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5793" y="1354291"/>
            <a:ext cx="11206376" cy="490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altLang="it-IT" sz="2400" dirty="0">
                <a:latin typeface="PT Serif" panose="020A0603040505020204"/>
              </a:rPr>
              <a:t>Research evaluation practices influence the strategic behaviour of researchers </a:t>
            </a:r>
          </a:p>
          <a:p>
            <a:pPr lvl="1"/>
            <a:endParaRPr lang="en-GB" altLang="it-IT" sz="2400" dirty="0">
              <a:latin typeface="PT Serif" panose="020A0603040505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PT Serif" panose="020A0603040505020204"/>
              </a:rPr>
              <a:t>Most of the</a:t>
            </a:r>
            <a:r>
              <a:rPr lang="it-IT" sz="2400" dirty="0">
                <a:latin typeface="PT Serif" panose="020A0603040505020204"/>
              </a:rPr>
              <a:t> procedure of </a:t>
            </a:r>
            <a:r>
              <a:rPr lang="it-IT" sz="2400" dirty="0" err="1">
                <a:latin typeface="PT Serif" panose="020A0603040505020204"/>
              </a:rPr>
              <a:t>evaluation</a:t>
            </a:r>
            <a:r>
              <a:rPr lang="it-IT" sz="2400" dirty="0">
                <a:latin typeface="PT Serif" panose="020A0603040505020204"/>
              </a:rPr>
              <a:t> </a:t>
            </a:r>
            <a:r>
              <a:rPr lang="it-IT" sz="2400" dirty="0" err="1">
                <a:latin typeface="PT Serif" panose="020A0603040505020204"/>
              </a:rPr>
              <a:t>induces</a:t>
            </a:r>
            <a:r>
              <a:rPr lang="it-IT" sz="2400" dirty="0">
                <a:latin typeface="PT Serif" panose="020A0603040505020204"/>
              </a:rPr>
              <a:t> </a:t>
            </a:r>
            <a:r>
              <a:rPr lang="it-IT" sz="2400" dirty="0" err="1">
                <a:latin typeface="PT Serif" panose="020A0603040505020204"/>
              </a:rPr>
              <a:t>researchers</a:t>
            </a:r>
            <a:r>
              <a:rPr lang="it-IT" sz="2400" dirty="0">
                <a:latin typeface="PT Serif" panose="020A0603040505020204"/>
              </a:rPr>
              <a:t> in </a:t>
            </a:r>
            <a:r>
              <a:rPr lang="it-IT" sz="2400" dirty="0" err="1">
                <a:latin typeface="PT Serif" panose="020A0603040505020204"/>
              </a:rPr>
              <a:t>developing</a:t>
            </a:r>
            <a:r>
              <a:rPr lang="it-IT" sz="2400" dirty="0">
                <a:latin typeface="PT Serif" panose="020A0603040505020204"/>
              </a:rPr>
              <a:t> career strategies </a:t>
            </a:r>
            <a:r>
              <a:rPr lang="it-IT" sz="2400" dirty="0" err="1">
                <a:latin typeface="PT Serif" panose="020A0603040505020204"/>
              </a:rPr>
              <a:t>favouring</a:t>
            </a:r>
            <a:r>
              <a:rPr lang="it-IT" sz="2400" dirty="0">
                <a:latin typeface="PT Serif" panose="020A0603040505020204"/>
              </a:rPr>
              <a:t> </a:t>
            </a:r>
            <a:r>
              <a:rPr lang="it-IT" sz="2400" dirty="0" err="1">
                <a:latin typeface="PT Serif" panose="020A0603040505020204"/>
              </a:rPr>
              <a:t>quantity</a:t>
            </a:r>
            <a:r>
              <a:rPr lang="it-IT" sz="2400" dirty="0">
                <a:latin typeface="PT Serif" panose="020A0603040505020204"/>
              </a:rPr>
              <a:t> over </a:t>
            </a:r>
            <a:r>
              <a:rPr lang="it-IT" sz="2400" dirty="0" err="1">
                <a:latin typeface="PT Serif" panose="020A0603040505020204"/>
              </a:rPr>
              <a:t>quality</a:t>
            </a:r>
            <a:endParaRPr lang="it-IT" sz="2400" dirty="0">
              <a:latin typeface="PT Serif" panose="020A0603040505020204"/>
            </a:endParaRPr>
          </a:p>
          <a:p>
            <a:pPr lvl="1"/>
            <a:endParaRPr lang="it-IT" sz="2400" dirty="0">
              <a:latin typeface="PT Serif" panose="020A0603040505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PT Serif" panose="020A0603040505020204"/>
              </a:rPr>
              <a:t>Scholars should keep in mind the differences in career systems, career steps and progression:</a:t>
            </a:r>
            <a:endParaRPr lang="en-GB" altLang="it-IT" sz="2400" dirty="0">
              <a:latin typeface="PT Serif" panose="020A0603040505020204"/>
            </a:endParaRPr>
          </a:p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defRPr/>
            </a:pPr>
            <a:r>
              <a:rPr lang="en-US" sz="2400" dirty="0">
                <a:latin typeface="PT Serif" panose="020A0603040505020204"/>
              </a:rPr>
              <a:t>  </a:t>
            </a:r>
          </a:p>
          <a:p>
            <a:pPr marL="2171700" lvl="5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T Serif" panose="020A0603040505020204"/>
              </a:rPr>
              <a:t>In case they want to change their country</a:t>
            </a:r>
          </a:p>
          <a:p>
            <a:pPr marL="2171700" lvl="5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T Serif" panose="020A0603040505020204"/>
              </a:rPr>
              <a:t>When collaborating with scholars from other countries</a:t>
            </a:r>
            <a:endParaRPr lang="en-GB" altLang="it-IT" sz="2200" dirty="0">
              <a:latin typeface="PT Serif" panose="020A0603040505020204" pitchFamily="18" charset="0"/>
            </a:endParaRPr>
          </a:p>
          <a:p>
            <a:pPr lvl="1" algn="just">
              <a:spcBef>
                <a:spcPts val="600"/>
              </a:spcBef>
              <a:buClr>
                <a:srgbClr val="404040"/>
              </a:buClr>
              <a:buSzPct val="90000"/>
              <a:buFont typeface="Wingdings" panose="05000000000000000000" pitchFamily="2" charset="2"/>
              <a:buChar char=""/>
              <a:defRPr/>
            </a:pPr>
            <a:endParaRPr lang="en-GB" altLang="it-IT" sz="2200" dirty="0"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139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>
            <a:extLst>
              <a:ext uri="{FF2B5EF4-FFF2-40B4-BE49-F238E27FC236}">
                <a16:creationId xmlns:a16="http://schemas.microsoft.com/office/drawing/2014/main" id="{A5D86382-273D-4DB1-898C-B61C619CF189}"/>
              </a:ext>
            </a:extLst>
          </p:cNvPr>
          <p:cNvSpPr txBox="1"/>
          <p:nvPr/>
        </p:nvSpPr>
        <p:spPr>
          <a:xfrm>
            <a:off x="271526" y="67938"/>
            <a:ext cx="11270080" cy="1120620"/>
          </a:xfrm>
          <a:prstGeom prst="rect">
            <a:avLst/>
          </a:prstGeom>
          <a:noFill/>
          <a:ln>
            <a:noFill/>
          </a:ln>
        </p:spPr>
        <p:txBody>
          <a:bodyPr lIns="81650" tIns="42450" rIns="81650" bIns="4245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The 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National Evaluation Procedure for Career Promotion </a:t>
            </a:r>
            <a:endParaRPr lang="it" sz="3600" b="1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9" y="1032934"/>
            <a:ext cx="8901404" cy="57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655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>
            <a:extLst>
              <a:ext uri="{FF2B5EF4-FFF2-40B4-BE49-F238E27FC236}">
                <a16:creationId xmlns:a16="http://schemas.microsoft.com/office/drawing/2014/main" id="{A5D86382-273D-4DB1-898C-B61C619CF189}"/>
              </a:ext>
            </a:extLst>
          </p:cNvPr>
          <p:cNvSpPr txBox="1"/>
          <p:nvPr/>
        </p:nvSpPr>
        <p:spPr>
          <a:xfrm>
            <a:off x="460959" y="74119"/>
            <a:ext cx="11270080" cy="1120620"/>
          </a:xfrm>
          <a:prstGeom prst="rect">
            <a:avLst/>
          </a:prstGeom>
          <a:noFill/>
          <a:ln>
            <a:noFill/>
          </a:ln>
        </p:spPr>
        <p:txBody>
          <a:bodyPr lIns="81650" tIns="42450" rIns="81650" bIns="4245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Methods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 for </a:t>
            </a: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Evaluating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 Career Promotion </a:t>
            </a:r>
            <a:endParaRPr lang="it" sz="3600" b="1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05F7AF-AD66-4C1D-B836-224D567A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" y="759600"/>
            <a:ext cx="9332421" cy="59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9317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1885853" y="-302170"/>
            <a:ext cx="8656800" cy="1090200"/>
          </a:xfrm>
          <a:prstGeom prst="rect">
            <a:avLst/>
          </a:prstGeom>
          <a:noFill/>
          <a:ln>
            <a:noFill/>
          </a:ln>
        </p:spPr>
        <p:txBody>
          <a:bodyPr lIns="81650" tIns="42450" rIns="81650" bIns="42450" anchor="b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endParaRPr lang="it" sz="3600" b="1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" name="Shape 72">
            <a:extLst>
              <a:ext uri="{FF2B5EF4-FFF2-40B4-BE49-F238E27FC236}">
                <a16:creationId xmlns:a16="http://schemas.microsoft.com/office/drawing/2014/main" id="{086BE84C-64AC-46B4-ACDF-442769F71CA4}"/>
              </a:ext>
            </a:extLst>
          </p:cNvPr>
          <p:cNvSpPr txBox="1"/>
          <p:nvPr/>
        </p:nvSpPr>
        <p:spPr>
          <a:xfrm>
            <a:off x="284611" y="68327"/>
            <a:ext cx="11270080" cy="823810"/>
          </a:xfrm>
          <a:prstGeom prst="rect">
            <a:avLst/>
          </a:prstGeom>
          <a:noFill/>
          <a:ln>
            <a:noFill/>
          </a:ln>
        </p:spPr>
        <p:txBody>
          <a:bodyPr lIns="81650" tIns="42450" rIns="81650" bIns="42450" anchor="t" anchorCtr="0">
            <a:no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5000"/>
            </a:pP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Recommendations</a:t>
            </a:r>
            <a:r>
              <a:rPr lang="it-IT" sz="3600" b="1" dirty="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 for </a:t>
            </a:r>
            <a:r>
              <a:rPr lang="it-IT" sz="3600" b="1" dirty="0" err="1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Researchers</a:t>
            </a:r>
            <a:endParaRPr lang="it" sz="3600" b="1" dirty="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5671" y="788030"/>
            <a:ext cx="112700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T Serif" panose="020A0603040505020204"/>
              </a:rPr>
              <a:t>Extraordinary </a:t>
            </a:r>
            <a:r>
              <a:rPr lang="en-US" sz="2400" b="1" dirty="0">
                <a:latin typeface="PT Serif" panose="020A0603040505020204"/>
              </a:rPr>
              <a:t>diversity</a:t>
            </a:r>
            <a:r>
              <a:rPr lang="en-US" sz="2400" dirty="0">
                <a:latin typeface="PT Serif" panose="020A0603040505020204"/>
              </a:rPr>
              <a:t> of evaluation procedures</a:t>
            </a:r>
          </a:p>
          <a:p>
            <a:endParaRPr lang="en-US" sz="2400" dirty="0">
              <a:latin typeface="PT Serif" panose="020A0603040505020204"/>
            </a:endParaRPr>
          </a:p>
          <a:p>
            <a:r>
              <a:rPr lang="en-US" sz="2400" dirty="0">
                <a:latin typeface="PT Serif" panose="020A0603040505020204"/>
              </a:rPr>
              <a:t>Be aware that there are </a:t>
            </a:r>
            <a:r>
              <a:rPr lang="en-US" sz="2400" b="1" dirty="0">
                <a:latin typeface="PT Serif" panose="020A0603040505020204"/>
              </a:rPr>
              <a:t>different approaches to evaluation </a:t>
            </a:r>
            <a:r>
              <a:rPr lang="en-US" sz="2400" dirty="0">
                <a:latin typeface="PT Serif" panose="020A0603040505020204"/>
              </a:rPr>
              <a:t>and to see research quality</a:t>
            </a:r>
          </a:p>
          <a:p>
            <a:endParaRPr lang="en-US" sz="2400" dirty="0">
              <a:latin typeface="PT Serif" panose="020A0603040505020204"/>
            </a:endParaRPr>
          </a:p>
          <a:p>
            <a:r>
              <a:rPr lang="en-US" sz="2400" dirty="0">
                <a:latin typeface="PT Serif" panose="020A0603040505020204"/>
              </a:rPr>
              <a:t>Make sure to follow a </a:t>
            </a:r>
            <a:r>
              <a:rPr lang="en-US" sz="2400" b="1" dirty="0">
                <a:latin typeface="PT Serif" panose="020A0603040505020204"/>
              </a:rPr>
              <a:t>strategy that is compatible </a:t>
            </a:r>
            <a:r>
              <a:rPr lang="en-US" sz="2400" dirty="0">
                <a:latin typeface="PT Serif" panose="020A0603040505020204"/>
              </a:rPr>
              <a:t>with many systems as you might change country</a:t>
            </a:r>
          </a:p>
          <a:p>
            <a:endParaRPr lang="en-US" sz="2400" dirty="0">
              <a:latin typeface="PT Serif" panose="020A0603040505020204"/>
            </a:endParaRPr>
          </a:p>
          <a:p>
            <a:r>
              <a:rPr lang="de-CH" sz="2400" b="1" dirty="0" err="1">
                <a:latin typeface="PT Serif" panose="020A0603040505020204"/>
              </a:rPr>
              <a:t>Respect</a:t>
            </a:r>
            <a:r>
              <a:rPr lang="de-CH" sz="2400" b="1" dirty="0">
                <a:latin typeface="PT Serif" panose="020A0603040505020204"/>
              </a:rPr>
              <a:t> </a:t>
            </a:r>
            <a:r>
              <a:rPr lang="de-CH" sz="2400" b="1" dirty="0" err="1">
                <a:latin typeface="PT Serif" panose="020A0603040505020204"/>
              </a:rPr>
              <a:t>the</a:t>
            </a:r>
            <a:r>
              <a:rPr lang="de-CH" sz="2400" b="1" dirty="0">
                <a:latin typeface="PT Serif" panose="020A0603040505020204"/>
              </a:rPr>
              <a:t> </a:t>
            </a:r>
            <a:r>
              <a:rPr lang="de-CH" sz="2400" b="1" dirty="0" err="1">
                <a:latin typeface="PT Serif" panose="020A0603040505020204"/>
              </a:rPr>
              <a:t>needs</a:t>
            </a:r>
            <a:r>
              <a:rPr lang="de-CH" sz="2400" b="1" dirty="0">
                <a:latin typeface="PT Serif" panose="020A0603040505020204"/>
              </a:rPr>
              <a:t> </a:t>
            </a:r>
            <a:r>
              <a:rPr lang="de-CH" sz="2400" b="1" dirty="0" err="1">
                <a:latin typeface="PT Serif" panose="020A0603040505020204"/>
              </a:rPr>
              <a:t>of</a:t>
            </a:r>
            <a:r>
              <a:rPr lang="de-CH" sz="2400" b="1" dirty="0">
                <a:latin typeface="PT Serif" panose="020A0603040505020204"/>
              </a:rPr>
              <a:t> </a:t>
            </a:r>
            <a:r>
              <a:rPr lang="de-CH" sz="2400" b="1" dirty="0" err="1">
                <a:latin typeface="PT Serif" panose="020A0603040505020204"/>
              </a:rPr>
              <a:t>your</a:t>
            </a:r>
            <a:r>
              <a:rPr lang="de-CH" sz="2400" b="1" dirty="0">
                <a:latin typeface="PT Serif" panose="020A0603040505020204"/>
              </a:rPr>
              <a:t> </a:t>
            </a:r>
            <a:r>
              <a:rPr lang="de-CH" sz="2400" b="1" dirty="0" err="1">
                <a:latin typeface="PT Serif" panose="020A0603040505020204"/>
              </a:rPr>
              <a:t>colleagues</a:t>
            </a:r>
            <a:r>
              <a:rPr lang="de-CH" sz="2400" b="1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to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fulfil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requirements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of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their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system</a:t>
            </a:r>
            <a:r>
              <a:rPr lang="de-CH" sz="2400" dirty="0">
                <a:latin typeface="PT Serif" panose="020A0603040505020204"/>
              </a:rPr>
              <a:t> (</a:t>
            </a:r>
            <a:r>
              <a:rPr lang="de-CH" sz="2400" dirty="0" err="1">
                <a:latin typeface="PT Serif" panose="020A0603040505020204"/>
              </a:rPr>
              <a:t>and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they</a:t>
            </a:r>
            <a:r>
              <a:rPr lang="de-CH" sz="2400" dirty="0">
                <a:latin typeface="PT Serif" panose="020A0603040505020204"/>
              </a:rPr>
              <a:t> will </a:t>
            </a:r>
            <a:r>
              <a:rPr lang="de-CH" sz="2400" dirty="0" err="1">
                <a:latin typeface="PT Serif" panose="020A0603040505020204"/>
              </a:rPr>
              <a:t>work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best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with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you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if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they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get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the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acknowledgement</a:t>
            </a:r>
            <a:r>
              <a:rPr lang="de-CH" sz="2400" dirty="0">
                <a:latin typeface="PT Serif" panose="020A0603040505020204"/>
              </a:rPr>
              <a:t>  in </a:t>
            </a:r>
            <a:r>
              <a:rPr lang="de-CH" sz="2400" dirty="0" err="1">
                <a:latin typeface="PT Serif" panose="020A0603040505020204"/>
              </a:rPr>
              <a:t>their</a:t>
            </a:r>
            <a:r>
              <a:rPr lang="de-CH" sz="2400" dirty="0">
                <a:latin typeface="PT Serif" panose="020A0603040505020204"/>
              </a:rPr>
              <a:t> </a:t>
            </a:r>
            <a:r>
              <a:rPr lang="de-CH" sz="2400" dirty="0" err="1">
                <a:latin typeface="PT Serif" panose="020A0603040505020204"/>
              </a:rPr>
              <a:t>system</a:t>
            </a:r>
            <a:r>
              <a:rPr lang="de-CH" sz="2400" dirty="0">
                <a:latin typeface="PT Serif" panose="020A0603040505020204"/>
              </a:rPr>
              <a:t>)</a:t>
            </a:r>
            <a:endParaRPr lang="it-IT" sz="2400" dirty="0">
              <a:latin typeface="PT Serif" panose="020A0603040505020204"/>
            </a:endParaRPr>
          </a:p>
          <a:p>
            <a:endParaRPr lang="it-IT" sz="2400" dirty="0">
              <a:latin typeface="PT Serif" panose="020A0603040505020204"/>
            </a:endParaRPr>
          </a:p>
          <a:p>
            <a:r>
              <a:rPr lang="en-US" sz="2400" b="1" dirty="0">
                <a:latin typeface="PT Serif" panose="020A0603040505020204"/>
              </a:rPr>
              <a:t>Critically discuss </a:t>
            </a:r>
            <a:r>
              <a:rPr lang="en-US" sz="2400" dirty="0">
                <a:latin typeface="PT Serif" panose="020A0603040505020204"/>
              </a:rPr>
              <a:t>the advantages and disadvantages of the different systems and avoid negative effects on your work. </a:t>
            </a:r>
          </a:p>
          <a:p>
            <a:endParaRPr lang="en-US" sz="2400" dirty="0">
              <a:latin typeface="PT Serif" panose="020A0603040505020204"/>
            </a:endParaRPr>
          </a:p>
          <a:p>
            <a:r>
              <a:rPr lang="en-US" sz="2400" b="1" dirty="0">
                <a:latin typeface="PT Serif" panose="020A0603040505020204"/>
              </a:rPr>
              <a:t>Engage to improve </a:t>
            </a:r>
            <a:r>
              <a:rPr lang="en-US" sz="2400" dirty="0">
                <a:latin typeface="PT Serif" panose="020A0603040505020204"/>
              </a:rPr>
              <a:t>evaluation systems, respecting research practices</a:t>
            </a:r>
          </a:p>
          <a:p>
            <a:endParaRPr lang="en-US" sz="2400" dirty="0">
              <a:latin typeface="PT Serif" panose="020A0603040505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49366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PT Serif</vt:lpstr>
      <vt:lpstr>Wingdings</vt:lpstr>
      <vt:lpstr>Tema di Office</vt:lpstr>
      <vt:lpstr>Diversity of evaluation systems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of evaluation systems</dc:title>
  <dc:creator>ginevra peruginelli</dc:creator>
  <cp:lastModifiedBy>ginevra peruginelli</cp:lastModifiedBy>
  <cp:revision>47</cp:revision>
  <dcterms:created xsi:type="dcterms:W3CDTF">2020-02-12T09:59:46Z</dcterms:created>
  <dcterms:modified xsi:type="dcterms:W3CDTF">2020-02-15T20:07:17Z</dcterms:modified>
</cp:coreProperties>
</file>