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iddels sti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ys stil 1 – uthev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ys stil 3 – uthevin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9BD7CD9-A241-4D81-ABD7-3AE5E459A0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9899FA9-8E4F-45FD-AB4F-E24262CD19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52C4B23-D2B8-499A-B1CE-2AE2223FC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93A4F-30C0-4516-8DC7-533BCEABAECD}" type="datetimeFigureOut">
              <a:rPr lang="nb-NO" smtClean="0"/>
              <a:t>17.02.2020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3790F8D-3B22-4A74-AC8D-35CCCFD0A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79D62E0-ABA7-4115-81B3-6A7A96553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0C27-568D-4924-AD69-7E59E245FB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9868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56F10FC-7CAA-464A-90AF-AA9A70CE0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44D36B9-B677-4F69-878D-100F1C6550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F42E82C-6A1C-424A-B82B-84E44B737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93A4F-30C0-4516-8DC7-533BCEABAECD}" type="datetimeFigureOut">
              <a:rPr lang="nb-NO" smtClean="0"/>
              <a:t>17.02.2020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3149A01-3ED8-4739-8D04-F215143DE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5A99F47-7EB8-485A-8A59-57DDB770E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0C27-568D-4924-AD69-7E59E245FB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1088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4B8C57A6-0C09-4C7D-BD25-0F7EAD9075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2043F96-D4AE-46C1-B01A-FA27DA5F7F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7D39E47-B749-4119-8300-B67AAF33C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93A4F-30C0-4516-8DC7-533BCEABAECD}" type="datetimeFigureOut">
              <a:rPr lang="nb-NO" smtClean="0"/>
              <a:t>17.02.2020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497999-ECEF-4406-A560-E2063E1FE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7A83DDD-B6E3-480F-BED4-42C405D6D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0C27-568D-4924-AD69-7E59E245FB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7992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CACF6D6-FC83-42EA-9209-08BF4203E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B1E27BE-8075-44AD-8236-FCE3C8E7A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B0B4D10-B9A3-472A-90FA-113F13D4F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93A4F-30C0-4516-8DC7-533BCEABAECD}" type="datetimeFigureOut">
              <a:rPr lang="nb-NO" smtClean="0"/>
              <a:t>17.02.2020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2BB1EB9-04FB-467C-9197-E3FC7DD05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976EB1-6F34-4D39-9D98-DEEF61A8B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0C27-568D-4924-AD69-7E59E245FB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3891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3122BEF-9652-4626-96B1-85CFBBA5E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C73DA6E-1385-46E8-9B18-E8A6713214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3EF0C54-F689-4A46-8E48-397403296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93A4F-30C0-4516-8DC7-533BCEABAECD}" type="datetimeFigureOut">
              <a:rPr lang="nb-NO" smtClean="0"/>
              <a:t>17.02.2020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B1F023A-7AAC-4EBB-BE58-132E31AB8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48916B2-1D13-46C3-912C-608DD31F8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0C27-568D-4924-AD69-7E59E245FB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8720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341E4BC-DD67-4F48-948A-68F13F04D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33430DD-2C30-45AA-BDA5-10FC397CFD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25B43C3-4EAE-4291-9AC8-09142A5B38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79EC28B-D4A6-4597-80B6-9A6071993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93A4F-30C0-4516-8DC7-533BCEABAECD}" type="datetimeFigureOut">
              <a:rPr lang="nb-NO" smtClean="0"/>
              <a:t>17.02.2020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91C7422-90FC-47CD-941E-C669068AC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509D070-F8D4-4C6F-A4E8-3B6AC733F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0C27-568D-4924-AD69-7E59E245FB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3040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0B9449D-2248-486E-9E22-5B4413F81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6D5CB83-6F7E-4981-ADBD-CBEA2C717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467FCC9-3947-4493-9527-C55E32AEE1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14228A4-B7DD-4F43-8B5A-338F92B066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47CAA9D0-EC9D-4FB4-AE18-F225DF6BAF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3D19A68-967E-499C-9113-D0294DFB2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93A4F-30C0-4516-8DC7-533BCEABAECD}" type="datetimeFigureOut">
              <a:rPr lang="nb-NO" smtClean="0"/>
              <a:t>17.02.2020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FA8AB19A-453B-40C5-A331-9164A696A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D2762268-3B3A-4784-8798-EB576FC28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0C27-568D-4924-AD69-7E59E245FB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0354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1E61F94-95B6-4F38-A481-E001F06A1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B3CC1ED4-3DB7-49DE-9C8C-F9EF56BE6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93A4F-30C0-4516-8DC7-533BCEABAECD}" type="datetimeFigureOut">
              <a:rPr lang="nb-NO" smtClean="0"/>
              <a:t>17.02.2020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91AD83B4-ED76-47EF-B689-9B4FC3C7A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468491A-2F4D-4218-B5F7-CCEA3DDD0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0C27-568D-4924-AD69-7E59E245FB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3900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033A533B-49D2-4AD9-90E5-F3A49724B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93A4F-30C0-4516-8DC7-533BCEABAECD}" type="datetimeFigureOut">
              <a:rPr lang="nb-NO" smtClean="0"/>
              <a:t>17.02.2020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B1D90077-20F1-4F57-83D9-8D1E74F8A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5CF4445-B59B-4673-AAE2-16007BB27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0C27-568D-4924-AD69-7E59E245FB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5710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03EC7D-F041-4BBA-A376-B0C45CA91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BBBBC2D-4D8B-47F8-8C87-DF7F319E0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DBA6B2C-BD3C-460F-9033-D77825416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C185D80-4BB0-468C-8F85-71400074F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93A4F-30C0-4516-8DC7-533BCEABAECD}" type="datetimeFigureOut">
              <a:rPr lang="nb-NO" smtClean="0"/>
              <a:t>17.02.2020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967B49B-46A8-478A-846D-DD02C4E6A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DE3B750-CF80-45D9-977B-52B0C0D8C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0C27-568D-4924-AD69-7E59E245FB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0318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9AAF1AF-D7F9-4B9F-BC49-46474F8C4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E8C47EE-7B5E-4290-8F49-7C77C4533A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C6BF48F-E78C-41A8-BCAC-3124B506AB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E05E976-206D-444F-80D3-D70ABDAFE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93A4F-30C0-4516-8DC7-533BCEABAECD}" type="datetimeFigureOut">
              <a:rPr lang="nb-NO" smtClean="0"/>
              <a:t>17.02.2020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A33B511-6D69-4CAF-96A7-5D92C6BF0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DB7428E-5AEC-4306-8E04-41A80AE27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0C27-568D-4924-AD69-7E59E245FB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5590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CCDFD6B-D995-4652-A480-E1F47ACD1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BCDD16F-62A1-4D42-84A2-CCF757941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30B7A53-C919-4EF4-A1C3-F0B8962258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93A4F-30C0-4516-8DC7-533BCEABAECD}" type="datetimeFigureOut">
              <a:rPr lang="nb-NO" smtClean="0"/>
              <a:t>17.02.2020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E297BEF-3136-4D53-88BC-B9B241ACCD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FCB7B8-6D3D-4E18-830B-74389EFF6A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60C27-568D-4924-AD69-7E59E245FB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100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B68568A-0F50-4321-A099-EB316252F2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Peer Review, language, national and international communities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5A7DF0C-13FF-464A-B27B-CDD5FDAD1F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b="1" dirty="0"/>
          </a:p>
          <a:p>
            <a:r>
              <a:rPr lang="nb-NO" b="1" dirty="0"/>
              <a:t>ENRESSH </a:t>
            </a:r>
            <a:r>
              <a:rPr lang="nb-NO" b="1" dirty="0" err="1"/>
              <a:t>Dissemination</a:t>
            </a:r>
            <a:r>
              <a:rPr lang="nb-NO" b="1" dirty="0"/>
              <a:t> </a:t>
            </a:r>
            <a:r>
              <a:rPr lang="nb-NO" b="1" dirty="0" err="1"/>
              <a:t>Event</a:t>
            </a:r>
            <a:r>
              <a:rPr lang="nb-NO" b="1" dirty="0"/>
              <a:t>, Paris 18 </a:t>
            </a:r>
            <a:r>
              <a:rPr lang="nb-NO" b="1" dirty="0" err="1"/>
              <a:t>February</a:t>
            </a:r>
            <a:r>
              <a:rPr lang="nb-NO" b="1" dirty="0"/>
              <a:t> 2020</a:t>
            </a:r>
          </a:p>
          <a:p>
            <a:r>
              <a:rPr lang="nb-NO" dirty="0"/>
              <a:t>Dr Jon Holm – Research Council of Norway</a:t>
            </a:r>
          </a:p>
        </p:txBody>
      </p:sp>
    </p:spTree>
    <p:extLst>
      <p:ext uri="{BB962C8B-B14F-4D97-AF65-F5344CB8AC3E}">
        <p14:creationId xmlns:p14="http://schemas.microsoft.com/office/powerpoint/2010/main" val="2948474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5094AEA7-ED8C-48FA-9BE2-54646BBA27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7645" y="249378"/>
            <a:ext cx="6223924" cy="1392350"/>
          </a:xfrm>
          <a:prstGeom prst="rect">
            <a:avLst/>
          </a:prstGeom>
        </p:spPr>
      </p:pic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7FB75F96-143F-4FA1-AF2F-59AEDB3907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b="26810"/>
          <a:stretch/>
        </p:blipFill>
        <p:spPr>
          <a:xfrm>
            <a:off x="2127645" y="3069634"/>
            <a:ext cx="7877592" cy="3161045"/>
          </a:xfrm>
          <a:prstGeom prst="rect">
            <a:avLst/>
          </a:prstGeom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DE3F7B9E-A6D3-47FB-ABF5-D13C3A157C88}"/>
              </a:ext>
            </a:extLst>
          </p:cNvPr>
          <p:cNvSpPr txBox="1"/>
          <p:nvPr/>
        </p:nvSpPr>
        <p:spPr>
          <a:xfrm>
            <a:off x="2053217" y="2349795"/>
            <a:ext cx="7877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Overview of Peer Review Practices </a:t>
            </a:r>
            <a:r>
              <a:rPr lang="nb-NO" sz="2800" b="1" dirty="0">
                <a:solidFill>
                  <a:schemeClr val="accent1">
                    <a:lumMod val="75000"/>
                  </a:schemeClr>
                </a:solidFill>
              </a:rPr>
              <a:t>in </a:t>
            </a:r>
            <a:r>
              <a:rPr lang="nb-NO" sz="2800" b="1" dirty="0" err="1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nb-NO" sz="2800" b="1" dirty="0">
                <a:solidFill>
                  <a:schemeClr val="accent1">
                    <a:lumMod val="75000"/>
                  </a:schemeClr>
                </a:solidFill>
              </a:rPr>
              <a:t> SSH</a:t>
            </a:r>
            <a:endParaRPr lang="nb-NO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87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8BD6E0C-8534-43F2-B06D-1B389C4F3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b-NO"/>
              <a:t>Complexity of peer review in SSH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995B485-7A4D-40E8-A58E-345FCA95D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/>
              <a:t>A wide range of </a:t>
            </a:r>
            <a:r>
              <a:rPr lang="en-US" b="1"/>
              <a:t>publication outputs</a:t>
            </a:r>
            <a:r>
              <a:rPr lang="en-US"/>
              <a:t>: as books, reports, exhibitions …</a:t>
            </a:r>
            <a:br>
              <a:rPr lang="en-US"/>
            </a:br>
            <a:r>
              <a:rPr lang="en-US"/>
              <a:t>	… which </a:t>
            </a:r>
            <a:r>
              <a:rPr lang="nb-NO"/>
              <a:t>often addresses both academic and wider community </a:t>
            </a:r>
          </a:p>
          <a:p>
            <a:r>
              <a:rPr lang="en-US"/>
              <a:t>No mainstream approach</a:t>
            </a:r>
          </a:p>
          <a:p>
            <a:r>
              <a:rPr lang="en-US"/>
              <a:t>Diversity with regard to theoretical and empirical approaches</a:t>
            </a:r>
          </a:p>
          <a:p>
            <a:r>
              <a:rPr lang="en-US"/>
              <a:t>Different paradigms compete with and enrich each </a:t>
            </a:r>
            <a:r>
              <a:rPr lang="nb-NO"/>
              <a:t>other</a:t>
            </a:r>
          </a:p>
          <a:p>
            <a:r>
              <a:rPr lang="en-US"/>
              <a:t>Discrimination of marginal topics or approaches become an issue in diverse research environments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65821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71994489-A95C-46CB-A562-0F36C96B2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language and locality issue</a:t>
            </a:r>
          </a:p>
        </p:txBody>
      </p:sp>
      <p:graphicFrame>
        <p:nvGraphicFramePr>
          <p:cNvPr id="44" name="Plassholder for innhold 6">
            <a:extLst>
              <a:ext uri="{FF2B5EF4-FFF2-40B4-BE49-F238E27FC236}">
                <a16:creationId xmlns:a16="http://schemas.microsoft.com/office/drawing/2014/main" id="{F318CCD7-6D16-428C-99A4-975742E777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1167756"/>
              </p:ext>
            </p:extLst>
          </p:nvPr>
        </p:nvGraphicFramePr>
        <p:xfrm>
          <a:off x="4038600" y="1731864"/>
          <a:ext cx="7188200" cy="3122174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2007870">
                  <a:extLst>
                    <a:ext uri="{9D8B030D-6E8A-4147-A177-3AD203B41FA5}">
                      <a16:colId xmlns:a16="http://schemas.microsoft.com/office/drawing/2014/main" val="1641221626"/>
                    </a:ext>
                  </a:extLst>
                </a:gridCol>
                <a:gridCol w="2766541">
                  <a:extLst>
                    <a:ext uri="{9D8B030D-6E8A-4147-A177-3AD203B41FA5}">
                      <a16:colId xmlns:a16="http://schemas.microsoft.com/office/drawing/2014/main" val="788239639"/>
                    </a:ext>
                  </a:extLst>
                </a:gridCol>
                <a:gridCol w="2413789">
                  <a:extLst>
                    <a:ext uri="{9D8B030D-6E8A-4147-A177-3AD203B41FA5}">
                      <a16:colId xmlns:a16="http://schemas.microsoft.com/office/drawing/2014/main" val="3707033638"/>
                    </a:ext>
                  </a:extLst>
                </a:gridCol>
              </a:tblGrid>
              <a:tr h="118716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2000" b="1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Topic</a:t>
                      </a:r>
                      <a:endParaRPr lang="nb-NO" sz="2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Language</a:t>
                      </a:r>
                      <a:endParaRPr lang="nb-NO" sz="2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6846" marR="170135" marT="113423" marB="11342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br>
                        <a:rPr lang="nb-NO" sz="2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</a:br>
                      <a:r>
                        <a:rPr lang="nb-NO" sz="2200" b="1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Local</a:t>
                      </a:r>
                      <a:r>
                        <a:rPr lang="nb-NO" sz="2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&amp; National</a:t>
                      </a:r>
                      <a:endParaRPr lang="nb-NO" sz="2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6846" marR="170135" marT="113423" marB="11342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br>
                        <a:rPr lang="nb-NO" sz="22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</a:br>
                      <a:r>
                        <a:rPr lang="nb-NO" sz="22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International</a:t>
                      </a:r>
                      <a:endParaRPr lang="nb-NO" sz="22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6846" marR="170135" marT="113423" marB="11342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2962891"/>
                  </a:ext>
                </a:extLst>
              </a:tr>
              <a:tr h="1115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br>
                        <a:rPr lang="nb-NO" sz="16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</a:br>
                      <a:r>
                        <a:rPr lang="nb-NO" sz="16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Regional &amp; National</a:t>
                      </a:r>
                      <a:endParaRPr lang="nb-NO" sz="16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6846" marR="170135" marT="113423" marB="113423" anchor="ctr">
                    <a:lnL w="19050" cap="flat" cmpd="sng" algn="ctr">
                      <a:noFill/>
                      <a:prstDash val="solid"/>
                    </a:lnL>
                    <a:lnR w="9525" cap="flat" cmpd="sng" algn="ctr">
                      <a:solidFill>
                        <a:srgbClr val="C7C6C1"/>
                      </a:solidFill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b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</a:b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Topics of national interest</a:t>
                      </a:r>
                      <a:b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</a:b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Broad readership</a:t>
                      </a:r>
                      <a:endParaRPr lang="nb-NO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6846" marR="170135" marT="113423" marB="113423">
                    <a:lnL w="9525" cap="flat" cmpd="sng" algn="ctr">
                      <a:solidFill>
                        <a:srgbClr val="C7C6C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b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</a:b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Dissemination</a:t>
                      </a:r>
                      <a:endParaRPr lang="nb-NO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6846" marR="170135" marT="113423" marB="11342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0836569"/>
                  </a:ext>
                </a:extLst>
              </a:tr>
              <a:tr h="819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br>
                        <a:rPr lang="en-US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</a:br>
                      <a:r>
                        <a:rPr lang="nb-NO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International </a:t>
                      </a:r>
                      <a:endParaRPr lang="nb-NO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6846" marR="170135" marT="113423" marB="113423" anchor="ctr">
                    <a:lnL w="19050" cap="flat" cmpd="sng" algn="ctr">
                      <a:noFill/>
                      <a:prstDash val="solid"/>
                    </a:lnL>
                    <a:lnR w="9525" cap="flat" cmpd="sng" algn="ctr">
                      <a:solidFill>
                        <a:srgbClr val="C7C6C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b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</a:b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Comparative research</a:t>
                      </a:r>
                      <a:endParaRPr lang="nb-NO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6846" marR="170135" marT="113423" marB="113423">
                    <a:lnL w="9525" cap="flat" cmpd="sng" algn="ctr">
                      <a:solidFill>
                        <a:srgbClr val="C7C6C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b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</a:b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Theory and methods</a:t>
                      </a:r>
                      <a:endParaRPr lang="nb-NO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6846" marR="170135" marT="113423" marB="11342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4770733"/>
                  </a:ext>
                </a:extLst>
              </a:tr>
            </a:tbl>
          </a:graphicData>
        </a:graphic>
      </p:graphicFrame>
      <p:cxnSp>
        <p:nvCxnSpPr>
          <p:cNvPr id="9" name="Rett linje 8">
            <a:extLst>
              <a:ext uri="{FF2B5EF4-FFF2-40B4-BE49-F238E27FC236}">
                <a16:creationId xmlns:a16="http://schemas.microsoft.com/office/drawing/2014/main" id="{DFC85F3C-41FC-490C-814A-DFF32A2C9D87}"/>
              </a:ext>
            </a:extLst>
          </p:cNvPr>
          <p:cNvCxnSpPr>
            <a:cxnSpLocks/>
          </p:cNvCxnSpPr>
          <p:nvPr/>
        </p:nvCxnSpPr>
        <p:spPr>
          <a:xfrm>
            <a:off x="4263390" y="1520190"/>
            <a:ext cx="1748790" cy="1394460"/>
          </a:xfrm>
          <a:prstGeom prst="line">
            <a:avLst/>
          </a:prstGeom>
          <a:ln w="127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990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B7435A-BD00-4D20-BE43-D6A460961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nb-NO" b="1"/>
              <a:t>Evaluation of </a:t>
            </a:r>
            <a:r>
              <a:rPr lang="nb-NO" b="1" err="1"/>
              <a:t>the</a:t>
            </a:r>
            <a:r>
              <a:rPr lang="nb-NO" b="1"/>
              <a:t> </a:t>
            </a:r>
            <a:r>
              <a:rPr lang="nb-NO" b="1" err="1"/>
              <a:t>Humanities</a:t>
            </a:r>
            <a:r>
              <a:rPr lang="nb-NO" b="1"/>
              <a:t> in Norway (2017)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DDF02D2-166D-4A71-96CD-AE3F571D2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r>
              <a:rPr lang="en-GB" sz="1700" dirty="0"/>
              <a:t>Put simply, because a topic of research concerns Norway, that does not mean it might not contain insights of a broader methodological or conceptual nature that could also be of interest to scholars working on related topics in entirely different countries and regions</a:t>
            </a:r>
          </a:p>
          <a:p>
            <a:r>
              <a:rPr lang="en-GB" sz="1700" dirty="0"/>
              <a:t>The panel thought more could and should be done to tease out findings and implications of a general nature and to explain their significance for the historical field at large</a:t>
            </a:r>
          </a:p>
          <a:p>
            <a:r>
              <a:rPr lang="en-GB" sz="1700" dirty="0"/>
              <a:t>Recommendations: </a:t>
            </a:r>
          </a:p>
          <a:p>
            <a:pPr lvl="1"/>
            <a:r>
              <a:rPr lang="en-GB" sz="1700" dirty="0"/>
              <a:t>publishing more research in international journals</a:t>
            </a:r>
          </a:p>
          <a:p>
            <a:pPr lvl="1"/>
            <a:r>
              <a:rPr lang="en-GB" sz="1700" dirty="0"/>
              <a:t>more comparative and transnational work</a:t>
            </a:r>
          </a:p>
          <a:p>
            <a:pPr lvl="1"/>
            <a:r>
              <a:rPr lang="en-GB" sz="1700" dirty="0"/>
              <a:t>tie research more closely to international debates</a:t>
            </a:r>
          </a:p>
          <a:p>
            <a:endParaRPr lang="nb-NO" sz="17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034461E2-37BE-408F-9B73-5D84DC4362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87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164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Peer Review, language, national and international communities</vt:lpstr>
      <vt:lpstr>PowerPoint-presentasjon</vt:lpstr>
      <vt:lpstr>Complexity of peer review in SSH</vt:lpstr>
      <vt:lpstr>The language and locality issue</vt:lpstr>
      <vt:lpstr>Evaluation of the Humanities in Norway (2017)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Review, language, national and international communities</dc:title>
  <dc:creator>Jon Holm</dc:creator>
  <cp:lastModifiedBy>Jon Holm</cp:lastModifiedBy>
  <cp:revision>2</cp:revision>
  <dcterms:created xsi:type="dcterms:W3CDTF">2020-02-17T18:38:19Z</dcterms:created>
  <dcterms:modified xsi:type="dcterms:W3CDTF">2020-02-17T18:47:25Z</dcterms:modified>
</cp:coreProperties>
</file>