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</p:sldIdLst>
  <p:sldSz cx="12192000" cy="6858000"/>
  <p:notesSz cx="6794500" cy="9906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j+X4KnKlfRvfcVGCNGWFEHsCIN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7C3FDDE-5A02-46B1-A909-869309540946}">
  <a:tblStyle styleId="{E7C3FDDE-5A02-46B1-A909-8693095409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2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600" b="1"/>
              <a:t>Manuscript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5795891386148683"/>
          <c:y val="6.5500868454317893E-2"/>
          <c:w val="0.8368748093155699"/>
          <c:h val="0.582233750357985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'Hoja1 (3)'!$B$1</c:f>
              <c:strCache>
                <c:ptCount val="1"/>
                <c:pt idx="0">
                  <c:v>Frecuency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E80-4D4E-9361-7C03F7C7F35F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80-4D4E-9361-7C03F7C7F35F}"/>
              </c:ext>
            </c:extLst>
          </c:dPt>
          <c:cat>
            <c:strRef>
              <c:f>'Hoja1 (3)'!$A$2:$A$8</c:f>
              <c:strCache>
                <c:ptCount val="7"/>
                <c:pt idx="0">
                  <c:v>TYPE_NOT_DEFINED</c:v>
                </c:pt>
                <c:pt idx="1">
                  <c:v>SCHOLARLY_ART</c:v>
                </c:pt>
                <c:pt idx="2">
                  <c:v>PROFESS_ART</c:v>
                </c:pt>
                <c:pt idx="3">
                  <c:v>ESSAY</c:v>
                </c:pt>
                <c:pt idx="4">
                  <c:v>BOOK_REV</c:v>
                </c:pt>
                <c:pt idx="5">
                  <c:v>CASE_NOTE</c:v>
                </c:pt>
                <c:pt idx="6">
                  <c:v>REVIEW_ART</c:v>
                </c:pt>
              </c:strCache>
            </c:strRef>
          </c:cat>
          <c:val>
            <c:numRef>
              <c:f>'Hoja1 (3)'!$B$2:$B$8</c:f>
              <c:numCache>
                <c:formatCode>General</c:formatCode>
                <c:ptCount val="7"/>
                <c:pt idx="0">
                  <c:v>1533</c:v>
                </c:pt>
                <c:pt idx="1">
                  <c:v>354</c:v>
                </c:pt>
                <c:pt idx="2">
                  <c:v>35</c:v>
                </c:pt>
                <c:pt idx="3">
                  <c:v>23</c:v>
                </c:pt>
                <c:pt idx="4">
                  <c:v>21</c:v>
                </c:pt>
                <c:pt idx="5">
                  <c:v>20</c:v>
                </c:pt>
                <c:pt idx="6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E80-4D4E-9361-7C03F7C7F3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411372208"/>
        <c:axId val="1411370032"/>
      </c:barChart>
      <c:catAx>
        <c:axId val="141137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411370032"/>
        <c:crosses val="autoZero"/>
        <c:auto val="1"/>
        <c:lblAlgn val="ctr"/>
        <c:lblOffset val="100"/>
        <c:noMultiLvlLbl val="0"/>
      </c:catAx>
      <c:valAx>
        <c:axId val="141137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sz="1400" b="1" cap="none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Frequency</a:t>
                </a:r>
                <a:endParaRPr lang="es-ES" sz="1400" b="1" cap="none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41137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7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7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5450" y="1238250"/>
            <a:ext cx="5943600" cy="3343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08981"/>
            <a:ext cx="2944283" cy="497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43706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599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8:notes"/>
          <p:cNvSpPr txBox="1">
            <a:spLocks noGrp="1"/>
          </p:cNvSpPr>
          <p:nvPr>
            <p:ph type="body" idx="1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8:notes"/>
          <p:cNvSpPr txBox="1">
            <a:spLocks noGrp="1"/>
          </p:cNvSpPr>
          <p:nvPr>
            <p:ph type="sldNum" idx="12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4407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10:notes"/>
          <p:cNvSpPr txBox="1">
            <a:spLocks noGrp="1"/>
          </p:cNvSpPr>
          <p:nvPr>
            <p:ph type="body" idx="1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0:notes"/>
          <p:cNvSpPr txBox="1">
            <a:spLocks noGrp="1"/>
          </p:cNvSpPr>
          <p:nvPr>
            <p:ph type="sldNum" idx="12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855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p11:notes"/>
          <p:cNvSpPr txBox="1">
            <a:spLocks noGrp="1"/>
          </p:cNvSpPr>
          <p:nvPr>
            <p:ph type="body" idx="1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1:notes"/>
          <p:cNvSpPr txBox="1">
            <a:spLocks noGrp="1"/>
          </p:cNvSpPr>
          <p:nvPr>
            <p:ph type="sldNum" idx="12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2492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p12:notes"/>
          <p:cNvSpPr txBox="1">
            <a:spLocks noGrp="1"/>
          </p:cNvSpPr>
          <p:nvPr>
            <p:ph type="body" idx="1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2:notes"/>
          <p:cNvSpPr txBox="1">
            <a:spLocks noGrp="1"/>
          </p:cNvSpPr>
          <p:nvPr>
            <p:ph type="sldNum" idx="12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7648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13:notes"/>
          <p:cNvSpPr txBox="1">
            <a:spLocks noGrp="1"/>
          </p:cNvSpPr>
          <p:nvPr>
            <p:ph type="body" idx="1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3:notes"/>
          <p:cNvSpPr txBox="1">
            <a:spLocks noGrp="1"/>
          </p:cNvSpPr>
          <p:nvPr>
            <p:ph type="sldNum" idx="12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09938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p14:notes"/>
          <p:cNvSpPr txBox="1">
            <a:spLocks noGrp="1"/>
          </p:cNvSpPr>
          <p:nvPr>
            <p:ph type="body" idx="1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4:notes"/>
          <p:cNvSpPr txBox="1">
            <a:spLocks noGrp="1"/>
          </p:cNvSpPr>
          <p:nvPr>
            <p:ph type="sldNum" idx="12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411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p14:notes"/>
          <p:cNvSpPr txBox="1">
            <a:spLocks noGrp="1"/>
          </p:cNvSpPr>
          <p:nvPr>
            <p:ph type="body" idx="1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4:notes"/>
          <p:cNvSpPr txBox="1">
            <a:spLocks noGrp="1"/>
          </p:cNvSpPr>
          <p:nvPr>
            <p:ph type="sldNum" idx="12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01017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2" name="Google Shape;212;p15:notes"/>
          <p:cNvSpPr txBox="1">
            <a:spLocks noGrp="1"/>
          </p:cNvSpPr>
          <p:nvPr>
            <p:ph type="body" idx="1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5:notes"/>
          <p:cNvSpPr txBox="1">
            <a:spLocks noGrp="1"/>
          </p:cNvSpPr>
          <p:nvPr>
            <p:ph type="sldNum" idx="12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81369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7e00a635c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Google Shape;222;g7e00a635cb_0_16:notes"/>
          <p:cNvSpPr txBox="1">
            <a:spLocks noGrp="1"/>
          </p:cNvSpPr>
          <p:nvPr>
            <p:ph type="body" idx="1"/>
          </p:nvPr>
        </p:nvSpPr>
        <p:spPr>
          <a:xfrm>
            <a:off x="679450" y="4767262"/>
            <a:ext cx="5435700" cy="39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g7e00a635cb_0_16:notes"/>
          <p:cNvSpPr txBox="1">
            <a:spLocks noGrp="1"/>
          </p:cNvSpPr>
          <p:nvPr>
            <p:ph type="sldNum" idx="12"/>
          </p:nvPr>
        </p:nvSpPr>
        <p:spPr>
          <a:xfrm>
            <a:off x="3848645" y="9408981"/>
            <a:ext cx="2944200" cy="4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5213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:notes"/>
          <p:cNvSpPr txBox="1">
            <a:spLocks noGrp="1"/>
          </p:cNvSpPr>
          <p:nvPr>
            <p:ph type="sldNum" idx="12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9782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:notes"/>
          <p:cNvSpPr txBox="1">
            <a:spLocks noGrp="1"/>
          </p:cNvSpPr>
          <p:nvPr>
            <p:ph type="sldNum" idx="12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6547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4:notes"/>
          <p:cNvSpPr txBox="1">
            <a:spLocks noGrp="1"/>
          </p:cNvSpPr>
          <p:nvPr>
            <p:ph type="sldNum" idx="12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8007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5:notes"/>
          <p:cNvSpPr txBox="1">
            <a:spLocks noGrp="1"/>
          </p:cNvSpPr>
          <p:nvPr>
            <p:ph type="sldNum" idx="12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3368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6f07bfc537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g6f07bfc537_0_28:notes"/>
          <p:cNvSpPr txBox="1">
            <a:spLocks noGrp="1"/>
          </p:cNvSpPr>
          <p:nvPr>
            <p:ph type="body" idx="1"/>
          </p:nvPr>
        </p:nvSpPr>
        <p:spPr>
          <a:xfrm>
            <a:off x="679450" y="4767262"/>
            <a:ext cx="5435700" cy="39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6f07bfc537_0_28:notes"/>
          <p:cNvSpPr txBox="1">
            <a:spLocks noGrp="1"/>
          </p:cNvSpPr>
          <p:nvPr>
            <p:ph type="sldNum" idx="12"/>
          </p:nvPr>
        </p:nvSpPr>
        <p:spPr>
          <a:xfrm>
            <a:off x="3848645" y="9408981"/>
            <a:ext cx="2944200" cy="4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7578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6f07bfc53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6f07bfc537_0_10:notes"/>
          <p:cNvSpPr txBox="1">
            <a:spLocks noGrp="1"/>
          </p:cNvSpPr>
          <p:nvPr>
            <p:ph type="body" idx="1"/>
          </p:nvPr>
        </p:nvSpPr>
        <p:spPr>
          <a:xfrm>
            <a:off x="679450" y="4767262"/>
            <a:ext cx="5435700" cy="39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6f07bfc537_0_10:notes"/>
          <p:cNvSpPr txBox="1">
            <a:spLocks noGrp="1"/>
          </p:cNvSpPr>
          <p:nvPr>
            <p:ph type="sldNum" idx="12"/>
          </p:nvPr>
        </p:nvSpPr>
        <p:spPr>
          <a:xfrm>
            <a:off x="3848645" y="9408981"/>
            <a:ext cx="2944200" cy="4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6494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e00a635c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g7e00a635cb_0_0:notes"/>
          <p:cNvSpPr txBox="1">
            <a:spLocks noGrp="1"/>
          </p:cNvSpPr>
          <p:nvPr>
            <p:ph type="body" idx="1"/>
          </p:nvPr>
        </p:nvSpPr>
        <p:spPr>
          <a:xfrm>
            <a:off x="679450" y="4767262"/>
            <a:ext cx="5435700" cy="39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g7e00a635cb_0_0:notes"/>
          <p:cNvSpPr txBox="1">
            <a:spLocks noGrp="1"/>
          </p:cNvSpPr>
          <p:nvPr>
            <p:ph type="sldNum" idx="12"/>
          </p:nvPr>
        </p:nvSpPr>
        <p:spPr>
          <a:xfrm>
            <a:off x="3848645" y="9408981"/>
            <a:ext cx="2944200" cy="4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9012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6f07bfc53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6f07bfc537_0_20:notes"/>
          <p:cNvSpPr txBox="1">
            <a:spLocks noGrp="1"/>
          </p:cNvSpPr>
          <p:nvPr>
            <p:ph type="body" idx="1"/>
          </p:nvPr>
        </p:nvSpPr>
        <p:spPr>
          <a:xfrm>
            <a:off x="679450" y="4767262"/>
            <a:ext cx="5435700" cy="39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g6f07bfc537_0_20:notes"/>
          <p:cNvSpPr txBox="1">
            <a:spLocks noGrp="1"/>
          </p:cNvSpPr>
          <p:nvPr>
            <p:ph type="sldNum" idx="12"/>
          </p:nvPr>
        </p:nvSpPr>
        <p:spPr>
          <a:xfrm>
            <a:off x="3848645" y="9408981"/>
            <a:ext cx="2944200" cy="4971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728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875833" y="3752786"/>
            <a:ext cx="10021455" cy="65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ES"/>
              <a:t>Jadranka Stojanovski</a:t>
            </a:r>
            <a:r>
              <a:rPr lang="es-ES" baseline="30000"/>
              <a:t>1</a:t>
            </a:r>
            <a:r>
              <a:rPr lang="es-ES"/>
              <a:t>, Elías Sanz-Casado</a:t>
            </a:r>
            <a:r>
              <a:rPr lang="es-ES" baseline="30000"/>
              <a:t>2</a:t>
            </a:r>
            <a:r>
              <a:rPr lang="es-ES"/>
              <a:t> and Ginevra Peruginelli</a:t>
            </a:r>
            <a:r>
              <a:rPr lang="es-ES" baseline="30000"/>
              <a:t>3</a:t>
            </a:r>
            <a:endParaRPr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>
              <a:solidFill>
                <a:srgbClr val="893612"/>
              </a:solidFill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>
              <a:solidFill>
                <a:srgbClr val="893612"/>
              </a:solidFill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762621" y="2251105"/>
            <a:ext cx="10595470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Towards</a:t>
            </a:r>
            <a:r>
              <a:rPr lang="es-E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s-ES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methodology</a:t>
            </a:r>
            <a:r>
              <a:rPr lang="es-E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3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es-E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3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assessing</a:t>
            </a:r>
            <a:r>
              <a:rPr lang="es-E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legal </a:t>
            </a:r>
            <a:r>
              <a:rPr lang="es-ES" sz="3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journals</a:t>
            </a:r>
            <a:r>
              <a:rPr lang="es-E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3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across</a:t>
            </a:r>
            <a:r>
              <a:rPr lang="es-E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3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countries</a:t>
            </a:r>
            <a:r>
              <a:rPr lang="es-E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s-ES" sz="3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Italy</a:t>
            </a:r>
            <a:r>
              <a:rPr lang="es-E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3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Spain</a:t>
            </a:r>
            <a:r>
              <a:rPr lang="es-E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s-ES" sz="3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Croatia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685150" y="4695050"/>
            <a:ext cx="10256400" cy="1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s-E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</a:t>
            </a:r>
            <a:r>
              <a:rPr lang="es-E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Zadar</a:t>
            </a:r>
            <a:r>
              <a:rPr lang="es-E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Croatia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</a:t>
            </a:r>
            <a:r>
              <a:rPr lang="es-E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Carlos 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III of Madrid,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Spain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Institute of Legal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Informatics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Judicial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Systems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Council,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Italy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975" y="-10307"/>
            <a:ext cx="2261412" cy="22614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349" y="56953"/>
            <a:ext cx="3686175" cy="21941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7675" y="209550"/>
            <a:ext cx="4486275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ENRESSH </a:t>
            </a:r>
            <a:r>
              <a:rPr lang="hr-H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Final</a:t>
            </a:r>
            <a:r>
              <a:rPr lang="hr-H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Meeting</a:t>
            </a:r>
            <a:endParaRPr lang="hr-H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Université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Sorbonne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Nouvelle</a:t>
            </a:r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Paris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, 17 </a:t>
            </a:r>
            <a:r>
              <a:rPr lang="hr-H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 18 </a:t>
            </a:r>
            <a:r>
              <a:rPr lang="hr-H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February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5" y="6117040"/>
            <a:ext cx="1466849" cy="51712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"/>
          <p:cNvSpPr txBox="1">
            <a:spLocks noGrp="1"/>
          </p:cNvSpPr>
          <p:nvPr>
            <p:ph type="body" idx="1"/>
          </p:nvPr>
        </p:nvSpPr>
        <p:spPr>
          <a:xfrm>
            <a:off x="396125" y="277324"/>
            <a:ext cx="11639700" cy="759300"/>
          </a:xfrm>
          <a:prstGeom prst="rect">
            <a:avLst/>
          </a:prstGeom>
          <a:solidFill>
            <a:srgbClr val="FCEAD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/>
              <a:t>RESULTS: Visualization of the word frequencies included in the dictionary </a:t>
            </a:r>
            <a:endParaRPr b="1">
              <a:solidFill>
                <a:schemeClr val="accent6"/>
              </a:solidFill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55" name="Google Shape;1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10</a:t>
            </a:fld>
            <a:endParaRPr/>
          </a:p>
        </p:txBody>
      </p:sp>
      <p:pic>
        <p:nvPicPr>
          <p:cNvPr id="156" name="Google Shape;15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92176" y="1036625"/>
            <a:ext cx="7970368" cy="568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"/>
          <p:cNvSpPr txBox="1">
            <a:spLocks noGrp="1"/>
          </p:cNvSpPr>
          <p:nvPr>
            <p:ph type="body" idx="1"/>
          </p:nvPr>
        </p:nvSpPr>
        <p:spPr>
          <a:xfrm>
            <a:off x="396130" y="277334"/>
            <a:ext cx="11639569" cy="729995"/>
          </a:xfrm>
          <a:prstGeom prst="rect">
            <a:avLst/>
          </a:prstGeom>
          <a:solidFill>
            <a:srgbClr val="FCEAD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/>
              <a:t>RESULTS: </a:t>
            </a:r>
            <a:r>
              <a:rPr lang="es-ES" sz="3000" b="1">
                <a:solidFill>
                  <a:srgbClr val="000000"/>
                </a:solidFill>
              </a:rPr>
              <a:t>R</a:t>
            </a:r>
            <a:r>
              <a:rPr lang="es-ES" b="1">
                <a:solidFill>
                  <a:srgbClr val="000000"/>
                </a:solidFill>
              </a:rPr>
              <a:t>eviewer's characteristics category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71" name="Google Shape;1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11</a:t>
            </a:fld>
            <a:endParaRPr/>
          </a:p>
        </p:txBody>
      </p:sp>
      <p:pic>
        <p:nvPicPr>
          <p:cNvPr id="172" name="Google Shape;17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3857" y="1345792"/>
            <a:ext cx="5497649" cy="40215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3" name="Google Shape;173;p10"/>
          <p:cNvGraphicFramePr/>
          <p:nvPr>
            <p:extLst>
              <p:ext uri="{D42A27DB-BD31-4B8C-83A1-F6EECF244321}">
                <p14:modId xmlns:p14="http://schemas.microsoft.com/office/powerpoint/2010/main" val="2311077166"/>
              </p:ext>
            </p:extLst>
          </p:nvPr>
        </p:nvGraphicFramePr>
        <p:xfrm>
          <a:off x="6906127" y="1947784"/>
          <a:ext cx="4665693" cy="2294150"/>
        </p:xfrm>
        <a:graphic>
          <a:graphicData uri="http://schemas.openxmlformats.org/drawingml/2006/table">
            <a:tbl>
              <a:tblPr>
                <a:noFill/>
                <a:tableStyleId>{E7C3FDDE-5A02-46B1-A909-869309540946}</a:tableStyleId>
              </a:tblPr>
              <a:tblGrid>
                <a:gridCol w="14159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06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90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40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7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b="1" u="none" strike="noStrike" cap="none" dirty="0" err="1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Subcategories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CROATIA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ITALY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SPAIN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6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Autonomy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B2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C4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A0A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6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Competence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58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EF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Academic</a:t>
                      </a:r>
                      <a:r>
                        <a:rPr lang="es-ES" sz="1600" u="none" strike="noStrike" cap="none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ES" sz="1600" u="none" strike="noStrike" cap="none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Level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41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5D9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0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Objetivity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F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1"/>
          <p:cNvSpPr txBox="1">
            <a:spLocks noGrp="1"/>
          </p:cNvSpPr>
          <p:nvPr>
            <p:ph type="body" idx="1"/>
          </p:nvPr>
        </p:nvSpPr>
        <p:spPr>
          <a:xfrm>
            <a:off x="396130" y="277334"/>
            <a:ext cx="11639569" cy="729995"/>
          </a:xfrm>
          <a:prstGeom prst="rect">
            <a:avLst/>
          </a:prstGeom>
          <a:solidFill>
            <a:srgbClr val="FCEAD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/>
              <a:t>RESULTS: Openness/blindness of the peer review process category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80" name="Google Shape;18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12</a:t>
            </a:fld>
            <a:endParaRPr/>
          </a:p>
        </p:txBody>
      </p:sp>
      <p:pic>
        <p:nvPicPr>
          <p:cNvPr id="181" name="Google Shape;181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6125" y="1391650"/>
            <a:ext cx="6697825" cy="45202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2" name="Google Shape;182;p11"/>
          <p:cNvGraphicFramePr/>
          <p:nvPr>
            <p:extLst>
              <p:ext uri="{D42A27DB-BD31-4B8C-83A1-F6EECF244321}">
                <p14:modId xmlns:p14="http://schemas.microsoft.com/office/powerpoint/2010/main" val="1986499731"/>
              </p:ext>
            </p:extLst>
          </p:nvPr>
        </p:nvGraphicFramePr>
        <p:xfrm>
          <a:off x="7271657" y="2182874"/>
          <a:ext cx="4082125" cy="2371700"/>
        </p:xfrm>
        <a:graphic>
          <a:graphicData uri="http://schemas.openxmlformats.org/drawingml/2006/table">
            <a:tbl>
              <a:tblPr>
                <a:noFill/>
                <a:tableStyleId>{E7C3FDDE-5A02-46B1-A909-869309540946}</a:tableStyleId>
              </a:tblPr>
              <a:tblGrid>
                <a:gridCol w="16044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02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9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81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92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b="1" u="none" strike="noStrike" cap="none" dirty="0" err="1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Subcategories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CROATIA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ITALY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SPAIN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2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Anonymous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FF0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82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3F2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2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Double blind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C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2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Single blind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77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"/>
          <p:cNvSpPr txBox="1">
            <a:spLocks noGrp="1"/>
          </p:cNvSpPr>
          <p:nvPr>
            <p:ph type="body" idx="1"/>
          </p:nvPr>
        </p:nvSpPr>
        <p:spPr>
          <a:xfrm>
            <a:off x="396130" y="277334"/>
            <a:ext cx="11639569" cy="729995"/>
          </a:xfrm>
          <a:prstGeom prst="rect">
            <a:avLst/>
          </a:prstGeom>
          <a:solidFill>
            <a:srgbClr val="FCEAD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 dirty="0"/>
              <a:t>RESULTS: </a:t>
            </a:r>
            <a:r>
              <a:rPr lang="es-ES" b="1" dirty="0" err="1" smtClean="0"/>
              <a:t>Submissions</a:t>
            </a:r>
            <a:r>
              <a:rPr lang="es-ES" b="1" dirty="0" smtClean="0"/>
              <a:t> </a:t>
            </a:r>
            <a:r>
              <a:rPr lang="es-ES" b="1" dirty="0" err="1"/>
              <a:t>evaluation</a:t>
            </a:r>
            <a:r>
              <a:rPr lang="es-ES" b="1" dirty="0"/>
              <a:t> </a:t>
            </a:r>
            <a:r>
              <a:rPr lang="es-ES" b="1" dirty="0" err="1"/>
              <a:t>criteria</a:t>
            </a:r>
            <a:r>
              <a:rPr lang="es-ES" b="1" dirty="0"/>
              <a:t> </a:t>
            </a:r>
            <a:r>
              <a:rPr lang="es-ES" b="1" dirty="0" err="1"/>
              <a:t>category</a:t>
            </a:r>
            <a:endParaRPr b="1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189" name="Google Shape;18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13</a:t>
            </a:fld>
            <a:endParaRPr/>
          </a:p>
        </p:txBody>
      </p:sp>
      <p:pic>
        <p:nvPicPr>
          <p:cNvPr id="190" name="Google Shape;19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8417" y="1170375"/>
            <a:ext cx="6876675" cy="46964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91" name="Google Shape;191;p12"/>
          <p:cNvGraphicFramePr/>
          <p:nvPr>
            <p:extLst>
              <p:ext uri="{D42A27DB-BD31-4B8C-83A1-F6EECF244321}">
                <p14:modId xmlns:p14="http://schemas.microsoft.com/office/powerpoint/2010/main" val="2914935628"/>
              </p:ext>
            </p:extLst>
          </p:nvPr>
        </p:nvGraphicFramePr>
        <p:xfrm>
          <a:off x="7977052" y="1691114"/>
          <a:ext cx="3640675" cy="2894783"/>
        </p:xfrm>
        <a:graphic>
          <a:graphicData uri="http://schemas.openxmlformats.org/drawingml/2006/table">
            <a:tbl>
              <a:tblPr>
                <a:noFill/>
                <a:tableStyleId>{E7C3FDDE-5A02-46B1-A909-869309540946}</a:tableStyleId>
              </a:tblPr>
              <a:tblGrid>
                <a:gridCol w="15776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91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6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69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76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1" u="none" strike="noStrike" cap="none" dirty="0" err="1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Subcategories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CROATIA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ITALY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SPAIN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6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Accuracy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A1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FC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858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6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Bibliography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167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5BF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F0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6FA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6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Clarity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C7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6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Impact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B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E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8E9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6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Interdisciplinarity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A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7B7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727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6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Methods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89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ED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6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Novelty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72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85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6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Originality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169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88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D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E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6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Relevancy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B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F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6FA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6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Soundness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85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727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3"/>
          <p:cNvSpPr txBox="1">
            <a:spLocks noGrp="1"/>
          </p:cNvSpPr>
          <p:nvPr>
            <p:ph type="body" idx="1"/>
          </p:nvPr>
        </p:nvSpPr>
        <p:spPr>
          <a:xfrm>
            <a:off x="396130" y="277334"/>
            <a:ext cx="11639569" cy="729995"/>
          </a:xfrm>
          <a:prstGeom prst="rect">
            <a:avLst/>
          </a:prstGeom>
          <a:solidFill>
            <a:srgbClr val="FCEAD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/>
              <a:t>RESULTS: Peer review outcomes category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98" name="Google Shape;19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14</a:t>
            </a:fld>
            <a:endParaRPr/>
          </a:p>
        </p:txBody>
      </p:sp>
      <p:pic>
        <p:nvPicPr>
          <p:cNvPr id="199" name="Google Shape;19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6125" y="1357075"/>
            <a:ext cx="6676625" cy="447841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00" name="Google Shape;200;p13"/>
          <p:cNvGraphicFramePr/>
          <p:nvPr>
            <p:extLst>
              <p:ext uri="{D42A27DB-BD31-4B8C-83A1-F6EECF244321}">
                <p14:modId xmlns:p14="http://schemas.microsoft.com/office/powerpoint/2010/main" val="2482038714"/>
              </p:ext>
            </p:extLst>
          </p:nvPr>
        </p:nvGraphicFramePr>
        <p:xfrm>
          <a:off x="7254241" y="1546063"/>
          <a:ext cx="4524775" cy="2851850"/>
        </p:xfrm>
        <a:graphic>
          <a:graphicData uri="http://schemas.openxmlformats.org/drawingml/2006/table">
            <a:tbl>
              <a:tblPr>
                <a:noFill/>
                <a:tableStyleId>{E7C3FDDE-5A02-46B1-A909-869309540946}</a:tableStyleId>
              </a:tblPr>
              <a:tblGrid>
                <a:gridCol w="25525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18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802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02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8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1" u="none" strike="noStrike" cap="none" dirty="0" err="1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Subcategories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CROATIA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ITALY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SPAIN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Revisions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64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4C5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A0A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Revisions/Major_Revision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8D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Revisions</a:t>
                      </a:r>
                      <a:r>
                        <a:rPr lang="es-ES" sz="14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/</a:t>
                      </a:r>
                      <a:r>
                        <a:rPr lang="es-ES" sz="14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Minor_Revision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8D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8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Rev_Recommend</a:t>
                      </a:r>
                      <a:r>
                        <a:rPr lang="es-ES" sz="14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/</a:t>
                      </a:r>
                      <a:r>
                        <a:rPr lang="es-ES" sz="14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Acceptance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D6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71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59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1CA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8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Rev_Recommend/Edict_Decision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E3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C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B2B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Rev_Recommend/Rejection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8D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C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Rev_Report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A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E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8D9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4"/>
          <p:cNvSpPr txBox="1">
            <a:spLocks noGrp="1"/>
          </p:cNvSpPr>
          <p:nvPr>
            <p:ph type="body" idx="1"/>
          </p:nvPr>
        </p:nvSpPr>
        <p:spPr>
          <a:xfrm>
            <a:off x="396130" y="246598"/>
            <a:ext cx="11639569" cy="729995"/>
          </a:xfrm>
          <a:prstGeom prst="rect">
            <a:avLst/>
          </a:prstGeom>
          <a:solidFill>
            <a:srgbClr val="FCEAD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/>
              <a:t>RESULTS: Ethical issues category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207" name="Google Shape;20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15</a:t>
            </a:fld>
            <a:endParaRPr/>
          </a:p>
        </p:txBody>
      </p:sp>
      <p:pic>
        <p:nvPicPr>
          <p:cNvPr id="208" name="Google Shape;20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6125" y="1251575"/>
            <a:ext cx="7028474" cy="43621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09" name="Google Shape;209;p14"/>
          <p:cNvGraphicFramePr/>
          <p:nvPr>
            <p:extLst>
              <p:ext uri="{D42A27DB-BD31-4B8C-83A1-F6EECF244321}">
                <p14:modId xmlns:p14="http://schemas.microsoft.com/office/powerpoint/2010/main" val="2051660590"/>
              </p:ext>
            </p:extLst>
          </p:nvPr>
        </p:nvGraphicFramePr>
        <p:xfrm>
          <a:off x="7506789" y="1872797"/>
          <a:ext cx="4101750" cy="2559622"/>
        </p:xfrm>
        <a:graphic>
          <a:graphicData uri="http://schemas.openxmlformats.org/drawingml/2006/table">
            <a:tbl>
              <a:tblPr>
                <a:noFill/>
                <a:tableStyleId>{E7C3FDDE-5A02-46B1-A909-869309540946}</a:tableStyleId>
              </a:tblPr>
              <a:tblGrid>
                <a:gridCol w="15680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35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60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41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6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1" u="none" strike="noStrike" cap="none" dirty="0" err="1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Subcategories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CROATIA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ITALY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SPAIN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5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Confidentiality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E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5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Conflict</a:t>
                      </a:r>
                      <a:r>
                        <a:rPr lang="es-ES" sz="14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of </a:t>
                      </a:r>
                      <a:r>
                        <a:rPr lang="es-ES" sz="14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interest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D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FD7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AE2C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5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Edit</a:t>
                      </a:r>
                      <a:r>
                        <a:rPr lang="hr-HR" sz="1400" u="none" strike="noStrike" cap="none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orial</a:t>
                      </a:r>
                      <a:r>
                        <a:rPr lang="hr-HR" sz="1400" u="none" strike="noStrike" cap="none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hr-HR" sz="1400" u="none" strike="noStrike" cap="none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standards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E9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A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BEC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5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Authorship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F5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9A9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698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Fabrication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7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818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5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Falsification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8D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B2B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5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Misconduct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63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E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F8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5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Plagiarism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E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E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F8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5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Unbias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55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BC8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E1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8D9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16</a:t>
            </a:fld>
            <a:endParaRPr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89949"/>
              </p:ext>
            </p:extLst>
          </p:nvPr>
        </p:nvGraphicFramePr>
        <p:xfrm>
          <a:off x="7514985" y="2270786"/>
          <a:ext cx="4520714" cy="2087376"/>
        </p:xfrm>
        <a:graphic>
          <a:graphicData uri="http://schemas.openxmlformats.org/drawingml/2006/table">
            <a:tbl>
              <a:tblPr firstRow="1" firstCol="1" bandRow="1"/>
              <a:tblGrid>
                <a:gridCol w="1775000">
                  <a:extLst>
                    <a:ext uri="{9D8B030D-6E8A-4147-A177-3AD203B41FA5}">
                      <a16:colId xmlns="" xmlns:a16="http://schemas.microsoft.com/office/drawing/2014/main" val="2905961399"/>
                    </a:ext>
                  </a:extLst>
                </a:gridCol>
                <a:gridCol w="1059415">
                  <a:extLst>
                    <a:ext uri="{9D8B030D-6E8A-4147-A177-3AD203B41FA5}">
                      <a16:colId xmlns="" xmlns:a16="http://schemas.microsoft.com/office/drawing/2014/main" val="3767209937"/>
                    </a:ext>
                  </a:extLst>
                </a:gridCol>
                <a:gridCol w="807271">
                  <a:extLst>
                    <a:ext uri="{9D8B030D-6E8A-4147-A177-3AD203B41FA5}">
                      <a16:colId xmlns="" xmlns:a16="http://schemas.microsoft.com/office/drawing/2014/main" val="398145114"/>
                    </a:ext>
                  </a:extLst>
                </a:gridCol>
                <a:gridCol w="879028">
                  <a:extLst>
                    <a:ext uri="{9D8B030D-6E8A-4147-A177-3AD203B41FA5}">
                      <a16:colId xmlns="" xmlns:a16="http://schemas.microsoft.com/office/drawing/2014/main" val="3610521625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Categories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CROATIA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ITALY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SPAIN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2264523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BOOK_REV</a:t>
                      </a:r>
                      <a:endParaRPr lang="es-E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870863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CASE_NOTE</a:t>
                      </a:r>
                      <a:endParaRPr lang="es-E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6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B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674893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ESSAY</a:t>
                      </a:r>
                      <a:endParaRPr lang="es-E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926873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PROFESS_ART</a:t>
                      </a:r>
                      <a:endParaRPr lang="es-E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51132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REVIEW_ART</a:t>
                      </a:r>
                      <a:endParaRPr lang="es-E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13237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SCHOLARLY_ART</a:t>
                      </a:r>
                      <a:endParaRPr lang="es-E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148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128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4605136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TYPE_NOT_DEFINED</a:t>
                      </a:r>
                      <a:endParaRPr lang="es-E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860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438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0D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235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4EC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7075636"/>
                  </a:ext>
                </a:extLst>
              </a:tr>
            </a:tbl>
          </a:graphicData>
        </a:graphic>
      </p:graphicFrame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568443783"/>
              </p:ext>
            </p:extLst>
          </p:nvPr>
        </p:nvGraphicFramePr>
        <p:xfrm>
          <a:off x="860612" y="1638179"/>
          <a:ext cx="6183449" cy="4201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Google Shape;206;p14"/>
          <p:cNvSpPr txBox="1">
            <a:spLocks noGrp="1"/>
          </p:cNvSpPr>
          <p:nvPr>
            <p:ph type="body" idx="1"/>
          </p:nvPr>
        </p:nvSpPr>
        <p:spPr>
          <a:xfrm>
            <a:off x="396130" y="246598"/>
            <a:ext cx="11639569" cy="729995"/>
          </a:xfrm>
          <a:prstGeom prst="rect">
            <a:avLst/>
          </a:prstGeom>
          <a:solidFill>
            <a:srgbClr val="FCEAD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 dirty="0"/>
              <a:t>RESULTS: </a:t>
            </a:r>
            <a:r>
              <a:rPr lang="es-ES" b="1" dirty="0" err="1" smtClean="0"/>
              <a:t>Manuscript</a:t>
            </a:r>
            <a:r>
              <a:rPr lang="es-ES" b="1" dirty="0" smtClean="0"/>
              <a:t> </a:t>
            </a:r>
            <a:r>
              <a:rPr lang="es-ES" b="1" dirty="0" err="1" smtClean="0"/>
              <a:t>Type</a:t>
            </a: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30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5"/>
          <p:cNvSpPr txBox="1">
            <a:spLocks noGrp="1"/>
          </p:cNvSpPr>
          <p:nvPr>
            <p:ph type="body" idx="1"/>
          </p:nvPr>
        </p:nvSpPr>
        <p:spPr>
          <a:xfrm>
            <a:off x="345780" y="106134"/>
            <a:ext cx="11639700" cy="729900"/>
          </a:xfrm>
          <a:prstGeom prst="rect">
            <a:avLst/>
          </a:prstGeom>
          <a:solidFill>
            <a:srgbClr val="FCEAD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sz="8000" b="1" dirty="0"/>
              <a:t>SOME </a:t>
            </a:r>
            <a:r>
              <a:rPr lang="es-ES" sz="8000" b="1" dirty="0" smtClean="0"/>
              <a:t>CONCLUSIONS</a:t>
            </a:r>
            <a:endParaRPr sz="8000"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ES" sz="8000" dirty="0" smtClean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8000" dirty="0" err="1" smtClean="0"/>
              <a:t>Similarities</a:t>
            </a:r>
            <a:r>
              <a:rPr lang="es-ES" sz="8000" dirty="0" smtClean="0"/>
              <a:t> </a:t>
            </a:r>
            <a:r>
              <a:rPr lang="es-ES" sz="8000" dirty="0"/>
              <a:t>and </a:t>
            </a:r>
            <a:r>
              <a:rPr lang="es-ES" sz="8000" dirty="0" err="1"/>
              <a:t>differences</a:t>
            </a:r>
            <a:r>
              <a:rPr lang="es-ES" sz="8000" dirty="0"/>
              <a:t> in editorial </a:t>
            </a:r>
            <a:r>
              <a:rPr lang="es-ES" sz="8000" dirty="0" err="1"/>
              <a:t>processes</a:t>
            </a:r>
            <a:r>
              <a:rPr lang="es-ES" sz="8000" dirty="0"/>
              <a:t> and peer </a:t>
            </a:r>
            <a:r>
              <a:rPr lang="es-ES" sz="8000" dirty="0" err="1"/>
              <a:t>review</a:t>
            </a:r>
            <a:r>
              <a:rPr lang="es-ES" sz="8000" dirty="0"/>
              <a:t> in </a:t>
            </a:r>
            <a:r>
              <a:rPr lang="es-ES" sz="8000" dirty="0" err="1"/>
              <a:t>the</a:t>
            </a:r>
            <a:r>
              <a:rPr lang="es-ES" sz="8000" dirty="0"/>
              <a:t> </a:t>
            </a:r>
            <a:r>
              <a:rPr lang="es-ES" sz="8000" dirty="0" err="1"/>
              <a:t>journals</a:t>
            </a:r>
            <a:r>
              <a:rPr lang="es-ES" sz="8000" dirty="0"/>
              <a:t> </a:t>
            </a:r>
            <a:r>
              <a:rPr lang="es-ES" sz="8000" dirty="0" err="1"/>
              <a:t>across</a:t>
            </a:r>
            <a:r>
              <a:rPr lang="es-ES" sz="8000" dirty="0"/>
              <a:t> </a:t>
            </a:r>
            <a:r>
              <a:rPr lang="es-ES" sz="8000" dirty="0" err="1"/>
              <a:t>the</a:t>
            </a:r>
            <a:r>
              <a:rPr lang="es-ES" sz="8000" dirty="0"/>
              <a:t> 3 </a:t>
            </a:r>
            <a:r>
              <a:rPr lang="es-ES" sz="8000" dirty="0" err="1"/>
              <a:t>countries</a:t>
            </a:r>
            <a:r>
              <a:rPr lang="es-ES" sz="8000" dirty="0"/>
              <a:t>, </a:t>
            </a:r>
            <a:r>
              <a:rPr lang="es-ES" sz="8000" u="sng" dirty="0"/>
              <a:t>as </a:t>
            </a:r>
            <a:r>
              <a:rPr lang="es-ES" sz="8000" u="sng" dirty="0" err="1"/>
              <a:t>well</a:t>
            </a:r>
            <a:r>
              <a:rPr lang="es-ES" sz="8000" u="sng" dirty="0"/>
              <a:t> as </a:t>
            </a:r>
            <a:r>
              <a:rPr lang="es-ES" sz="8000" u="sng" dirty="0" err="1"/>
              <a:t>those</a:t>
            </a:r>
            <a:r>
              <a:rPr lang="es-ES" sz="8000" u="sng" dirty="0"/>
              <a:t> </a:t>
            </a:r>
            <a:r>
              <a:rPr lang="es-ES" sz="8000" u="sng" dirty="0" err="1"/>
              <a:t>produced</a:t>
            </a:r>
            <a:r>
              <a:rPr lang="es-ES" sz="8000" u="sng" dirty="0"/>
              <a:t> in </a:t>
            </a:r>
            <a:r>
              <a:rPr lang="es-ES" sz="8000" u="sng" dirty="0" err="1"/>
              <a:t>the</a:t>
            </a:r>
            <a:r>
              <a:rPr lang="es-ES" sz="8000" u="sng" dirty="0"/>
              <a:t> country </a:t>
            </a:r>
            <a:r>
              <a:rPr lang="es-ES" sz="8000" u="sng" dirty="0" err="1"/>
              <a:t>itself</a:t>
            </a:r>
            <a:r>
              <a:rPr lang="es-ES" sz="8000" u="sng" dirty="0"/>
              <a:t>.</a:t>
            </a:r>
            <a:endParaRPr sz="8000" u="sng"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ES" sz="8000" dirty="0"/>
              <a:t> </a:t>
            </a:r>
            <a:endParaRPr lang="es-ES" sz="8000" dirty="0" smtClean="0"/>
          </a:p>
          <a:p>
            <a:pPr marL="0" lvl="0" indent="0" algn="just">
              <a:lnSpc>
                <a:spcPct val="115000"/>
              </a:lnSpc>
              <a:spcBef>
                <a:spcPts val="1200"/>
              </a:spcBef>
              <a:buSzPts val="1100"/>
              <a:buNone/>
            </a:pPr>
            <a:r>
              <a:rPr lang="es-ES" sz="8000" dirty="0" smtClean="0"/>
              <a:t>	</a:t>
            </a:r>
            <a:r>
              <a:rPr lang="es-ES" sz="8000" dirty="0" err="1" smtClean="0"/>
              <a:t>Reviewer´s</a:t>
            </a:r>
            <a:r>
              <a:rPr lang="es-ES" sz="8000" dirty="0" smtClean="0"/>
              <a:t> </a:t>
            </a:r>
            <a:r>
              <a:rPr lang="es-ES" sz="8000" dirty="0" err="1" smtClean="0"/>
              <a:t>characteristics</a:t>
            </a:r>
            <a:r>
              <a:rPr lang="es-ES" sz="8000" dirty="0" smtClean="0"/>
              <a:t> (</a:t>
            </a:r>
            <a:r>
              <a:rPr lang="es-ES" sz="8000" dirty="0" err="1" smtClean="0"/>
              <a:t>Academic</a:t>
            </a:r>
            <a:r>
              <a:rPr lang="es-ES" sz="8000" dirty="0" smtClean="0"/>
              <a:t> </a:t>
            </a:r>
            <a:r>
              <a:rPr lang="es-ES" sz="8000" dirty="0" err="1" smtClean="0"/>
              <a:t>level</a:t>
            </a:r>
            <a:r>
              <a:rPr lang="es-ES" sz="8000" dirty="0" smtClean="0"/>
              <a:t> </a:t>
            </a:r>
            <a:r>
              <a:rPr lang="es-ES" sz="8000" dirty="0"/>
              <a:t>in </a:t>
            </a:r>
            <a:r>
              <a:rPr lang="es-ES" sz="8000" dirty="0" err="1"/>
              <a:t>first</a:t>
            </a:r>
            <a:r>
              <a:rPr lang="es-ES" sz="8000" dirty="0"/>
              <a:t> place</a:t>
            </a:r>
            <a:r>
              <a:rPr lang="es-ES" sz="8000" dirty="0" smtClean="0"/>
              <a:t>), Peer </a:t>
            </a:r>
            <a:r>
              <a:rPr lang="es-ES" sz="8000" dirty="0" err="1" smtClean="0"/>
              <a:t>review</a:t>
            </a:r>
            <a:r>
              <a:rPr lang="es-ES" sz="8000" dirty="0" smtClean="0"/>
              <a:t> </a:t>
            </a:r>
            <a:r>
              <a:rPr lang="es-ES" sz="8000" dirty="0" err="1" smtClean="0"/>
              <a:t>outcomes</a:t>
            </a:r>
            <a:r>
              <a:rPr lang="es-ES" sz="8000" dirty="0" smtClean="0"/>
              <a:t> (</a:t>
            </a:r>
            <a:r>
              <a:rPr lang="es-ES" sz="8000" dirty="0" err="1" smtClean="0"/>
              <a:t>Editor’s</a:t>
            </a:r>
            <a:r>
              <a:rPr lang="es-ES" sz="8000" dirty="0" smtClean="0"/>
              <a:t> </a:t>
            </a:r>
            <a:r>
              <a:rPr lang="es-ES" sz="8000" dirty="0" err="1" smtClean="0"/>
              <a:t>decision</a:t>
            </a:r>
            <a:r>
              <a:rPr lang="es-ES" sz="8000" dirty="0" smtClean="0"/>
              <a:t> in 	</a:t>
            </a:r>
            <a:r>
              <a:rPr lang="es-ES" sz="8000" dirty="0" err="1" smtClean="0"/>
              <a:t>second</a:t>
            </a:r>
            <a:r>
              <a:rPr lang="es-ES" sz="8000" dirty="0" smtClean="0"/>
              <a:t> 	place), in </a:t>
            </a:r>
            <a:r>
              <a:rPr lang="es-ES" sz="8000" dirty="0" err="1" smtClean="0"/>
              <a:t>Ethical</a:t>
            </a:r>
            <a:r>
              <a:rPr lang="es-ES" sz="8000" dirty="0" smtClean="0"/>
              <a:t> </a:t>
            </a:r>
            <a:r>
              <a:rPr lang="es-ES" sz="8000" dirty="0" err="1" smtClean="0"/>
              <a:t>Issues</a:t>
            </a:r>
            <a:r>
              <a:rPr lang="es-ES" sz="8000" dirty="0" smtClean="0"/>
              <a:t> (</a:t>
            </a:r>
            <a:r>
              <a:rPr lang="es-ES" sz="8000" dirty="0" err="1" smtClean="0"/>
              <a:t>Research</a:t>
            </a:r>
            <a:r>
              <a:rPr lang="es-ES" sz="8000" dirty="0"/>
              <a:t> </a:t>
            </a:r>
            <a:r>
              <a:rPr lang="es-ES" sz="8000" dirty="0" err="1" smtClean="0"/>
              <a:t>misconduct</a:t>
            </a:r>
            <a:r>
              <a:rPr lang="es-ES" sz="8000" dirty="0" smtClean="0"/>
              <a:t> in </a:t>
            </a:r>
            <a:r>
              <a:rPr lang="es-ES" sz="8000" dirty="0" err="1" smtClean="0"/>
              <a:t>first</a:t>
            </a:r>
            <a:r>
              <a:rPr lang="es-ES" sz="8000" dirty="0" smtClean="0"/>
              <a:t> place). </a:t>
            </a:r>
            <a:endParaRPr sz="2000" dirty="0"/>
          </a:p>
          <a:p>
            <a:pPr marL="0" indent="0" algn="just">
              <a:lnSpc>
                <a:spcPct val="115000"/>
              </a:lnSpc>
              <a:spcBef>
                <a:spcPts val="1200"/>
              </a:spcBef>
              <a:buSzPts val="1100"/>
              <a:buNone/>
            </a:pPr>
            <a:r>
              <a:rPr lang="es-ES" sz="2000" dirty="0"/>
              <a:t>I	</a:t>
            </a:r>
            <a:endParaRPr lang="es-ES" sz="2000" dirty="0" smtClean="0"/>
          </a:p>
          <a:p>
            <a:pPr marL="0" indent="0" algn="just">
              <a:lnSpc>
                <a:spcPct val="115000"/>
              </a:lnSpc>
              <a:spcBef>
                <a:spcPts val="1200"/>
              </a:spcBef>
              <a:buSzPts val="1100"/>
              <a:buNone/>
            </a:pPr>
            <a:r>
              <a:rPr lang="es-ES" sz="2000" dirty="0"/>
              <a:t>	</a:t>
            </a:r>
            <a:endParaRPr lang="es-ES" sz="2000" dirty="0" smtClean="0"/>
          </a:p>
          <a:p>
            <a:pPr marL="0" indent="0" algn="just">
              <a:lnSpc>
                <a:spcPct val="115000"/>
              </a:lnSpc>
              <a:spcBef>
                <a:spcPts val="1200"/>
              </a:spcBef>
              <a:buSzPts val="1100"/>
              <a:buNone/>
            </a:pPr>
            <a:r>
              <a:rPr lang="es-ES" sz="2000" dirty="0"/>
              <a:t>	</a:t>
            </a:r>
            <a:r>
              <a:rPr lang="es-ES" sz="8000" dirty="0" err="1" smtClean="0"/>
              <a:t>Reviewer´s</a:t>
            </a:r>
            <a:r>
              <a:rPr lang="es-ES" sz="8000" dirty="0" smtClean="0"/>
              <a:t> </a:t>
            </a:r>
            <a:r>
              <a:rPr lang="es-ES" sz="8000" dirty="0" err="1" smtClean="0"/>
              <a:t>characteristics</a:t>
            </a:r>
            <a:r>
              <a:rPr lang="es-ES" sz="8000" dirty="0" smtClean="0"/>
              <a:t> </a:t>
            </a:r>
            <a:r>
              <a:rPr lang="es-ES" sz="8000" dirty="0"/>
              <a:t>(</a:t>
            </a:r>
            <a:r>
              <a:rPr lang="es-ES" sz="8000" dirty="0" err="1" smtClean="0"/>
              <a:t>competences</a:t>
            </a:r>
            <a:r>
              <a:rPr lang="es-ES" sz="8000" dirty="0" smtClean="0"/>
              <a:t> </a:t>
            </a:r>
            <a:r>
              <a:rPr lang="es-ES" sz="8000" dirty="0"/>
              <a:t>in </a:t>
            </a:r>
            <a:r>
              <a:rPr lang="es-ES" sz="8000" dirty="0" err="1"/>
              <a:t>first</a:t>
            </a:r>
            <a:r>
              <a:rPr lang="es-ES" sz="8000" dirty="0"/>
              <a:t> place</a:t>
            </a:r>
            <a:r>
              <a:rPr lang="es-ES" sz="8000" dirty="0" smtClean="0"/>
              <a:t>), </a:t>
            </a:r>
            <a:r>
              <a:rPr lang="es-ES" sz="8000" dirty="0"/>
              <a:t>Peer </a:t>
            </a:r>
            <a:r>
              <a:rPr lang="es-ES" sz="8000" dirty="0" err="1"/>
              <a:t>review</a:t>
            </a:r>
            <a:r>
              <a:rPr lang="es-ES" sz="8000" dirty="0"/>
              <a:t> </a:t>
            </a:r>
            <a:r>
              <a:rPr lang="es-ES" sz="8000" dirty="0" err="1"/>
              <a:t>outcomes</a:t>
            </a:r>
            <a:r>
              <a:rPr lang="es-ES" sz="8000" dirty="0"/>
              <a:t> (</a:t>
            </a:r>
            <a:r>
              <a:rPr lang="es-ES" sz="8000" dirty="0" err="1"/>
              <a:t>Rejection</a:t>
            </a:r>
            <a:r>
              <a:rPr lang="es-ES" sz="8000" dirty="0"/>
              <a:t> in </a:t>
            </a:r>
            <a:r>
              <a:rPr lang="es-ES" sz="8000" dirty="0" err="1"/>
              <a:t>the</a:t>
            </a:r>
            <a:r>
              <a:rPr lang="es-ES" sz="8000" dirty="0"/>
              <a:t> </a:t>
            </a:r>
            <a:r>
              <a:rPr lang="es-ES" sz="8000" dirty="0" smtClean="0"/>
              <a:t>	</a:t>
            </a:r>
            <a:r>
              <a:rPr lang="es-ES" sz="8000" dirty="0" err="1" smtClean="0"/>
              <a:t>second</a:t>
            </a:r>
            <a:r>
              <a:rPr lang="es-ES" sz="8000" dirty="0" smtClean="0"/>
              <a:t> </a:t>
            </a:r>
            <a:r>
              <a:rPr lang="es-ES" sz="8000" dirty="0"/>
              <a:t>place</a:t>
            </a:r>
            <a:r>
              <a:rPr lang="es-ES" sz="8000" dirty="0" smtClean="0"/>
              <a:t>), </a:t>
            </a:r>
            <a:r>
              <a:rPr lang="es-ES" sz="8000" dirty="0" err="1"/>
              <a:t>E</a:t>
            </a:r>
            <a:r>
              <a:rPr lang="es-ES" sz="8000" dirty="0" err="1" smtClean="0"/>
              <a:t>thical</a:t>
            </a:r>
            <a:r>
              <a:rPr lang="es-ES" sz="8000" dirty="0" smtClean="0"/>
              <a:t> </a:t>
            </a:r>
            <a:r>
              <a:rPr lang="es-ES" sz="8000" dirty="0" err="1"/>
              <a:t>issues</a:t>
            </a:r>
            <a:r>
              <a:rPr lang="es-ES" sz="8000" dirty="0"/>
              <a:t> (</a:t>
            </a:r>
            <a:r>
              <a:rPr lang="es-ES" sz="8000" dirty="0" err="1">
                <a:solidFill>
                  <a:srgbClr val="000000"/>
                </a:solidFill>
              </a:rPr>
              <a:t>Conflict</a:t>
            </a:r>
            <a:r>
              <a:rPr lang="es-ES" sz="8000" dirty="0">
                <a:solidFill>
                  <a:srgbClr val="000000"/>
                </a:solidFill>
              </a:rPr>
              <a:t> of </a:t>
            </a:r>
            <a:r>
              <a:rPr lang="es-ES" sz="8000" dirty="0" err="1" smtClean="0">
                <a:solidFill>
                  <a:srgbClr val="000000"/>
                </a:solidFill>
              </a:rPr>
              <a:t>interest</a:t>
            </a:r>
            <a:r>
              <a:rPr lang="es-ES" sz="8000" dirty="0" smtClean="0">
                <a:solidFill>
                  <a:srgbClr val="000000"/>
                </a:solidFill>
              </a:rPr>
              <a:t> in </a:t>
            </a:r>
            <a:r>
              <a:rPr lang="es-ES" sz="8000" dirty="0" err="1" smtClean="0">
                <a:solidFill>
                  <a:srgbClr val="000000"/>
                </a:solidFill>
              </a:rPr>
              <a:t>first</a:t>
            </a:r>
            <a:r>
              <a:rPr lang="es-ES" sz="8000" dirty="0" smtClean="0">
                <a:solidFill>
                  <a:srgbClr val="000000"/>
                </a:solidFill>
              </a:rPr>
              <a:t> place)</a:t>
            </a:r>
            <a:endParaRPr lang="es-ES" sz="8000" dirty="0" smtClean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ES" sz="2000" dirty="0" smtClean="0"/>
              <a:t>	</a:t>
            </a:r>
          </a:p>
          <a:p>
            <a:pPr marL="0" indent="0" algn="just">
              <a:lnSpc>
                <a:spcPct val="115000"/>
              </a:lnSpc>
              <a:spcBef>
                <a:spcPts val="1200"/>
              </a:spcBef>
              <a:buSzPts val="1100"/>
              <a:buNone/>
            </a:pPr>
            <a:r>
              <a:rPr lang="es-ES" sz="2000" dirty="0" smtClean="0"/>
              <a:t>	</a:t>
            </a:r>
            <a:r>
              <a:rPr lang="en-US" sz="8000" dirty="0" smtClean="0"/>
              <a:t>Reviewer's </a:t>
            </a:r>
            <a:r>
              <a:rPr lang="es-ES" sz="8000" dirty="0" err="1" smtClean="0"/>
              <a:t>characteristics</a:t>
            </a:r>
            <a:r>
              <a:rPr lang="es-ES" sz="8000" dirty="0" smtClean="0"/>
              <a:t> (</a:t>
            </a:r>
            <a:r>
              <a:rPr lang="en-US" sz="8000" dirty="0" smtClean="0"/>
              <a:t>competences in first place</a:t>
            </a:r>
            <a:r>
              <a:rPr lang="en-US" sz="8000" dirty="0"/>
              <a:t>), Peer review outcomes </a:t>
            </a:r>
            <a:r>
              <a:rPr lang="en-US" sz="8000" dirty="0" smtClean="0"/>
              <a:t>(Revision in </a:t>
            </a:r>
            <a:r>
              <a:rPr lang="en-US" sz="8000" dirty="0"/>
              <a:t>	second </a:t>
            </a:r>
            <a:r>
              <a:rPr lang="en-US" sz="8000" dirty="0" smtClean="0"/>
              <a:t>place) and  </a:t>
            </a:r>
            <a:r>
              <a:rPr lang="es-ES" sz="8000" dirty="0" err="1"/>
              <a:t>Ethical</a:t>
            </a:r>
            <a:r>
              <a:rPr lang="es-ES" sz="8000" dirty="0"/>
              <a:t> </a:t>
            </a:r>
            <a:r>
              <a:rPr lang="es-ES" sz="8000" dirty="0" err="1"/>
              <a:t>issues</a:t>
            </a:r>
            <a:r>
              <a:rPr lang="es-ES" sz="8000" dirty="0"/>
              <a:t> (</a:t>
            </a:r>
            <a:r>
              <a:rPr lang="es-ES" sz="8000" dirty="0" err="1">
                <a:solidFill>
                  <a:srgbClr val="000000"/>
                </a:solidFill>
              </a:rPr>
              <a:t>Conflict</a:t>
            </a:r>
            <a:r>
              <a:rPr lang="es-ES" sz="8000" dirty="0">
                <a:solidFill>
                  <a:srgbClr val="000000"/>
                </a:solidFill>
              </a:rPr>
              <a:t> of </a:t>
            </a:r>
            <a:r>
              <a:rPr lang="es-ES" sz="8000" dirty="0" err="1">
                <a:solidFill>
                  <a:srgbClr val="000000"/>
                </a:solidFill>
              </a:rPr>
              <a:t>interest</a:t>
            </a:r>
            <a:r>
              <a:rPr lang="es-ES" sz="8000" dirty="0">
                <a:solidFill>
                  <a:srgbClr val="000000"/>
                </a:solidFill>
              </a:rPr>
              <a:t> in </a:t>
            </a:r>
            <a:r>
              <a:rPr lang="es-ES" sz="8000" dirty="0" err="1">
                <a:solidFill>
                  <a:srgbClr val="000000"/>
                </a:solidFill>
              </a:rPr>
              <a:t>first</a:t>
            </a:r>
            <a:r>
              <a:rPr lang="es-ES" sz="8000" dirty="0">
                <a:solidFill>
                  <a:srgbClr val="000000"/>
                </a:solidFill>
              </a:rPr>
              <a:t> place)</a:t>
            </a:r>
            <a:endParaRPr lang="es-ES" sz="8000"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2000" dirty="0" smtClean="0"/>
          </a:p>
          <a:p>
            <a:pPr marL="0" lvl="0" indent="0" algn="just">
              <a:lnSpc>
                <a:spcPct val="115000"/>
              </a:lnSpc>
              <a:spcBef>
                <a:spcPts val="1200"/>
              </a:spcBef>
              <a:buSzPts val="1100"/>
              <a:buNone/>
            </a:pPr>
            <a:r>
              <a:rPr lang="en-US" sz="8000" dirty="0" smtClean="0"/>
              <a:t>None </a:t>
            </a:r>
            <a:r>
              <a:rPr lang="en-US" sz="8000" dirty="0"/>
              <a:t>of the three countries consider the research methods in the top positions of Submission evaluation criteria: Croatia in third place, and Italy and Spain in </a:t>
            </a:r>
            <a:r>
              <a:rPr lang="en-US" sz="8000" dirty="0" smtClean="0"/>
              <a:t>fourth</a:t>
            </a:r>
            <a:endParaRPr lang="es-ES" sz="8000" dirty="0" smtClean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2000"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None/>
            </a:pPr>
            <a:endParaRPr sz="8000" dirty="0"/>
          </a:p>
        </p:txBody>
      </p:sp>
      <p:sp>
        <p:nvSpPr>
          <p:cNvPr id="216" name="Google Shape;21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17</a:t>
            </a:fld>
            <a:endParaRPr/>
          </a:p>
        </p:txBody>
      </p:sp>
      <p:pic>
        <p:nvPicPr>
          <p:cNvPr id="217" name="Google Shape;21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527" y="2108775"/>
            <a:ext cx="960000" cy="54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9527" y="3084922"/>
            <a:ext cx="960000" cy="773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527" y="4291126"/>
            <a:ext cx="960000" cy="6383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7e00a635cb_0_16"/>
          <p:cNvSpPr txBox="1">
            <a:spLocks noGrp="1"/>
          </p:cNvSpPr>
          <p:nvPr>
            <p:ph type="body" idx="1"/>
          </p:nvPr>
        </p:nvSpPr>
        <p:spPr>
          <a:xfrm>
            <a:off x="345775" y="106120"/>
            <a:ext cx="11639700" cy="1123500"/>
          </a:xfrm>
          <a:prstGeom prst="rect">
            <a:avLst/>
          </a:prstGeom>
          <a:solidFill>
            <a:srgbClr val="FCEAD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ES" sz="3200" b="1"/>
              <a:t>Towards a methodology for assessing legal journals across countries: Italy, Spain and Croatia</a:t>
            </a:r>
            <a:endParaRPr b="1">
              <a:solidFill>
                <a:schemeClr val="accent6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None/>
            </a:pPr>
            <a:endParaRPr sz="2000"/>
          </a:p>
        </p:txBody>
      </p:sp>
      <p:sp>
        <p:nvSpPr>
          <p:cNvPr id="226" name="Google Shape;226;g7e00a635cb_0_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18</a:t>
            </a:fld>
            <a:endParaRPr/>
          </a:p>
        </p:txBody>
      </p:sp>
      <p:pic>
        <p:nvPicPr>
          <p:cNvPr id="227" name="Google Shape;227;g7e00a635cb_0_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6037" y="2294850"/>
            <a:ext cx="8639175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g7e00a635cb_0_16"/>
          <p:cNvSpPr txBox="1"/>
          <p:nvPr/>
        </p:nvSpPr>
        <p:spPr>
          <a:xfrm>
            <a:off x="6000750" y="5040550"/>
            <a:ext cx="5502300" cy="13158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>
                <a:latin typeface="Calibri"/>
                <a:ea typeface="Calibri"/>
                <a:cs typeface="Calibri"/>
                <a:sym typeface="Calibri"/>
              </a:rPr>
              <a:t>jadranka.stojanovski@irb.hr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>
                <a:latin typeface="Calibri"/>
                <a:ea typeface="Calibri"/>
                <a:cs typeface="Calibri"/>
                <a:sym typeface="Calibri"/>
              </a:rPr>
              <a:t>ginevra.peruginelli@igsg.cnr.it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>
                <a:latin typeface="Calibri"/>
                <a:ea typeface="Calibri"/>
                <a:cs typeface="Calibri"/>
                <a:sym typeface="Calibri"/>
              </a:rPr>
              <a:t>elias@bib.uc3m.es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g7e00a635cb_0_16"/>
          <p:cNvSpPr txBox="1"/>
          <p:nvPr/>
        </p:nvSpPr>
        <p:spPr>
          <a:xfrm>
            <a:off x="929775" y="5040550"/>
            <a:ext cx="4753200" cy="1315800"/>
          </a:xfrm>
          <a:prstGeom prst="rect">
            <a:avLst/>
          </a:prstGeom>
          <a:solidFill>
            <a:srgbClr val="F6B26B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latin typeface="Calibri"/>
                <a:ea typeface="Calibri"/>
                <a:cs typeface="Calibri"/>
                <a:sym typeface="Calibri"/>
              </a:rPr>
              <a:t>Future research: more countries included, join us!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9775" y="3867150"/>
            <a:ext cx="1042402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2400" dirty="0" err="1" smtClean="0"/>
              <a:t>Acknowledgment</a:t>
            </a:r>
            <a:r>
              <a:rPr lang="hr-HR" sz="2400" dirty="0" smtClean="0"/>
              <a:t>: ENRESSH STSM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our</a:t>
            </a:r>
            <a:r>
              <a:rPr lang="hr-HR" sz="2400" dirty="0" smtClean="0"/>
              <a:t> </a:t>
            </a:r>
            <a:r>
              <a:rPr lang="hr-HR" sz="2400" dirty="0" err="1" smtClean="0"/>
              <a:t>host</a:t>
            </a:r>
            <a:r>
              <a:rPr lang="hr-HR" sz="2400" dirty="0" smtClean="0"/>
              <a:t> </a:t>
            </a:r>
            <a:r>
              <a:rPr lang="hr-HR" sz="2400" dirty="0" err="1" smtClean="0"/>
              <a:t>Ginevra</a:t>
            </a:r>
            <a:r>
              <a:rPr lang="hr-HR" sz="2400" dirty="0" smtClean="0"/>
              <a:t> </a:t>
            </a:r>
            <a:r>
              <a:rPr lang="hr-HR" sz="2400" dirty="0" err="1" smtClean="0"/>
              <a:t>Peruginelli</a:t>
            </a:r>
            <a:endParaRPr lang="hr-H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396130" y="277334"/>
            <a:ext cx="11639569" cy="729995"/>
          </a:xfrm>
          <a:prstGeom prst="rect">
            <a:avLst/>
          </a:prstGeom>
          <a:solidFill>
            <a:srgbClr val="FCEAD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ES" b="1"/>
              <a:t>INTRODUCTION: Evaluation in Law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</p:txBody>
      </p:sp>
      <p:sp>
        <p:nvSpPr>
          <p:cNvPr id="98" name="Google Shape;98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2</a:t>
            </a:fld>
            <a:endParaRPr/>
          </a:p>
        </p:txBody>
      </p:sp>
      <p:sp>
        <p:nvSpPr>
          <p:cNvPr id="99" name="Google Shape;99;p2"/>
          <p:cNvSpPr txBox="1"/>
          <p:nvPr/>
        </p:nvSpPr>
        <p:spPr>
          <a:xfrm>
            <a:off x="1271451" y="1485404"/>
            <a:ext cx="9204960" cy="4967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56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ts val="2520"/>
              <a:buFont typeface="Noto Sans Symbols"/>
              <a:buChar char="⮚"/>
            </a:pPr>
            <a:r>
              <a:rPr lang="es-E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Law as </a:t>
            </a:r>
            <a:r>
              <a:rPr lang="es-ES" sz="2800"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s-E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discipline in crisis</a:t>
            </a:r>
            <a:r>
              <a:rPr lang="es-ES" sz="2800">
                <a:latin typeface="Calibri"/>
                <a:ea typeface="Calibri"/>
                <a:cs typeface="Calibri"/>
                <a:sym typeface="Calibri"/>
              </a:rPr>
              <a:t>”</a:t>
            </a:r>
            <a:r>
              <a:rPr lang="es-E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s-ES" sz="2800"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s-E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science at the crossroads</a:t>
            </a:r>
            <a:r>
              <a:rPr lang="es-ES" sz="2800">
                <a:latin typeface="Calibri"/>
                <a:ea typeface="Calibri"/>
                <a:cs typeface="Calibri"/>
                <a:sym typeface="Calibri"/>
              </a:rPr>
              <a:t>”</a:t>
            </a:r>
            <a:r>
              <a:rPr lang="es-E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lang="es-ES" sz="2800"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s-E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odd man out in the university</a:t>
            </a:r>
            <a:r>
              <a:rPr lang="es-ES" sz="2800">
                <a:latin typeface="Calibri"/>
                <a:ea typeface="Calibri"/>
                <a:cs typeface="Calibri"/>
                <a:sym typeface="Calibri"/>
              </a:rPr>
              <a:t>”</a:t>
            </a:r>
            <a:r>
              <a:rPr lang="es-E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560" marR="0" lvl="0" indent="-457200" algn="just" rtl="0">
              <a:lnSpc>
                <a:spcPct val="100000"/>
              </a:lnSpc>
              <a:spcBef>
                <a:spcPts val="2001"/>
              </a:spcBef>
              <a:spcAft>
                <a:spcPts val="0"/>
              </a:spcAft>
              <a:buClr>
                <a:srgbClr val="A6A6A6"/>
              </a:buClr>
              <a:buSzPts val="2520"/>
              <a:buFont typeface="Noto Sans Symbols"/>
              <a:buChar char="⮚"/>
            </a:pPr>
            <a:r>
              <a:rPr lang="es-E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Variety of publications addressing multiple audiences, such as courts, legislators, practitioners, and other academics</a:t>
            </a:r>
            <a:endParaRPr/>
          </a:p>
          <a:p>
            <a:pPr marL="457560" marR="0" lvl="0" indent="-457200" algn="just" rtl="0">
              <a:spcBef>
                <a:spcPts val="2001"/>
              </a:spcBef>
              <a:spcAft>
                <a:spcPts val="0"/>
              </a:spcAft>
              <a:buClr>
                <a:srgbClr val="A6A6A6"/>
              </a:buClr>
              <a:buSzPts val="2520"/>
              <a:buFont typeface="Noto Sans Symbols"/>
              <a:buChar char="⮚"/>
            </a:pPr>
            <a:r>
              <a:rPr lang="es-E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 is no European ranking of law journals, no generally accepted peer review system, no appropriate </a:t>
            </a:r>
            <a:r>
              <a:rPr lang="es-ES" sz="2800">
                <a:latin typeface="Calibri"/>
                <a:ea typeface="Calibri"/>
                <a:cs typeface="Calibri"/>
                <a:sym typeface="Calibri"/>
              </a:rPr>
              <a:t>bibliometric</a:t>
            </a:r>
            <a:r>
              <a:rPr lang="es-E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databases, and no consensus on quality indicators for academic legal publications</a:t>
            </a:r>
            <a:endParaRPr/>
          </a:p>
          <a:p>
            <a:pPr marL="457559" marR="0" lvl="0" indent="-457200" algn="just" rtl="0">
              <a:spcBef>
                <a:spcPts val="2001"/>
              </a:spcBef>
              <a:spcAft>
                <a:spcPts val="0"/>
              </a:spcAft>
              <a:buClr>
                <a:srgbClr val="A6A6A6"/>
              </a:buClr>
              <a:buSzPts val="2520"/>
              <a:buFont typeface="Noto Sans Symbols"/>
              <a:buChar char="⮚"/>
            </a:pPr>
            <a:r>
              <a:rPr lang="es-E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Peer review process as </a:t>
            </a:r>
            <a:r>
              <a:rPr lang="es-ES" sz="2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s-E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800">
                <a:latin typeface="Calibri"/>
                <a:ea typeface="Calibri"/>
                <a:cs typeface="Calibri"/>
                <a:sym typeface="Calibri"/>
              </a:rPr>
              <a:t>main qualitative indicator of </a:t>
            </a:r>
            <a:r>
              <a:rPr lang="es-E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legal scholarship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3960" marR="0" lvl="0" indent="-339299" algn="l" rtl="0">
              <a:lnSpc>
                <a:spcPct val="100000"/>
              </a:lnSpc>
              <a:spcBef>
                <a:spcPts val="2001"/>
              </a:spcBef>
              <a:spcAft>
                <a:spcPts val="0"/>
              </a:spcAft>
              <a:buClr>
                <a:srgbClr val="A6A6A6"/>
              </a:buClr>
              <a:buSzPts val="1800"/>
              <a:buFont typeface="Noto Sans Symbols"/>
              <a:buNone/>
            </a:pP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560" marR="0" lvl="1" indent="0" algn="l" rtl="0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</a:pPr>
            <a:endParaRPr sz="2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>
            <a:spLocks noGrp="1"/>
          </p:cNvSpPr>
          <p:nvPr>
            <p:ph type="body" idx="1"/>
          </p:nvPr>
        </p:nvSpPr>
        <p:spPr>
          <a:xfrm>
            <a:off x="396130" y="277334"/>
            <a:ext cx="11639569" cy="729995"/>
          </a:xfrm>
          <a:prstGeom prst="rect">
            <a:avLst/>
          </a:prstGeom>
          <a:solidFill>
            <a:srgbClr val="FCEAD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ES" b="1"/>
              <a:t>INTRODUCTION: Evaluation of legal journals</a:t>
            </a:r>
            <a:endParaRPr b="1"/>
          </a:p>
        </p:txBody>
      </p:sp>
      <p:sp>
        <p:nvSpPr>
          <p:cNvPr id="106" name="Google Shape;10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3</a:t>
            </a:fld>
            <a:endParaRPr/>
          </a:p>
        </p:txBody>
      </p:sp>
      <p:sp>
        <p:nvSpPr>
          <p:cNvPr id="107" name="Google Shape;107;p3"/>
          <p:cNvSpPr txBox="1"/>
          <p:nvPr/>
        </p:nvSpPr>
        <p:spPr>
          <a:xfrm>
            <a:off x="661364" y="1167614"/>
            <a:ext cx="11260670" cy="4401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Scholarly communication in legal sciences is influenced by a strong link </a:t>
            </a:r>
            <a:r>
              <a:rPr lang="es-ES" sz="2800">
                <a:latin typeface="Calibri"/>
                <a:ea typeface="Calibri"/>
                <a:cs typeface="Calibri"/>
                <a:sym typeface="Calibri"/>
              </a:rPr>
              <a:t>between legal scholarship and legal practice 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⮚"/>
            </a:pPr>
            <a:r>
              <a:rPr lang="es-ES" sz="2800">
                <a:latin typeface="Calibri"/>
                <a:ea typeface="Calibri"/>
                <a:cs typeface="Calibri"/>
                <a:sym typeface="Calibri"/>
              </a:rPr>
              <a:t>Availability of different sets of criteria for the evaluation of the quality of journals. 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⮚"/>
            </a:pPr>
            <a:r>
              <a:rPr lang="es-ES" sz="2800" b="0" i="0" u="none" strike="noStrike" cap="none">
                <a:latin typeface="Calibri"/>
                <a:ea typeface="Calibri"/>
                <a:cs typeface="Calibri"/>
                <a:sym typeface="Calibri"/>
              </a:rPr>
              <a:t>In Italy, such criteria are made specifically for classification of journals in no  bibliometrics </a:t>
            </a:r>
            <a:r>
              <a:rPr lang="es-ES" sz="2800">
                <a:latin typeface="Calibri"/>
                <a:ea typeface="Calibri"/>
                <a:cs typeface="Calibri"/>
                <a:sym typeface="Calibri"/>
              </a:rPr>
              <a:t>areas (such as law)</a:t>
            </a:r>
            <a:r>
              <a:rPr lang="es-ES" sz="2800" b="0" i="0" u="none" strike="noStrike" cap="none"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s-E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Croatia and Spain, an universal set of criteria is applied to journals from all disciplines (including law).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body" idx="1"/>
          </p:nvPr>
        </p:nvSpPr>
        <p:spPr>
          <a:xfrm>
            <a:off x="396130" y="277334"/>
            <a:ext cx="11639569" cy="729995"/>
          </a:xfrm>
          <a:prstGeom prst="rect">
            <a:avLst/>
          </a:prstGeom>
          <a:solidFill>
            <a:srgbClr val="FCEAD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/>
              <a:t>RESEARCH GOALS</a:t>
            </a:r>
            <a:endParaRPr b="1">
              <a:solidFill>
                <a:schemeClr val="accent6"/>
              </a:solidFill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14" name="Google Shape;11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4</a:t>
            </a:fld>
            <a:endParaRPr/>
          </a:p>
        </p:txBody>
      </p:sp>
      <p:sp>
        <p:nvSpPr>
          <p:cNvPr id="115" name="Google Shape;115;p4"/>
          <p:cNvSpPr/>
          <p:nvPr/>
        </p:nvSpPr>
        <p:spPr>
          <a:xfrm>
            <a:off x="1210500" y="1999850"/>
            <a:ext cx="10229700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s-ES" sz="2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800" dirty="0" err="1">
                <a:latin typeface="Calibri"/>
                <a:ea typeface="Calibri"/>
                <a:cs typeface="Calibri"/>
                <a:sym typeface="Calibri"/>
              </a:rPr>
              <a:t>objective</a:t>
            </a:r>
            <a:r>
              <a:rPr lang="es-ES" sz="2800" dirty="0"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es-ES" sz="2800" dirty="0" err="1"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es-ES" sz="2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800" dirty="0" err="1">
                <a:latin typeface="Calibri"/>
                <a:ea typeface="Calibri"/>
                <a:cs typeface="Calibri"/>
                <a:sym typeface="Calibri"/>
              </a:rPr>
              <a:t>study</a:t>
            </a:r>
            <a:r>
              <a:rPr lang="es-ES" sz="2800" dirty="0">
                <a:latin typeface="Calibri"/>
                <a:ea typeface="Calibri"/>
                <a:cs typeface="Calibri"/>
                <a:sym typeface="Calibri"/>
              </a:rPr>
              <a:t> is to </a:t>
            </a:r>
            <a:r>
              <a:rPr lang="es-ES" sz="2800" dirty="0" err="1">
                <a:latin typeface="Calibri"/>
                <a:ea typeface="Calibri"/>
                <a:cs typeface="Calibri"/>
                <a:sym typeface="Calibri"/>
              </a:rPr>
              <a:t>analyse</a:t>
            </a:r>
            <a:r>
              <a:rPr lang="es-ES" sz="2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800" dirty="0" err="1">
                <a:latin typeface="Calibri"/>
                <a:ea typeface="Calibri"/>
                <a:cs typeface="Calibri"/>
                <a:sym typeface="Calibri"/>
              </a:rPr>
              <a:t>available</a:t>
            </a:r>
            <a:r>
              <a:rPr lang="es-ES" sz="2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800" dirty="0" err="1">
                <a:latin typeface="Calibri"/>
                <a:ea typeface="Calibri"/>
                <a:cs typeface="Calibri"/>
                <a:sym typeface="Calibri"/>
              </a:rPr>
              <a:t>journal</a:t>
            </a:r>
            <a:r>
              <a:rPr lang="es-ES" sz="2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800" dirty="0" err="1" smtClean="0">
                <a:latin typeface="Calibri"/>
                <a:ea typeface="Calibri"/>
                <a:cs typeface="Calibri"/>
                <a:sym typeface="Calibri"/>
              </a:rPr>
              <a:t>policies</a:t>
            </a:r>
            <a:r>
              <a:rPr lang="hr-HR" sz="2800" dirty="0" smtClean="0">
                <a:latin typeface="Calibri"/>
                <a:ea typeface="Calibri"/>
                <a:cs typeface="Calibri"/>
                <a:sym typeface="Calibri"/>
              </a:rPr>
              <a:t> on</a:t>
            </a:r>
            <a:r>
              <a:rPr lang="es-ES" sz="2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800" dirty="0">
                <a:latin typeface="Calibri"/>
                <a:ea typeface="Calibri"/>
                <a:cs typeface="Calibri"/>
                <a:sym typeface="Calibri"/>
              </a:rPr>
              <a:t>peer </a:t>
            </a:r>
            <a:r>
              <a:rPr lang="es-ES" sz="2800" dirty="0" err="1">
                <a:latin typeface="Calibri"/>
                <a:ea typeface="Calibri"/>
                <a:cs typeface="Calibri"/>
                <a:sym typeface="Calibri"/>
              </a:rPr>
              <a:t>review</a:t>
            </a:r>
            <a:r>
              <a:rPr lang="es-ES" sz="2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800" dirty="0" err="1">
                <a:latin typeface="Calibri"/>
                <a:ea typeface="Calibri"/>
                <a:cs typeface="Calibri"/>
                <a:sym typeface="Calibri"/>
              </a:rPr>
              <a:t>processes</a:t>
            </a:r>
            <a:r>
              <a:rPr lang="es-ES" sz="2800" dirty="0">
                <a:latin typeface="Calibri"/>
                <a:ea typeface="Calibri"/>
                <a:cs typeface="Calibri"/>
                <a:sym typeface="Calibri"/>
              </a:rPr>
              <a:t>, in </a:t>
            </a:r>
            <a:r>
              <a:rPr lang="es-ES" sz="2800" dirty="0" err="1">
                <a:latin typeface="Calibri"/>
                <a:ea typeface="Calibri"/>
                <a:cs typeface="Calibri"/>
                <a:sym typeface="Calibri"/>
              </a:rPr>
              <a:t>order</a:t>
            </a:r>
            <a:r>
              <a:rPr lang="es-ES" sz="2800" dirty="0"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es-ES" sz="2800" dirty="0" err="1">
                <a:latin typeface="Calibri"/>
                <a:ea typeface="Calibri"/>
                <a:cs typeface="Calibri"/>
                <a:sym typeface="Calibri"/>
              </a:rPr>
              <a:t>identify</a:t>
            </a:r>
            <a:r>
              <a:rPr lang="es-ES" sz="2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800" dirty="0" err="1">
                <a:latin typeface="Calibri"/>
                <a:ea typeface="Calibri"/>
                <a:cs typeface="Calibri"/>
                <a:sym typeface="Calibri"/>
              </a:rPr>
              <a:t>their</a:t>
            </a:r>
            <a:r>
              <a:rPr lang="es-ES" sz="2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800" dirty="0" err="1">
                <a:latin typeface="Calibri"/>
                <a:ea typeface="Calibri"/>
                <a:cs typeface="Calibri"/>
                <a:sym typeface="Calibri"/>
              </a:rPr>
              <a:t>characteristics</a:t>
            </a:r>
            <a:r>
              <a:rPr lang="es-ES" sz="2800" dirty="0">
                <a:latin typeface="Calibri"/>
                <a:ea typeface="Calibri"/>
                <a:cs typeface="Calibri"/>
                <a:sym typeface="Calibri"/>
              </a:rPr>
              <a:t>. 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selection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es-ES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law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journals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countries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s-ES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Italy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Spain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s-ES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Croatia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>
            <a:spLocks noGrp="1"/>
          </p:cNvSpPr>
          <p:nvPr>
            <p:ph type="body" idx="1"/>
          </p:nvPr>
        </p:nvSpPr>
        <p:spPr>
          <a:xfrm>
            <a:off x="291627" y="111871"/>
            <a:ext cx="11639569" cy="729995"/>
          </a:xfrm>
          <a:prstGeom prst="rect">
            <a:avLst/>
          </a:prstGeom>
          <a:solidFill>
            <a:srgbClr val="FCEAD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/>
              <a:t>METHODOLOGY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22" name="Google Shape;12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5</a:t>
            </a:fld>
            <a:endParaRPr/>
          </a:p>
        </p:txBody>
      </p:sp>
      <p:sp>
        <p:nvSpPr>
          <p:cNvPr id="123" name="Google Shape;123;p5"/>
          <p:cNvSpPr txBox="1"/>
          <p:nvPr/>
        </p:nvSpPr>
        <p:spPr>
          <a:xfrm>
            <a:off x="614700" y="841875"/>
            <a:ext cx="10928400" cy="60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0" algn="l" rtl="0">
              <a:lnSpc>
                <a:spcPct val="110000"/>
              </a:lnSpc>
              <a:spcBef>
                <a:spcPts val="150"/>
              </a:spcBef>
              <a:spcAft>
                <a:spcPts val="0"/>
              </a:spcAft>
              <a:buNone/>
            </a:pPr>
            <a:r>
              <a:rPr lang="es-ES" sz="2400" strike="noStrik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110 </a:t>
            </a:r>
            <a:r>
              <a:rPr lang="es-ES" sz="2400" strike="noStrik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Journals</a:t>
            </a:r>
            <a:r>
              <a:rPr lang="es-ES" sz="2400" strike="noStrik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strike="noStrik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es-ES" sz="2400" strike="noStrik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strike="noStrik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selected</a:t>
            </a:r>
            <a:r>
              <a:rPr lang="es-ES" sz="2400" strike="noStrik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analyzed</a:t>
            </a:r>
            <a:r>
              <a:rPr lang="es-ES" sz="2400" strike="noStrik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(34 </a:t>
            </a:r>
            <a:r>
              <a:rPr lang="es-ES" sz="2400" strike="noStrik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Croatian</a:t>
            </a:r>
            <a:r>
              <a:rPr lang="es-ES" sz="2400" strike="noStrik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36 </a:t>
            </a:r>
            <a:r>
              <a:rPr lang="es-ES" sz="2400" strike="noStrik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Spanish</a:t>
            </a:r>
            <a:r>
              <a:rPr lang="es-ES" sz="2400" strike="noStrik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40 </a:t>
            </a:r>
            <a:r>
              <a:rPr lang="es-ES" sz="2400" strike="noStrik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Italian</a:t>
            </a:r>
            <a:r>
              <a:rPr lang="es-ES" sz="2400" strike="noStrik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24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10000"/>
              </a:lnSpc>
              <a:spcBef>
                <a:spcPts val="150"/>
              </a:spcBef>
              <a:spcAft>
                <a:spcPts val="0"/>
              </a:spcAft>
              <a:buNone/>
            </a:pP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each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journal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information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collected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4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1160" marR="0" lvl="1" indent="-457982" algn="l" rtl="0">
              <a:lnSpc>
                <a:spcPct val="110000"/>
              </a:lnSpc>
              <a:spcBef>
                <a:spcPts val="150"/>
              </a:spcBef>
              <a:spcAft>
                <a:spcPts val="0"/>
              </a:spcAft>
              <a:buClr>
                <a:srgbClr val="A6A6A6"/>
              </a:buClr>
              <a:buSzPts val="2400"/>
              <a:buFont typeface="Calibri"/>
              <a:buChar char="⮚"/>
            </a:pPr>
            <a:r>
              <a:rPr lang="es-ES" sz="24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Journal</a:t>
            </a:r>
            <a:r>
              <a:rPr lang="es-ES" sz="24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title</a:t>
            </a:r>
            <a:r>
              <a:rPr lang="es-ES" sz="24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(original and English </a:t>
            </a:r>
            <a:r>
              <a:rPr lang="es-ES" sz="24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language</a:t>
            </a:r>
            <a:r>
              <a:rPr lang="es-ES" sz="24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),  ISSN (</a:t>
            </a:r>
            <a:r>
              <a:rPr lang="es-ES" sz="24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print</a:t>
            </a:r>
            <a:r>
              <a:rPr lang="es-ES" sz="24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and online), </a:t>
            </a:r>
            <a:r>
              <a:rPr lang="es-ES" sz="2400" i="0" u="none" strike="noStrike" cap="none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DOI</a:t>
            </a:r>
            <a:r>
              <a:rPr lang="hr-HR" sz="2400" i="0" u="none" strike="noStrike" cap="none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4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Publishing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lang="es-ES" sz="24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requency</a:t>
            </a:r>
            <a:r>
              <a:rPr lang="es-ES" sz="24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400" i="0" u="none" strike="noStrike" cap="none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URL</a:t>
            </a:r>
            <a:r>
              <a:rPr lang="es-ES" sz="24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Publisher, </a:t>
            </a:r>
            <a:r>
              <a:rPr lang="es-ES" sz="24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Language</a:t>
            </a:r>
            <a:r>
              <a:rPr lang="es-ES" sz="24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and discipline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lnSpc>
                <a:spcPct val="110000"/>
              </a:lnSpc>
              <a:spcBef>
                <a:spcPts val="150"/>
              </a:spcBef>
              <a:spcAft>
                <a:spcPts val="0"/>
              </a:spcAft>
              <a:buSzPts val="2400"/>
              <a:buFont typeface="Calibri"/>
              <a:buChar char="⮚"/>
            </a:pPr>
            <a:r>
              <a:rPr lang="hr-HR" sz="2400" dirty="0" err="1" smtClean="0">
                <a:latin typeface="Calibri"/>
                <a:ea typeface="Calibri"/>
                <a:cs typeface="Calibri"/>
                <a:sym typeface="Calibri"/>
              </a:rPr>
              <a:t>Documents</a:t>
            </a:r>
            <a:r>
              <a:rPr lang="hr-HR" sz="24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2400" dirty="0" err="1" smtClean="0">
                <a:latin typeface="Calibri"/>
                <a:ea typeface="Calibri"/>
                <a:cs typeface="Calibri"/>
                <a:sym typeface="Calibri"/>
              </a:rPr>
              <a:t>describing</a:t>
            </a:r>
            <a:r>
              <a:rPr lang="es-ES" sz="24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s-ES" sz="2400" i="0" u="none" strike="noStrike" cap="none" dirty="0">
                <a:latin typeface="Calibri"/>
                <a:ea typeface="Calibri"/>
                <a:cs typeface="Calibri"/>
                <a:sym typeface="Calibri"/>
              </a:rPr>
              <a:t>ee</a:t>
            </a:r>
            <a:r>
              <a:rPr lang="es-ES" sz="24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r-</a:t>
            </a:r>
            <a:r>
              <a:rPr lang="es-ES" sz="24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review</a:t>
            </a:r>
            <a:r>
              <a:rPr lang="es-ES" sz="24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r>
              <a:rPr lang="es-ES" sz="24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s-ES" sz="24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r>
              <a:rPr lang="es-ES" sz="24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es-ES" sz="24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authors</a:t>
            </a:r>
            <a:r>
              <a:rPr lang="es-ES" sz="24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s-E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r>
              <a:rPr lang="es-ES" sz="24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es-ES" sz="24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peer </a:t>
            </a:r>
            <a:r>
              <a:rPr lang="es-ES" sz="24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reviewers</a:t>
            </a:r>
            <a:r>
              <a:rPr lang="es-ES" sz="24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4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ethical</a:t>
            </a:r>
            <a:r>
              <a:rPr lang="es-ES" sz="24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documents</a:t>
            </a:r>
            <a:r>
              <a:rPr lang="es-ES" sz="24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other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documents</a:t>
            </a:r>
            <a:endParaRPr sz="24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1160" marR="0" lvl="1" indent="-457982" algn="l" rtl="0">
              <a:lnSpc>
                <a:spcPct val="110000"/>
              </a:lnSpc>
              <a:spcBef>
                <a:spcPts val="15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alibri"/>
              <a:buChar char="⮚"/>
            </a:pP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document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an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unit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(case),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document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per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journal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(English,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Italian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Spanish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Croatian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language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24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1160" marR="0" lvl="1" indent="-457982" algn="l" rtl="0">
              <a:lnSpc>
                <a:spcPct val="110000"/>
              </a:lnSpc>
              <a:spcBef>
                <a:spcPts val="15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alibri"/>
              <a:buChar char="⮚"/>
            </a:pPr>
            <a:r>
              <a:rPr lang="hr-HR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s-ES" sz="24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ontent</a:t>
            </a:r>
            <a:r>
              <a:rPr lang="es-E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mining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tools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68360" marR="0" lvl="2" indent="-457982" algn="l" rtl="0">
              <a:lnSpc>
                <a:spcPct val="110000"/>
              </a:lnSpc>
              <a:spcBef>
                <a:spcPts val="150"/>
              </a:spcBef>
              <a:spcAft>
                <a:spcPts val="0"/>
              </a:spcAft>
              <a:buClr>
                <a:srgbClr val="A6A6A6"/>
              </a:buClr>
              <a:buSzPts val="2400"/>
              <a:buFont typeface="Calibri"/>
              <a:buChar char="⮚"/>
            </a:pP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Provalis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software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content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(QDA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Miner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WordStat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frequency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mining</a:t>
            </a:r>
            <a:r>
              <a:rPr lang="es-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lnSpc>
                <a:spcPct val="110000"/>
              </a:lnSpc>
              <a:spcBef>
                <a:spcPts val="15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alibri"/>
              <a:buChar char="⮚"/>
            </a:pP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automatic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coding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using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non-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validated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categorization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dictionary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categories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sub-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categories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words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phrases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and rules)</a:t>
            </a:r>
            <a:endParaRPr sz="24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6f07bfc537_0_28"/>
          <p:cNvSpPr txBox="1">
            <a:spLocks noGrp="1"/>
          </p:cNvSpPr>
          <p:nvPr>
            <p:ph type="body" idx="1"/>
          </p:nvPr>
        </p:nvSpPr>
        <p:spPr>
          <a:xfrm>
            <a:off x="0" y="111875"/>
            <a:ext cx="12192000" cy="729900"/>
          </a:xfrm>
          <a:prstGeom prst="rect">
            <a:avLst/>
          </a:prstGeom>
          <a:solidFill>
            <a:srgbClr val="FCEAD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sz="2400" b="1"/>
              <a:t>CATEGORISATON DICTIONARY: 9 categories, 40 subcategories, 335 words, phrases and rules</a:t>
            </a:r>
            <a:endParaRPr sz="2400" b="1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40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400"/>
          </a:p>
        </p:txBody>
      </p:sp>
      <p:sp>
        <p:nvSpPr>
          <p:cNvPr id="130" name="Google Shape;130;g6f07bfc537_0_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6</a:t>
            </a:fld>
            <a:endParaRPr/>
          </a:p>
        </p:txBody>
      </p:sp>
      <p:pic>
        <p:nvPicPr>
          <p:cNvPr id="131" name="Google Shape;131;g6f07bfc537_0_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7075" y="994175"/>
            <a:ext cx="10236724" cy="5639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f07bfc537_0_10"/>
          <p:cNvSpPr txBox="1">
            <a:spLocks noGrp="1"/>
          </p:cNvSpPr>
          <p:nvPr>
            <p:ph type="body" idx="1"/>
          </p:nvPr>
        </p:nvSpPr>
        <p:spPr>
          <a:xfrm>
            <a:off x="291627" y="111871"/>
            <a:ext cx="11639700" cy="729900"/>
          </a:xfrm>
          <a:prstGeom prst="rect">
            <a:avLst/>
          </a:prstGeom>
          <a:solidFill>
            <a:srgbClr val="FCEAD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/>
              <a:t>LIMITATIONS OF THE STUDY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38" name="Google Shape;138;g6f07bfc537_0_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7</a:t>
            </a:fld>
            <a:endParaRPr/>
          </a:p>
        </p:txBody>
      </p:sp>
      <p:sp>
        <p:nvSpPr>
          <p:cNvPr id="139" name="Google Shape;139;g6f07bfc537_0_10"/>
          <p:cNvSpPr txBox="1"/>
          <p:nvPr/>
        </p:nvSpPr>
        <p:spPr>
          <a:xfrm>
            <a:off x="614700" y="841875"/>
            <a:ext cx="10928400" cy="60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1" indent="-381000" algn="l" rtl="0">
              <a:lnSpc>
                <a:spcPct val="110000"/>
              </a:lnSpc>
              <a:spcBef>
                <a:spcPts val="15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alibri"/>
              <a:buChar char="⮚"/>
            </a:pP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not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Italian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2400" dirty="0" err="1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legal</a:t>
            </a:r>
            <a:r>
              <a:rPr lang="hr-HR" sz="24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journals</a:t>
            </a:r>
            <a:r>
              <a:rPr lang="es-ES" sz="24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included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(150)</a:t>
            </a:r>
            <a:endParaRPr sz="24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lnSpc>
                <a:spcPct val="110000"/>
              </a:lnSpc>
              <a:spcBef>
                <a:spcPts val="15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alibri"/>
              <a:buChar char="⮚"/>
            </a:pP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peer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review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could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be short and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shallow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not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fully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reflecting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practices</a:t>
            </a:r>
            <a:endParaRPr sz="24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lnSpc>
                <a:spcPct val="110000"/>
              </a:lnSpc>
              <a:spcBef>
                <a:spcPts val="15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alibri"/>
              <a:buChar char="⮚"/>
            </a:pP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peer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review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could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be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different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from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employed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peer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review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(in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practice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24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lnSpc>
                <a:spcPct val="110000"/>
              </a:lnSpc>
              <a:spcBef>
                <a:spcPts val="15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alibri"/>
              <a:buChar char="⮚"/>
            </a:pP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words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phrases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included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categorization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dictionary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could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be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ambiguous</a:t>
            </a:r>
            <a:endParaRPr sz="24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lnSpc>
                <a:spcPct val="110000"/>
              </a:lnSpc>
              <a:spcBef>
                <a:spcPts val="15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alibri"/>
              <a:buChar char="⮚"/>
            </a:pP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linguistic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differences</a:t>
            </a:r>
            <a:endParaRPr sz="24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lnSpc>
                <a:spcPct val="110000"/>
              </a:lnSpc>
              <a:spcBef>
                <a:spcPts val="15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alibri"/>
              <a:buChar char="⮚"/>
            </a:pP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categorisation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dictionary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not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validated</a:t>
            </a:r>
            <a:endParaRPr sz="24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lnSpc>
                <a:spcPct val="110000"/>
              </a:lnSpc>
              <a:spcBef>
                <a:spcPts val="15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alibri"/>
              <a:buChar char="⮚"/>
            </a:pP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automatic</a:t>
            </a:r>
            <a:r>
              <a:rPr lang="es-E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not manual </a:t>
            </a:r>
            <a:r>
              <a:rPr lang="es-ES" sz="2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coding</a:t>
            </a:r>
            <a:endParaRPr sz="24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e00a635cb_0_0"/>
          <p:cNvSpPr txBox="1">
            <a:spLocks noGrp="1"/>
          </p:cNvSpPr>
          <p:nvPr>
            <p:ph type="body" idx="1"/>
          </p:nvPr>
        </p:nvSpPr>
        <p:spPr>
          <a:xfrm>
            <a:off x="396130" y="277334"/>
            <a:ext cx="11639700" cy="729900"/>
          </a:xfrm>
          <a:prstGeom prst="rect">
            <a:avLst/>
          </a:prstGeom>
          <a:solidFill>
            <a:srgbClr val="FCEAD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/>
              <a:t>RESULTS: Category dictionary</a:t>
            </a:r>
            <a:endParaRPr b="1">
              <a:solidFill>
                <a:schemeClr val="accent6"/>
              </a:solidFill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46" name="Google Shape;146;g7e00a635cb_0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8</a:t>
            </a:fld>
            <a:endParaRPr/>
          </a:p>
        </p:txBody>
      </p:sp>
      <p:sp>
        <p:nvSpPr>
          <p:cNvPr id="147" name="Google Shape;147;g7e00a635cb_0_0"/>
          <p:cNvSpPr txBox="1"/>
          <p:nvPr/>
        </p:nvSpPr>
        <p:spPr>
          <a:xfrm>
            <a:off x="0" y="1175525"/>
            <a:ext cx="7578300" cy="56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61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Char char="●"/>
            </a:pP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Peer </a:t>
            </a:r>
            <a:r>
              <a:rPr lang="es-E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</a:t>
            </a: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reviewers</a:t>
            </a:r>
            <a:endParaRPr sz="2100" dirty="0"/>
          </a:p>
          <a:p>
            <a:pPr marL="457200" marR="0" lvl="0" indent="-361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Char char="●"/>
            </a:pPr>
            <a:r>
              <a:rPr lang="es-E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Reviewer's</a:t>
            </a: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characteristics</a:t>
            </a: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academic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autonomy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competence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objectivity</a:t>
            </a:r>
            <a:endParaRPr sz="2100" dirty="0"/>
          </a:p>
          <a:p>
            <a:pPr marL="457200" marR="0" lvl="0" indent="-361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Char char="●"/>
            </a:pPr>
            <a:r>
              <a:rPr lang="es-E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Reviewer's</a:t>
            </a: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provenance</a:t>
            </a: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external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internal</a:t>
            </a:r>
            <a:endParaRPr sz="2100" dirty="0"/>
          </a:p>
          <a:p>
            <a:pPr marL="457200" marR="0" lvl="0" indent="-361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Char char="●"/>
            </a:pP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Peer </a:t>
            </a:r>
            <a:r>
              <a:rPr lang="es-E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</a:t>
            </a: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blindness</a:t>
            </a: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single-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blind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double-blind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unanonymous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open peer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</a:t>
            </a:r>
            <a:endParaRPr sz="2100" dirty="0"/>
          </a:p>
          <a:p>
            <a:pPr marL="457200" marR="0" lvl="0" indent="-361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Char char="●"/>
            </a:pPr>
            <a:r>
              <a:rPr lang="es-E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</a:t>
            </a: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es-E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reviewers</a:t>
            </a: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more</a:t>
            </a:r>
            <a:endParaRPr sz="2100" dirty="0"/>
          </a:p>
          <a:p>
            <a:pPr marL="457200" marR="0" lvl="0" indent="-361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Char char="●"/>
            </a:pPr>
            <a:r>
              <a:rPr lang="es-E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Evaluation</a:t>
            </a: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criteria</a:t>
            </a: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submissions</a:t>
            </a: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originality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methods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relevance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clarity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accuracy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soundness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novelty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bibliography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interdisciplinarity</a:t>
            </a:r>
            <a:endParaRPr sz="2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61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Char char="●"/>
            </a:pP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Peer </a:t>
            </a:r>
            <a:r>
              <a:rPr lang="es-E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</a:t>
            </a: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outcome</a:t>
            </a: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peer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reviewer's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recommendations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acceptance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rejection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manuscript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revisions</a:t>
            </a:r>
            <a:endParaRPr sz="2100" dirty="0"/>
          </a:p>
          <a:p>
            <a:pPr marL="457200" marR="0" lvl="0" indent="-361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Char char="●"/>
            </a:pPr>
            <a:r>
              <a:rPr lang="es-E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Ethical</a:t>
            </a: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issues</a:t>
            </a: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editorial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standards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codes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conflict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interests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confidentiality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integrity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unbiased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peer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</a:t>
            </a:r>
            <a:endParaRPr sz="2100" dirty="0"/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s-E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Manuscript</a:t>
            </a: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</a:t>
            </a:r>
            <a:r>
              <a:rPr lang="es-E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original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scientific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article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professional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article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article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</a:t>
            </a:r>
            <a:r>
              <a:rPr lang="es-E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etc</a:t>
            </a:r>
            <a:r>
              <a:rPr lang="es-E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200" dirty="0"/>
          </a:p>
        </p:txBody>
      </p:sp>
      <p:graphicFrame>
        <p:nvGraphicFramePr>
          <p:cNvPr id="148" name="Google Shape;148;g7e00a635cb_0_0"/>
          <p:cNvGraphicFramePr/>
          <p:nvPr/>
        </p:nvGraphicFramePr>
        <p:xfrm>
          <a:off x="7747738" y="1281625"/>
          <a:ext cx="4288075" cy="5074750"/>
        </p:xfrm>
        <a:graphic>
          <a:graphicData uri="http://schemas.openxmlformats.org/drawingml/2006/table">
            <a:tbl>
              <a:tblPr>
                <a:noFill/>
                <a:tableStyleId>{E7C3FDDE-5A02-46B1-A909-869309540946}</a:tableStyleId>
              </a:tblPr>
              <a:tblGrid>
                <a:gridCol w="24757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0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20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074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CATEGORIES</a:t>
                      </a:r>
                      <a:endParaRPr sz="17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FREQUENCY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1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7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PEER REVIEW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1012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19.1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7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REVIEWER_CHARACT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242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4.58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7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REV_PROVENANCE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0.11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7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BLINDNESS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161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3.05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7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REV_NUMBER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57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1.08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7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SUBMISS_EVAL_CRITERIA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940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17.80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7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REV_OUTCOME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380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7.20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7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ETHICAL ISSUES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485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9.19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07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MANUSCRIPT_TYPE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1997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37.82</a:t>
                      </a:r>
                      <a:endParaRPr sz="1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6f07bfc537_0_20"/>
          <p:cNvSpPr txBox="1">
            <a:spLocks noGrp="1"/>
          </p:cNvSpPr>
          <p:nvPr>
            <p:ph type="title"/>
          </p:nvPr>
        </p:nvSpPr>
        <p:spPr>
          <a:xfrm>
            <a:off x="806975" y="365125"/>
            <a:ext cx="10546800" cy="861600"/>
          </a:xfrm>
          <a:prstGeom prst="rect">
            <a:avLst/>
          </a:prstGeom>
          <a:solidFill>
            <a:srgbClr val="FCE5CD"/>
          </a:solidFill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/>
              <a:t>Results: All categories</a:t>
            </a:r>
            <a:endParaRPr sz="2800" b="1"/>
          </a:p>
        </p:txBody>
      </p:sp>
      <p:sp>
        <p:nvSpPr>
          <p:cNvPr id="163" name="Google Shape;163;g6f07bfc537_0_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9</a:t>
            </a:fld>
            <a:endParaRPr/>
          </a:p>
        </p:txBody>
      </p:sp>
      <p:pic>
        <p:nvPicPr>
          <p:cNvPr id="164" name="Google Shape;164;g6f07bfc537_0_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975" y="1318705"/>
            <a:ext cx="10546799" cy="55392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1000</Words>
  <Application>Microsoft Office PowerPoint</Application>
  <PresentationFormat>Widescreen</PresentationFormat>
  <Paragraphs>344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Noto Sans Symbols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Results: All categories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GARCIA GARCIA, ALICIA</dc:creator>
  <cp:lastModifiedBy>Jadranka S</cp:lastModifiedBy>
  <cp:revision>28</cp:revision>
  <dcterms:created xsi:type="dcterms:W3CDTF">2017-06-22T09:57:57Z</dcterms:created>
  <dcterms:modified xsi:type="dcterms:W3CDTF">2020-02-17T10:36:18Z</dcterms:modified>
</cp:coreProperties>
</file>