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634" r:id="rId2"/>
    <p:sldId id="1623" r:id="rId3"/>
    <p:sldId id="1597" r:id="rId4"/>
    <p:sldId id="1166" r:id="rId5"/>
    <p:sldId id="1598" r:id="rId6"/>
    <p:sldId id="1599" r:id="rId7"/>
    <p:sldId id="1638" r:id="rId8"/>
    <p:sldId id="1640" r:id="rId9"/>
    <p:sldId id="259" r:id="rId10"/>
    <p:sldId id="1633" r:id="rId11"/>
    <p:sldId id="1639" r:id="rId12"/>
    <p:sldId id="1626" r:id="rId13"/>
    <p:sldId id="1627" r:id="rId14"/>
  </p:sldIdLst>
  <p:sldSz cx="9144000" cy="6858000" type="screen4x3"/>
  <p:notesSz cx="6735763" cy="98663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5696"/>
    <a:srgbClr val="ED751B"/>
    <a:srgbClr val="5F5F5F"/>
    <a:srgbClr val="843E0A"/>
    <a:srgbClr val="4D4D4D"/>
    <a:srgbClr val="CC0000"/>
    <a:srgbClr val="FF3300"/>
    <a:srgbClr val="FC3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85942" autoAdjust="0"/>
  </p:normalViewPr>
  <p:slideViewPr>
    <p:cSldViewPr snapToGrid="0">
      <p:cViewPr varScale="1">
        <p:scale>
          <a:sx n="114" d="100"/>
          <a:sy n="114" d="100"/>
        </p:scale>
        <p:origin x="14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22679690440435"/>
          <c:y val="0.15066828675577157"/>
          <c:w val="0.71950620778939722"/>
          <c:h val="0.751061126472192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Articles in journals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53357</c:v>
                </c:pt>
                <c:pt idx="1">
                  <c:v>41092</c:v>
                </c:pt>
                <c:pt idx="2">
                  <c:v>19942</c:v>
                </c:pt>
                <c:pt idx="3">
                  <c:v>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C-4EEF-9F06-CB949ADDF56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Articles in books/conference volumes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7217</c:v>
                </c:pt>
                <c:pt idx="1">
                  <c:v>2155</c:v>
                </c:pt>
                <c:pt idx="2">
                  <c:v>11560</c:v>
                </c:pt>
                <c:pt idx="3">
                  <c:v>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C-4EEF-9F06-CB949ADDF56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Books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129</c:v>
                </c:pt>
                <c:pt idx="1">
                  <c:v>107</c:v>
                </c:pt>
                <c:pt idx="2">
                  <c:v>834</c:v>
                </c:pt>
                <c:pt idx="3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C-4EEF-9F06-CB949ADDF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068560"/>
        <c:axId val="827069104"/>
      </c:barChart>
      <c:catAx>
        <c:axId val="827068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827069104"/>
        <c:crosses val="autoZero"/>
        <c:auto val="1"/>
        <c:lblAlgn val="ctr"/>
        <c:lblOffset val="100"/>
        <c:noMultiLvlLbl val="0"/>
      </c:catAx>
      <c:valAx>
        <c:axId val="8270691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2706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17839443026767E-2"/>
          <c:y val="1.3700978750681684E-2"/>
          <c:w val="0.97717854584710451"/>
          <c:h val="0.1026100018178165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31153394481977E-2"/>
          <c:y val="2.9872465820265856E-2"/>
          <c:w val="0.88260393842138218"/>
          <c:h val="0.8804575157145445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Science and Engineering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'Ark1'!$B$2:$B$8</c:f>
              <c:numCache>
                <c:formatCode>0.0\ %</c:formatCode>
                <c:ptCount val="7"/>
                <c:pt idx="0">
                  <c:v>0.83930273730083071</c:v>
                </c:pt>
                <c:pt idx="1">
                  <c:v>0.86889768501859177</c:v>
                </c:pt>
                <c:pt idx="2">
                  <c:v>0.87085322560900968</c:v>
                </c:pt>
                <c:pt idx="3">
                  <c:v>0.88407522018567009</c:v>
                </c:pt>
                <c:pt idx="4">
                  <c:v>0.88368938623262128</c:v>
                </c:pt>
                <c:pt idx="5">
                  <c:v>0.89377133105802042</c:v>
                </c:pt>
                <c:pt idx="6">
                  <c:v>0.90052713783678251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BB-4F42-8B7D-82E06B9D98D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Health Sciences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'Ark1'!$C$2:$C$8</c:f>
              <c:numCache>
                <c:formatCode>0.0\ %</c:formatCode>
                <c:ptCount val="7"/>
                <c:pt idx="0">
                  <c:v>0.93806246691371098</c:v>
                </c:pt>
                <c:pt idx="1">
                  <c:v>0.93136133355123385</c:v>
                </c:pt>
                <c:pt idx="2">
                  <c:v>0.94971683542131458</c:v>
                </c:pt>
                <c:pt idx="3">
                  <c:v>0.94639947865754315</c:v>
                </c:pt>
                <c:pt idx="4">
                  <c:v>0.95572074983839694</c:v>
                </c:pt>
                <c:pt idx="5">
                  <c:v>0.94186220295919887</c:v>
                </c:pt>
                <c:pt idx="6">
                  <c:v>0.96942259165800804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B-4F42-8B7D-82E06B9D98D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Social Sciences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'Ark1'!$D$2:$D$8</c:f>
              <c:numCache>
                <c:formatCode>0.0\ %</c:formatCode>
                <c:ptCount val="7"/>
                <c:pt idx="0">
                  <c:v>0.60645325203252032</c:v>
                </c:pt>
                <c:pt idx="1">
                  <c:v>0.58849353049907582</c:v>
                </c:pt>
                <c:pt idx="2">
                  <c:v>0.5928764652840397</c:v>
                </c:pt>
                <c:pt idx="3">
                  <c:v>0.60304678998911865</c:v>
                </c:pt>
                <c:pt idx="4">
                  <c:v>0.62544614738610116</c:v>
                </c:pt>
                <c:pt idx="5">
                  <c:v>0.6457052172188058</c:v>
                </c:pt>
                <c:pt idx="6">
                  <c:v>0.64427480916030533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BB-4F42-8B7D-82E06B9D98DA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Humanities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'Ark1'!$E$2:$E$8</c:f>
              <c:numCache>
                <c:formatCode>0.0\ %</c:formatCode>
                <c:ptCount val="7"/>
                <c:pt idx="0">
                  <c:v>0.54290718038528896</c:v>
                </c:pt>
                <c:pt idx="1">
                  <c:v>0.53221757322175733</c:v>
                </c:pt>
                <c:pt idx="2">
                  <c:v>0.51951321863197653</c:v>
                </c:pt>
                <c:pt idx="3">
                  <c:v>0.50497237569060771</c:v>
                </c:pt>
                <c:pt idx="4">
                  <c:v>0.56770233985423857</c:v>
                </c:pt>
                <c:pt idx="5">
                  <c:v>0.53902439024390247</c:v>
                </c:pt>
                <c:pt idx="6">
                  <c:v>0.54496402877697847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DBB-4F42-8B7D-82E06B9D9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060400"/>
        <c:axId val="827060944"/>
      </c:lineChart>
      <c:catAx>
        <c:axId val="82706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827060944"/>
        <c:crosses val="autoZero"/>
        <c:auto val="1"/>
        <c:lblAlgn val="ctr"/>
        <c:lblOffset val="100"/>
        <c:noMultiLvlLbl val="0"/>
      </c:catAx>
      <c:valAx>
        <c:axId val="827060944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827060400"/>
        <c:crosses val="autoZero"/>
        <c:crossBetween val="between"/>
      </c:valAx>
      <c:spPr>
        <a:gradFill>
          <a:gsLst>
            <a:gs pos="0">
              <a:srgbClr val="C0C0C0">
                <a:alpha val="1000"/>
              </a:srgbClr>
            </a:gs>
            <a:gs pos="100000">
              <a:srgbClr val="C0C0C0">
                <a:gamma/>
                <a:shade val="46275"/>
                <a:invGamma/>
              </a:srgbClr>
            </a:gs>
          </a:gsLst>
          <a:lin ang="5400000" scaled="1"/>
        </a:gra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2754333270735942E-2"/>
          <c:y val="0.74093125739335042"/>
          <c:w val="0.82950425447057918"/>
          <c:h val="8.4937466326537425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C00000"/>
      </a:solidFill>
    </a:ln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22679690440435"/>
          <c:y val="0.15066828675577157"/>
          <c:w val="0.71950620778939722"/>
          <c:h val="0.751061126472192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Articles in journals 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53357</c:v>
                </c:pt>
                <c:pt idx="1">
                  <c:v>41092</c:v>
                </c:pt>
                <c:pt idx="2">
                  <c:v>19942</c:v>
                </c:pt>
                <c:pt idx="3">
                  <c:v>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E-47A5-B266-DE320426A65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Articles in books/conference volumes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7217</c:v>
                </c:pt>
                <c:pt idx="1">
                  <c:v>2155</c:v>
                </c:pt>
                <c:pt idx="2">
                  <c:v>11560</c:v>
                </c:pt>
                <c:pt idx="3">
                  <c:v>7373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E-47A5-B266-DE320426A654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Books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'Ark1'!$A$2:$A$5</c:f>
              <c:strCache>
                <c:ptCount val="4"/>
                <c:pt idx="0">
                  <c:v>Science and Engineering</c:v>
                </c:pt>
                <c:pt idx="1">
                  <c:v>Health Sciences</c:v>
                </c:pt>
                <c:pt idx="2">
                  <c:v>Social Sciences</c:v>
                </c:pt>
                <c:pt idx="3">
                  <c:v>Humanities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129</c:v>
                </c:pt>
                <c:pt idx="1">
                  <c:v>107</c:v>
                </c:pt>
                <c:pt idx="2">
                  <c:v>834</c:v>
                </c:pt>
                <c:pt idx="3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E-47A5-B266-DE32042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7068560"/>
        <c:axId val="827069104"/>
      </c:barChart>
      <c:catAx>
        <c:axId val="827068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827069104"/>
        <c:crosses val="autoZero"/>
        <c:auto val="1"/>
        <c:lblAlgn val="ctr"/>
        <c:lblOffset val="100"/>
        <c:noMultiLvlLbl val="0"/>
      </c:catAx>
      <c:valAx>
        <c:axId val="8270691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82706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517839443026767E-2"/>
          <c:y val="1.3700978750681684E-2"/>
          <c:w val="0.97717854584710451"/>
          <c:h val="0.1026100018178165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4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31153394481977E-2"/>
          <c:y val="2.9872465820265856E-2"/>
          <c:w val="0.88260393842138218"/>
          <c:h val="0.88045751571454456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Science and Engineering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'Ark1'!$B$2:$B$8</c:f>
              <c:numCache>
                <c:formatCode>0.0\ %</c:formatCode>
                <c:ptCount val="7"/>
                <c:pt idx="0">
                  <c:v>0.83930273730083071</c:v>
                </c:pt>
                <c:pt idx="1">
                  <c:v>0.86889768501859177</c:v>
                </c:pt>
                <c:pt idx="2">
                  <c:v>0.87085322560900968</c:v>
                </c:pt>
                <c:pt idx="3">
                  <c:v>0.88407522018567009</c:v>
                </c:pt>
                <c:pt idx="4">
                  <c:v>0.88368938623262128</c:v>
                </c:pt>
                <c:pt idx="5">
                  <c:v>0.89377133105802042</c:v>
                </c:pt>
                <c:pt idx="6">
                  <c:v>0.90052713783678251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9-46A6-AE6C-443A7B46DA6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Health Sciences</c:v>
                </c:pt>
              </c:strCache>
            </c:strRef>
          </c:tx>
          <c:spPr>
            <a:ln w="158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'Ark1'!$C$2:$C$8</c:f>
              <c:numCache>
                <c:formatCode>0.0\ %</c:formatCode>
                <c:ptCount val="7"/>
                <c:pt idx="0">
                  <c:v>0.93806246691371098</c:v>
                </c:pt>
                <c:pt idx="1">
                  <c:v>0.93136133355123385</c:v>
                </c:pt>
                <c:pt idx="2">
                  <c:v>0.94971683542131458</c:v>
                </c:pt>
                <c:pt idx="3">
                  <c:v>0.94639947865754315</c:v>
                </c:pt>
                <c:pt idx="4">
                  <c:v>0.95572074983839694</c:v>
                </c:pt>
                <c:pt idx="5">
                  <c:v>0.94186220295919887</c:v>
                </c:pt>
                <c:pt idx="6">
                  <c:v>0.96942259165800804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9-46A6-AE6C-443A7B46DA65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Social Sciences</c:v>
                </c:pt>
              </c:strCache>
            </c:strRef>
          </c:tx>
          <c:spPr>
            <a:ln w="158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'Ark1'!$D$2:$D$8</c:f>
              <c:numCache>
                <c:formatCode>0.0\ %</c:formatCode>
                <c:ptCount val="7"/>
                <c:pt idx="0">
                  <c:v>0.60645325203252032</c:v>
                </c:pt>
                <c:pt idx="1">
                  <c:v>0.58849353049907582</c:v>
                </c:pt>
                <c:pt idx="2">
                  <c:v>0.5928764652840397</c:v>
                </c:pt>
                <c:pt idx="3">
                  <c:v>0.60304678998911865</c:v>
                </c:pt>
                <c:pt idx="4">
                  <c:v>0.62544614738610116</c:v>
                </c:pt>
                <c:pt idx="5">
                  <c:v>0.6457052172188058</c:v>
                </c:pt>
                <c:pt idx="6">
                  <c:v>0.64427480916030533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69-46A6-AE6C-443A7B46DA65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Humanities</c:v>
                </c:pt>
              </c:strCache>
            </c:strRef>
          </c:tx>
          <c:spPr>
            <a:ln w="1587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'Ark1'!$E$2:$E$8</c:f>
              <c:numCache>
                <c:formatCode>0.0\ %</c:formatCode>
                <c:ptCount val="7"/>
                <c:pt idx="0">
                  <c:v>0.54290718038528896</c:v>
                </c:pt>
                <c:pt idx="1">
                  <c:v>0.53221757322175733</c:v>
                </c:pt>
                <c:pt idx="2">
                  <c:v>0.51951321863197653</c:v>
                </c:pt>
                <c:pt idx="3">
                  <c:v>0.50497237569060771</c:v>
                </c:pt>
                <c:pt idx="4">
                  <c:v>0.56770233985423857</c:v>
                </c:pt>
                <c:pt idx="5">
                  <c:v>0.53902439024390247</c:v>
                </c:pt>
                <c:pt idx="6">
                  <c:v>0.54496402877697847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69-46A6-AE6C-443A7B46D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060400"/>
        <c:axId val="827060944"/>
      </c:lineChart>
      <c:catAx>
        <c:axId val="82706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827060944"/>
        <c:crosses val="autoZero"/>
        <c:auto val="1"/>
        <c:lblAlgn val="ctr"/>
        <c:lblOffset val="100"/>
        <c:noMultiLvlLbl val="0"/>
      </c:catAx>
      <c:valAx>
        <c:axId val="827060944"/>
        <c:scaling>
          <c:orientation val="minMax"/>
          <c:max val="1"/>
        </c:scaling>
        <c:delete val="0"/>
        <c:axPos val="l"/>
        <c:majorGridlines>
          <c:spPr>
            <a:ln w="19050">
              <a:solidFill>
                <a:schemeClr val="tx1"/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b-NO"/>
          </a:p>
        </c:txPr>
        <c:crossAx val="827060400"/>
        <c:crosses val="autoZero"/>
        <c:crossBetween val="between"/>
      </c:valAx>
      <c:spPr>
        <a:gradFill>
          <a:gsLst>
            <a:gs pos="0">
              <a:srgbClr val="C0C0C0">
                <a:alpha val="1000"/>
              </a:srgbClr>
            </a:gs>
            <a:gs pos="100000">
              <a:srgbClr val="C0C0C0">
                <a:gamma/>
                <a:shade val="46275"/>
                <a:invGamma/>
              </a:srgbClr>
            </a:gs>
          </a:gsLst>
          <a:lin ang="5400000" scaled="1"/>
        </a:gra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2754333270735942E-2"/>
          <c:y val="0.74093125739335042"/>
          <c:w val="0.82950425447057918"/>
          <c:h val="8.4937466326537425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nb-NO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C00000"/>
      </a:solidFill>
    </a:ln>
  </c:spPr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'Ark1'!$A$2:$A$4</c:f>
              <c:strCache>
                <c:ptCount val="3"/>
                <c:pt idx="0">
                  <c:v>Only in books</c:v>
                </c:pt>
                <c:pt idx="1">
                  <c:v>Only in journals</c:v>
                </c:pt>
                <c:pt idx="2">
                  <c:v>In both books and journals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8.0000000000000002E-3</c:v>
                </c:pt>
                <c:pt idx="1">
                  <c:v>0.25600000000000001</c:v>
                </c:pt>
                <c:pt idx="2">
                  <c:v>0.73699999999999999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4-4E8D-B502-BD44B3E3D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7057136"/>
        <c:axId val="832327712"/>
      </c:barChart>
      <c:catAx>
        <c:axId val="8270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327712"/>
        <c:crosses val="autoZero"/>
        <c:auto val="1"/>
        <c:lblAlgn val="ctr"/>
        <c:lblOffset val="100"/>
        <c:noMultiLvlLbl val="0"/>
      </c:catAx>
      <c:valAx>
        <c:axId val="83232771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705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F34D6E5-CB0A-4216-AF3B-3B1B51F314C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315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FB246B0-6B74-4BAF-9CAA-D9D139236F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7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63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64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B64D-3476-4F0A-854B-46EB73BCB8EF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205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DD10-8E5A-4779-929B-E10C5A5FA50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91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DD10-8E5A-4779-929B-E10C5A5FA50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DD10-8E5A-4779-929B-E10C5A5FA50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53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7847013" y="6356350"/>
            <a:ext cx="9318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700"/>
              <a:t>www.nifustep.no</a:t>
            </a: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268288" y="1555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GB" sz="1500">
              <a:solidFill>
                <a:srgbClr val="5F5F5F"/>
              </a:solidFill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382838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2382838" y="685800"/>
            <a:ext cx="4962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914400" y="101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914400" y="1017588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914400" y="103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14400" y="1035050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6707188" y="1939925"/>
            <a:ext cx="2055812" cy="1196975"/>
          </a:xfrm>
          <a:prstGeom prst="rect">
            <a:avLst/>
          </a:prstGeom>
          <a:solidFill>
            <a:srgbClr val="FF6600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pic>
        <p:nvPicPr>
          <p:cNvPr id="14" name="Picture 1043" descr="NIFU-STEP_bil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944688"/>
            <a:ext cx="62976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44" descr="NIFU_Logo-skisser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738813"/>
            <a:ext cx="83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3063875" y="6402388"/>
            <a:ext cx="29003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3400425"/>
            <a:ext cx="4476750" cy="76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13" y="4238625"/>
            <a:ext cx="44767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05575" y="179388"/>
            <a:ext cx="2078038" cy="591661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1463" y="179388"/>
            <a:ext cx="6081712" cy="591661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0825" y="869950"/>
            <a:ext cx="34544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27625" y="869950"/>
            <a:ext cx="3455988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79388"/>
            <a:ext cx="830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0825" y="869950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4419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486" name="Picture 36" descr="NIFU_Logo-skisser3_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263" y="5932488"/>
            <a:ext cx="5969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495425" y="815975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/>
            </a:pPr>
            <a:endParaRPr lang="en-GB" sz="2000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3055938" y="6330950"/>
            <a:ext cx="2900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30000"/>
        </a:spcAft>
        <a:buClr>
          <a:srgbClr val="FF33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2000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955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527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30099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671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9243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247389" y="4387174"/>
            <a:ext cx="8598737" cy="2263377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</a:rPr>
              <a:t>ABP, the register of Academic Book Publishers</a:t>
            </a:r>
          </a:p>
          <a:p>
            <a:endParaRPr lang="en-US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1600" b="1" i="1" dirty="0">
                <a:solidFill>
                  <a:schemeClr val="accent1">
                    <a:lumMod val="25000"/>
                  </a:schemeClr>
                </a:solidFill>
              </a:rPr>
              <a:t>Gunnar Sivertsen</a:t>
            </a:r>
            <a:r>
              <a:rPr lang="en-US" sz="1600" b="1" i="1" baseline="30000" dirty="0">
                <a:solidFill>
                  <a:schemeClr val="accent1">
                    <a:lumMod val="25000"/>
                  </a:schemeClr>
                </a:solidFill>
              </a:rPr>
              <a:t>1</a:t>
            </a:r>
            <a:r>
              <a:rPr lang="en-US" sz="1600" b="1" i="1" dirty="0">
                <a:solidFill>
                  <a:schemeClr val="accent1">
                    <a:lumMod val="25000"/>
                  </a:schemeClr>
                </a:solidFill>
              </a:rPr>
              <a:t> and Elea Giménez-Toledo</a:t>
            </a:r>
            <a:r>
              <a:rPr lang="en-US" sz="1600" b="1" i="1" baseline="30000" dirty="0">
                <a:solidFill>
                  <a:schemeClr val="accent1">
                    <a:lumMod val="25000"/>
                  </a:schemeClr>
                </a:solidFill>
              </a:rPr>
              <a:t>2</a:t>
            </a:r>
            <a:r>
              <a:rPr lang="en-US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r>
              <a:rPr lang="en-US" sz="1400" dirty="0"/>
              <a:t>1. Nordic Institute for Studies in Innovation, Research and Education, Oslo (Norway)</a:t>
            </a:r>
          </a:p>
          <a:p>
            <a:r>
              <a:rPr lang="en-US" sz="1400" dirty="0"/>
              <a:t>2. Spanish National Research Council (Spain)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32" y="5947247"/>
            <a:ext cx="816794" cy="274711"/>
          </a:xfrm>
          <a:prstGeom prst="rect">
            <a:avLst/>
          </a:prstGeom>
          <a:noFill/>
        </p:spPr>
      </p:pic>
      <p:pic>
        <p:nvPicPr>
          <p:cNvPr id="1430532" name="Picture 4" descr="http://nanoscops.wp.ciccartuja.es/files/2014/04/CSIClogo.png">
            <a:extLst>
              <a:ext uri="{FF2B5EF4-FFF2-40B4-BE49-F238E27FC236}">
                <a16:creationId xmlns:a16="http://schemas.microsoft.com/office/drawing/2014/main" id="{10FE1AFA-3707-4ED4-8CCE-A0E318786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05977"/>
            <a:ext cx="1361543" cy="4228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0538" name="Picture 10" descr="https://savvybookwriters.files.wordpress.com/2013/11/library_pataskala_026.jpg">
            <a:extLst>
              <a:ext uri="{FF2B5EF4-FFF2-40B4-BE49-F238E27FC236}">
                <a16:creationId xmlns:a16="http://schemas.microsoft.com/office/drawing/2014/main" id="{4331CD66-EE74-42B7-8C68-E29553DB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79" y="157214"/>
            <a:ext cx="7067416" cy="4009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www.forosdellibro.com/wp-content/uploads/2017/03/EleaGImenez.jpg">
            <a:extLst>
              <a:ext uri="{FF2B5EF4-FFF2-40B4-BE49-F238E27FC236}">
                <a16:creationId xmlns:a16="http://schemas.microsoft.com/office/drawing/2014/main" id="{EF1AF9F6-2C23-4BA8-B7EB-8D23D59F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57214"/>
            <a:ext cx="1266444" cy="1266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0534" name="Picture 6" descr="Bilderesultat for gunnar sivertsen">
            <a:extLst>
              <a:ext uri="{FF2B5EF4-FFF2-40B4-BE49-F238E27FC236}">
                <a16:creationId xmlns:a16="http://schemas.microsoft.com/office/drawing/2014/main" id="{CE0C46F5-7ECC-4F23-951D-AD5302E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3" y="1577634"/>
            <a:ext cx="1282978" cy="1168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3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" y="2176272"/>
            <a:ext cx="9036082" cy="422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467544" y="58052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Calibri Light" pitchFamily="34" charset="0"/>
              </a:rPr>
              <a:t>https://enressh.eu/working-group-3/abp/</a:t>
            </a:r>
          </a:p>
        </p:txBody>
      </p:sp>
      <p:pic>
        <p:nvPicPr>
          <p:cNvPr id="4098" name="Picture 2" descr="Bilderesultat for trip advisor publishers">
            <a:extLst>
              <a:ext uri="{FF2B5EF4-FFF2-40B4-BE49-F238E27FC236}">
                <a16:creationId xmlns:a16="http://schemas.microsoft.com/office/drawing/2014/main" id="{75A049D4-B64B-4882-902B-02DEA568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19" y="171205"/>
            <a:ext cx="2571750" cy="1781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CuadroTexto">
            <a:extLst>
              <a:ext uri="{FF2B5EF4-FFF2-40B4-BE49-F238E27FC236}">
                <a16:creationId xmlns:a16="http://schemas.microsoft.com/office/drawing/2014/main" id="{7A5E3F75-FCDB-4629-949C-F37578DAB1BC}"/>
              </a:ext>
            </a:extLst>
          </p:cNvPr>
          <p:cNvSpPr txBox="1"/>
          <p:nvPr/>
        </p:nvSpPr>
        <p:spPr>
          <a:xfrm>
            <a:off x="179511" y="260648"/>
            <a:ext cx="416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Interaction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with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the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scholarly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community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of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authors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: </a:t>
            </a:r>
            <a:r>
              <a:rPr lang="es-ES" sz="2000" b="1" dirty="0" err="1">
                <a:solidFill>
                  <a:schemeClr val="bg1"/>
                </a:solidFill>
                <a:latin typeface="+mj-lt"/>
              </a:rPr>
              <a:t>validation</a:t>
            </a:r>
            <a:r>
              <a:rPr lang="es-E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es-E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+mj-lt"/>
              </a:rPr>
              <a:t>information</a:t>
            </a:r>
            <a:endParaRPr lang="es-ES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8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CDFD5-DA63-408A-A4EA-C5A0638E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Confirming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the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need</a:t>
            </a:r>
            <a:r>
              <a:rPr lang="nb-NO" b="1" dirty="0">
                <a:solidFill>
                  <a:srgbClr val="FFC000"/>
                </a:solidFill>
              </a:rPr>
              <a:t> – </a:t>
            </a:r>
            <a:r>
              <a:rPr lang="nb-NO" b="1" dirty="0" err="1">
                <a:solidFill>
                  <a:srgbClr val="FFC000"/>
                </a:solidFill>
              </a:rPr>
              <a:t>interested</a:t>
            </a:r>
            <a:r>
              <a:rPr lang="nb-NO" b="1" dirty="0">
                <a:solidFill>
                  <a:srgbClr val="FFC000"/>
                </a:solidFill>
              </a:rPr>
              <a:t> in </a:t>
            </a:r>
            <a:r>
              <a:rPr lang="nb-NO" b="1" dirty="0" err="1">
                <a:solidFill>
                  <a:srgbClr val="FFC000"/>
                </a:solidFill>
              </a:rPr>
              <a:t>collaboration</a:t>
            </a:r>
            <a:endParaRPr lang="nb-NO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Bilderesultater for ease science editing">
            <a:extLst>
              <a:ext uri="{FF2B5EF4-FFF2-40B4-BE49-F238E27FC236}">
                <a16:creationId xmlns:a16="http://schemas.microsoft.com/office/drawing/2014/main" id="{679F1E1C-01AF-4702-85CD-C488F5E8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4" y="977495"/>
            <a:ext cx="1914525" cy="2390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lderesultater for society for scholarly publishing">
            <a:extLst>
              <a:ext uri="{FF2B5EF4-FFF2-40B4-BE49-F238E27FC236}">
                <a16:creationId xmlns:a16="http://schemas.microsoft.com/office/drawing/2014/main" id="{4C76DE16-5E24-4DE0-A0B6-EE34DE7E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3" y="967597"/>
            <a:ext cx="3581400" cy="1276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er for association of scholarly publishers">
            <a:extLst>
              <a:ext uri="{FF2B5EF4-FFF2-40B4-BE49-F238E27FC236}">
                <a16:creationId xmlns:a16="http://schemas.microsoft.com/office/drawing/2014/main" id="{38564386-9B25-46B6-B41A-0B72C78D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7" y="967597"/>
            <a:ext cx="2267824" cy="1700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er for digital science">
            <a:extLst>
              <a:ext uri="{FF2B5EF4-FFF2-40B4-BE49-F238E27FC236}">
                <a16:creationId xmlns:a16="http://schemas.microsoft.com/office/drawing/2014/main" id="{6BBF6716-A9AC-4155-B487-543AEAC7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74" y="2944908"/>
            <a:ext cx="5086350" cy="895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8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DCDFD5-DA63-408A-A4EA-C5A0638E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Confirming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the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need</a:t>
            </a:r>
            <a:r>
              <a:rPr lang="nb-NO" b="1" dirty="0">
                <a:solidFill>
                  <a:srgbClr val="FFC000"/>
                </a:solidFill>
              </a:rPr>
              <a:t> – </a:t>
            </a:r>
            <a:r>
              <a:rPr lang="nb-NO" b="1" dirty="0" err="1">
                <a:solidFill>
                  <a:srgbClr val="FFC000"/>
                </a:solidFill>
              </a:rPr>
              <a:t>interested</a:t>
            </a:r>
            <a:r>
              <a:rPr lang="nb-NO" b="1" dirty="0">
                <a:solidFill>
                  <a:srgbClr val="FFC000"/>
                </a:solidFill>
              </a:rPr>
              <a:t> in </a:t>
            </a:r>
            <a:r>
              <a:rPr lang="nb-NO" b="1" dirty="0" err="1">
                <a:solidFill>
                  <a:srgbClr val="FFC000"/>
                </a:solidFill>
              </a:rPr>
              <a:t>collaboration</a:t>
            </a:r>
            <a:r>
              <a:rPr lang="nb-NO" b="1" dirty="0">
                <a:solidFill>
                  <a:srgbClr val="FFC000"/>
                </a:solidFill>
              </a:rPr>
              <a:t>:</a:t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b="1" dirty="0" err="1">
                <a:solidFill>
                  <a:schemeClr val="bg1"/>
                </a:solidFill>
              </a:rPr>
              <a:t>Including</a:t>
            </a:r>
            <a:r>
              <a:rPr lang="nb-NO" b="1" dirty="0">
                <a:solidFill>
                  <a:schemeClr val="bg1"/>
                </a:solidFill>
              </a:rPr>
              <a:t> Open Access </a:t>
            </a:r>
            <a:r>
              <a:rPr lang="nb-NO" b="1" dirty="0" err="1">
                <a:solidFill>
                  <a:schemeClr val="bg1"/>
                </a:solidFill>
              </a:rPr>
              <a:t>initiatives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Bilderesultat for books open access">
            <a:extLst>
              <a:ext uri="{FF2B5EF4-FFF2-40B4-BE49-F238E27FC236}">
                <a16:creationId xmlns:a16="http://schemas.microsoft.com/office/drawing/2014/main" id="{D25EE713-9941-4D2B-8C67-AA31B636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349138"/>
            <a:ext cx="3408363" cy="1119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esultat for operas open access books">
            <a:extLst>
              <a:ext uri="{FF2B5EF4-FFF2-40B4-BE49-F238E27FC236}">
                <a16:creationId xmlns:a16="http://schemas.microsoft.com/office/drawing/2014/main" id="{F9896B46-4DE1-488A-B0CC-5C21690A9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38" y="4324944"/>
            <a:ext cx="2480199" cy="1168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oaspa">
            <a:extLst>
              <a:ext uri="{FF2B5EF4-FFF2-40B4-BE49-F238E27FC236}">
                <a16:creationId xmlns:a16="http://schemas.microsoft.com/office/drawing/2014/main" id="{1B27DE73-F97B-49E8-BE78-70908C77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09" y="5641622"/>
            <a:ext cx="2993129" cy="10369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esultater for ease science editing">
            <a:extLst>
              <a:ext uri="{FF2B5EF4-FFF2-40B4-BE49-F238E27FC236}">
                <a16:creationId xmlns:a16="http://schemas.microsoft.com/office/drawing/2014/main" id="{679F1E1C-01AF-4702-85CD-C488F5E8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4" y="977495"/>
            <a:ext cx="1914525" cy="2390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lderesultater for society for scholarly publishing">
            <a:extLst>
              <a:ext uri="{FF2B5EF4-FFF2-40B4-BE49-F238E27FC236}">
                <a16:creationId xmlns:a16="http://schemas.microsoft.com/office/drawing/2014/main" id="{4C76DE16-5E24-4DE0-A0B6-EE34DE7EE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43" y="967597"/>
            <a:ext cx="3581400" cy="1276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er for association of scholarly publishers">
            <a:extLst>
              <a:ext uri="{FF2B5EF4-FFF2-40B4-BE49-F238E27FC236}">
                <a16:creationId xmlns:a16="http://schemas.microsoft.com/office/drawing/2014/main" id="{38564386-9B25-46B6-B41A-0B72C78D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57" y="967597"/>
            <a:ext cx="2267824" cy="1700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esultater for digital science">
            <a:extLst>
              <a:ext uri="{FF2B5EF4-FFF2-40B4-BE49-F238E27FC236}">
                <a16:creationId xmlns:a16="http://schemas.microsoft.com/office/drawing/2014/main" id="{6BBF6716-A9AC-4155-B487-543AEAC7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174" y="2944908"/>
            <a:ext cx="5086350" cy="895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6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41D6E7-882E-425E-9632-34248DC6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F8C122-18B8-4AD4-933F-A2FC7780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Bilderesultat for sivertsen multilingualism">
            <a:extLst>
              <a:ext uri="{FF2B5EF4-FFF2-40B4-BE49-F238E27FC236}">
                <a16:creationId xmlns:a16="http://schemas.microsoft.com/office/drawing/2014/main" id="{4F7FAD84-1299-45A1-BE62-8B136785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2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00D0B5-4EDA-4D80-9F95-457EB2DB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FFC000"/>
                </a:solidFill>
              </a:rPr>
              <a:t>Engels et al. (2018). Are book publications disappearing in the SSH? </a:t>
            </a:r>
            <a:r>
              <a:rPr lang="en-US" sz="1400" b="1" dirty="0" err="1">
                <a:solidFill>
                  <a:schemeClr val="bg1"/>
                </a:solidFill>
              </a:rPr>
              <a:t>Aslib</a:t>
            </a:r>
            <a:r>
              <a:rPr lang="en-US" sz="1400" b="1" dirty="0">
                <a:solidFill>
                  <a:schemeClr val="bg1"/>
                </a:solidFill>
              </a:rPr>
              <a:t> Journal of Information Management, 70 (6), 592-607.</a:t>
            </a:r>
            <a:endParaRPr lang="nb-NO" sz="1400" b="1" dirty="0">
              <a:solidFill>
                <a:schemeClr val="bg1"/>
              </a:solidFill>
            </a:endParaRP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A2E21C7-CD69-462B-B654-AEA4F8689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4" y="689701"/>
            <a:ext cx="4474464" cy="616829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84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Book </a:t>
            </a:r>
            <a:r>
              <a:rPr lang="nb-NO" sz="1800" b="1" dirty="0" err="1">
                <a:solidFill>
                  <a:srgbClr val="FFC000"/>
                </a:solidFill>
              </a:rPr>
              <a:t>publishing</a:t>
            </a:r>
            <a:r>
              <a:rPr lang="nb-NO" sz="1800" b="1" dirty="0">
                <a:solidFill>
                  <a:srgbClr val="FFC000"/>
                </a:solidFill>
              </a:rPr>
              <a:t> is vital in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SSH</a:t>
            </a:r>
            <a:br>
              <a:rPr lang="nb-NO" sz="2800" b="1" dirty="0">
                <a:solidFill>
                  <a:srgbClr val="FFC000"/>
                </a:solidFill>
              </a:rPr>
            </a:br>
            <a:r>
              <a:rPr lang="nb-NO" sz="1200" b="1" dirty="0" err="1">
                <a:solidFill>
                  <a:schemeClr val="bg1"/>
                </a:solidFill>
              </a:rPr>
              <a:t>Based</a:t>
            </a:r>
            <a:r>
              <a:rPr lang="nb-NO" sz="1200" b="1" dirty="0">
                <a:solidFill>
                  <a:schemeClr val="bg1"/>
                </a:solidFill>
              </a:rPr>
              <a:t> </a:t>
            </a:r>
            <a:r>
              <a:rPr lang="nb-NO" sz="1200" b="1" dirty="0" err="1">
                <a:solidFill>
                  <a:schemeClr val="bg1"/>
                </a:solidFill>
              </a:rPr>
              <a:t>on</a:t>
            </a:r>
            <a:r>
              <a:rPr lang="nb-NO" sz="1200" b="1" dirty="0">
                <a:solidFill>
                  <a:schemeClr val="bg1"/>
                </a:solidFill>
              </a:rPr>
              <a:t> </a:t>
            </a:r>
            <a:r>
              <a:rPr lang="nb-NO" sz="1200" b="1" dirty="0" err="1">
                <a:solidFill>
                  <a:schemeClr val="bg1"/>
                </a:solidFill>
              </a:rPr>
              <a:t>complete</a:t>
            </a:r>
            <a:r>
              <a:rPr lang="nb-NO" sz="1200" b="1" dirty="0">
                <a:solidFill>
                  <a:schemeClr val="bg1"/>
                </a:solidFill>
              </a:rPr>
              <a:t> records </a:t>
            </a:r>
            <a:r>
              <a:rPr lang="nb-NO" sz="1200" b="1" dirty="0" err="1">
                <a:solidFill>
                  <a:schemeClr val="bg1"/>
                </a:solidFill>
              </a:rPr>
              <a:t>of</a:t>
            </a:r>
            <a:r>
              <a:rPr lang="nb-NO" sz="1200" b="1" dirty="0">
                <a:solidFill>
                  <a:schemeClr val="bg1"/>
                </a:solidFill>
              </a:rPr>
              <a:t> 154,000 peer </a:t>
            </a:r>
            <a:r>
              <a:rPr lang="nb-NO" sz="1200" b="1" dirty="0" err="1">
                <a:solidFill>
                  <a:schemeClr val="bg1"/>
                </a:solidFill>
              </a:rPr>
              <a:t>reviewed</a:t>
            </a:r>
            <a:r>
              <a:rPr lang="nb-NO" sz="1200" b="1" dirty="0">
                <a:solidFill>
                  <a:schemeClr val="bg1"/>
                </a:solidFill>
              </a:rPr>
              <a:t> </a:t>
            </a:r>
            <a:r>
              <a:rPr lang="nb-NO" sz="1200" b="1" dirty="0" err="1">
                <a:solidFill>
                  <a:schemeClr val="bg1"/>
                </a:solidFill>
              </a:rPr>
              <a:t>scientific</a:t>
            </a:r>
            <a:r>
              <a:rPr lang="nb-NO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publications from all research institutions in Norway in 2011-2017</a:t>
            </a:r>
            <a:endParaRPr lang="nb-NO" sz="1200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352328" y="1044907"/>
          <a:ext cx="8527055" cy="546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96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>
                <a:solidFill>
                  <a:srgbClr val="FFC000"/>
                </a:solidFill>
              </a:rPr>
              <a:t>Stable </a:t>
            </a:r>
            <a:r>
              <a:rPr lang="nb-NO" sz="1800" b="1" dirty="0" err="1">
                <a:solidFill>
                  <a:srgbClr val="FFC000"/>
                </a:solidFill>
              </a:rPr>
              <a:t>differences</a:t>
            </a:r>
            <a:r>
              <a:rPr lang="nb-NO" sz="1800" b="1" dirty="0">
                <a:solidFill>
                  <a:srgbClr val="FFC000"/>
                </a:solidFill>
              </a:rPr>
              <a:t>: 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600" b="1" dirty="0" err="1">
                <a:solidFill>
                  <a:schemeClr val="bg1"/>
                </a:solidFill>
              </a:rPr>
              <a:t>Articles</a:t>
            </a:r>
            <a:r>
              <a:rPr lang="nb-NO" sz="1600" b="1" dirty="0">
                <a:solidFill>
                  <a:schemeClr val="bg1"/>
                </a:solidFill>
              </a:rPr>
              <a:t> in journals/series as </a:t>
            </a:r>
            <a:r>
              <a:rPr lang="nb-NO" sz="1600" b="1" dirty="0" err="1">
                <a:solidFill>
                  <a:schemeClr val="bg1"/>
                </a:solidFill>
              </a:rPr>
              <a:t>share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of</a:t>
            </a:r>
            <a:r>
              <a:rPr lang="nb-NO" sz="1600" b="1" dirty="0">
                <a:solidFill>
                  <a:schemeClr val="bg1"/>
                </a:solidFill>
              </a:rPr>
              <a:t> all </a:t>
            </a:r>
            <a:r>
              <a:rPr lang="nb-NO" sz="1600" b="1" dirty="0" err="1">
                <a:solidFill>
                  <a:schemeClr val="bg1"/>
                </a:solidFill>
              </a:rPr>
              <a:t>publications</a:t>
            </a:r>
            <a:br>
              <a:rPr lang="nb-NO" sz="1800" b="1" dirty="0">
                <a:solidFill>
                  <a:schemeClr val="bg1"/>
                </a:solidFill>
              </a:rPr>
            </a:br>
            <a:endParaRPr lang="nb-NO" sz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Plassholder for diagram 3"/>
          <p:cNvGraphicFramePr>
            <a:graphicFrameLocks noGrp="1"/>
          </p:cNvGraphicFramePr>
          <p:nvPr>
            <p:ph type="chart" idx="1"/>
          </p:nvPr>
        </p:nvGraphicFramePr>
        <p:xfrm>
          <a:off x="447521" y="1022349"/>
          <a:ext cx="8131329" cy="557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1BFE1137-0B7C-40D3-9BC3-50BCDA3807D2}"/>
              </a:ext>
            </a:extLst>
          </p:cNvPr>
          <p:cNvCxnSpPr>
            <a:cxnSpLocks/>
          </p:cNvCxnSpPr>
          <p:nvPr/>
        </p:nvCxnSpPr>
        <p:spPr bwMode="auto">
          <a:xfrm>
            <a:off x="4699341" y="2036911"/>
            <a:ext cx="0" cy="756138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1030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3FDCB-74C3-41D2-8747-0A97B305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Why</a:t>
            </a:r>
            <a:r>
              <a:rPr lang="nb-NO" b="1" dirty="0">
                <a:solidFill>
                  <a:srgbClr val="FFC000"/>
                </a:solidFill>
              </a:rPr>
              <a:t> do </a:t>
            </a:r>
            <a:r>
              <a:rPr lang="nb-NO" b="1" dirty="0" err="1">
                <a:solidFill>
                  <a:srgbClr val="FFC000"/>
                </a:solidFill>
              </a:rPr>
              <a:t>we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see</a:t>
            </a:r>
            <a:r>
              <a:rPr lang="nb-NO" b="1" dirty="0">
                <a:solidFill>
                  <a:srgbClr val="FFC000"/>
                </a:solidFill>
              </a:rPr>
              <a:t> stable </a:t>
            </a:r>
            <a:r>
              <a:rPr lang="nb-NO" b="1" dirty="0" err="1">
                <a:solidFill>
                  <a:srgbClr val="FFC000"/>
                </a:solidFill>
              </a:rPr>
              <a:t>differences</a:t>
            </a:r>
            <a:r>
              <a:rPr lang="nb-NO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9BCA2663-4FE6-450D-9671-00CAA93FB9E2}"/>
              </a:ext>
            </a:extLst>
          </p:cNvPr>
          <p:cNvSpPr>
            <a:spLocks noGrp="1"/>
          </p:cNvSpPr>
          <p:nvPr>
            <p:ph type="chart" idx="1"/>
          </p:nvPr>
        </p:nvSpPr>
        <p:spPr/>
      </p:sp>
      <p:graphicFrame>
        <p:nvGraphicFramePr>
          <p:cNvPr id="4" name="Plassholder for innhold 5">
            <a:extLst>
              <a:ext uri="{FF2B5EF4-FFF2-40B4-BE49-F238E27FC236}">
                <a16:creationId xmlns:a16="http://schemas.microsoft.com/office/drawing/2014/main" id="{D63E3AFD-75FE-4410-B222-3DD34AA61DB4}"/>
              </a:ext>
            </a:extLst>
          </p:cNvPr>
          <p:cNvGraphicFramePr>
            <a:graphicFrameLocks/>
          </p:cNvGraphicFramePr>
          <p:nvPr/>
        </p:nvGraphicFramePr>
        <p:xfrm>
          <a:off x="164665" y="951122"/>
          <a:ext cx="4589043" cy="247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Plassholder for diagram 3">
            <a:extLst>
              <a:ext uri="{FF2B5EF4-FFF2-40B4-BE49-F238E27FC236}">
                <a16:creationId xmlns:a16="http://schemas.microsoft.com/office/drawing/2014/main" id="{DBEA0027-FAA4-4A5E-BE76-6007DC4E90E4}"/>
              </a:ext>
            </a:extLst>
          </p:cNvPr>
          <p:cNvGraphicFramePr>
            <a:graphicFrameLocks/>
          </p:cNvGraphicFramePr>
          <p:nvPr/>
        </p:nvGraphicFramePr>
        <p:xfrm>
          <a:off x="164665" y="3616569"/>
          <a:ext cx="4589043" cy="271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F1DFF7C0-0ED0-4079-89CA-DB94F46E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692" y="978876"/>
            <a:ext cx="3753706" cy="535048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Within the scholarly literature of the SSH, </a:t>
            </a:r>
          </a:p>
          <a:p>
            <a:pPr lvl="1" eaLnBrk="1" hangingPunct="1">
              <a:defRPr/>
            </a:pPr>
            <a:r>
              <a:rPr lang="en-US" sz="1600" kern="0" dirty="0"/>
              <a:t>the monograph, </a:t>
            </a:r>
          </a:p>
          <a:p>
            <a:pPr lvl="1" eaLnBrk="1" hangingPunct="1">
              <a:defRPr/>
            </a:pPr>
            <a:r>
              <a:rPr lang="en-US" sz="1600" kern="0" dirty="0"/>
              <a:t>the edited book, and </a:t>
            </a:r>
          </a:p>
          <a:p>
            <a:pPr lvl="1" eaLnBrk="1" hangingPunct="1">
              <a:defRPr/>
            </a:pPr>
            <a:r>
              <a:rPr lang="en-US" sz="1600" kern="0" dirty="0"/>
              <a:t>the journal article </a:t>
            </a:r>
          </a:p>
          <a:p>
            <a:pPr eaLnBrk="1" hangingPunct="1">
              <a:defRPr/>
            </a:pPr>
            <a:r>
              <a:rPr lang="en-US" kern="0" dirty="0"/>
              <a:t>represent different research designs</a:t>
            </a:r>
          </a:p>
          <a:p>
            <a:pPr eaLnBrk="1" hangingPunct="1">
              <a:defRPr/>
            </a:pPr>
            <a:r>
              <a:rPr lang="en-US" kern="0" dirty="0"/>
              <a:t>All three may be needed, but at different times, for different purposes. </a:t>
            </a:r>
          </a:p>
        </p:txBody>
      </p:sp>
    </p:spTree>
    <p:extLst>
      <p:ext uri="{BB962C8B-B14F-4D97-AF65-F5344CB8AC3E}">
        <p14:creationId xmlns:p14="http://schemas.microsoft.com/office/powerpoint/2010/main" val="329233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diagram 6"/>
          <p:cNvGraphicFramePr>
            <a:graphicFrameLocks noGrp="1"/>
          </p:cNvGraphicFramePr>
          <p:nvPr>
            <p:ph type="chart" idx="1"/>
          </p:nvPr>
        </p:nvGraphicFramePr>
        <p:xfrm>
          <a:off x="404446" y="1079923"/>
          <a:ext cx="818856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608768" cy="457200"/>
          </a:xfrm>
        </p:spPr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Researchers</a:t>
            </a:r>
            <a:r>
              <a:rPr lang="nb-NO" sz="1800" b="1" dirty="0">
                <a:solidFill>
                  <a:srgbClr val="FFC000"/>
                </a:solidFill>
              </a:rPr>
              <a:t> in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SSH </a:t>
            </a:r>
            <a:r>
              <a:rPr lang="nb-NO" sz="1800" b="1" dirty="0" err="1">
                <a:solidFill>
                  <a:srgbClr val="FFC000"/>
                </a:solidFill>
              </a:rPr>
              <a:t>publish</a:t>
            </a:r>
            <a:r>
              <a:rPr lang="nb-NO" sz="1800" b="1" dirty="0">
                <a:solidFill>
                  <a:srgbClr val="FFC000"/>
                </a:solidFill>
              </a:rPr>
              <a:t> in </a:t>
            </a:r>
            <a:r>
              <a:rPr lang="nb-NO" sz="1800" b="1" dirty="0" err="1">
                <a:solidFill>
                  <a:srgbClr val="FFC000"/>
                </a:solidFill>
              </a:rPr>
              <a:t>both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books</a:t>
            </a:r>
            <a:r>
              <a:rPr lang="nb-NO" sz="1800" b="1" dirty="0">
                <a:solidFill>
                  <a:srgbClr val="FFC000"/>
                </a:solidFill>
              </a:rPr>
              <a:t> and journals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400" b="1" dirty="0" err="1">
                <a:solidFill>
                  <a:schemeClr val="bg1"/>
                </a:solidFill>
              </a:rPr>
              <a:t>Percentages</a:t>
            </a:r>
            <a:r>
              <a:rPr lang="nb-NO" sz="1400" b="1" dirty="0">
                <a:solidFill>
                  <a:schemeClr val="bg1"/>
                </a:solidFill>
              </a:rPr>
              <a:t> </a:t>
            </a:r>
            <a:r>
              <a:rPr lang="nb-NO" sz="1400" b="1" dirty="0" err="1">
                <a:solidFill>
                  <a:schemeClr val="bg1"/>
                </a:solidFill>
              </a:rPr>
              <a:t>of</a:t>
            </a:r>
            <a:r>
              <a:rPr lang="nb-NO" sz="1400" b="1" dirty="0">
                <a:solidFill>
                  <a:schemeClr val="bg1"/>
                </a:solidFill>
              </a:rPr>
              <a:t> 5,785 </a:t>
            </a:r>
            <a:r>
              <a:rPr lang="nb-NO" sz="1400" b="1" dirty="0" err="1">
                <a:solidFill>
                  <a:schemeClr val="bg1"/>
                </a:solidFill>
              </a:rPr>
              <a:t>active</a:t>
            </a:r>
            <a:r>
              <a:rPr lang="nb-NO" sz="1400" b="1" dirty="0">
                <a:solidFill>
                  <a:schemeClr val="bg1"/>
                </a:solidFill>
              </a:rPr>
              <a:t> </a:t>
            </a:r>
            <a:r>
              <a:rPr lang="nb-NO" sz="1400" b="1" dirty="0" err="1">
                <a:solidFill>
                  <a:schemeClr val="bg1"/>
                </a:solidFill>
              </a:rPr>
              <a:t>researchers</a:t>
            </a:r>
            <a:r>
              <a:rPr lang="nb-NO" sz="1400" b="1" dirty="0">
                <a:solidFill>
                  <a:schemeClr val="bg1"/>
                </a:solidFill>
              </a:rPr>
              <a:t> in </a:t>
            </a:r>
            <a:r>
              <a:rPr lang="nb-NO" sz="1400" b="1" dirty="0" err="1">
                <a:solidFill>
                  <a:schemeClr val="bg1"/>
                </a:solidFill>
              </a:rPr>
              <a:t>the</a:t>
            </a:r>
            <a:r>
              <a:rPr lang="nb-NO" sz="1400" b="1" dirty="0">
                <a:solidFill>
                  <a:schemeClr val="bg1"/>
                </a:solidFill>
              </a:rPr>
              <a:t> SSH </a:t>
            </a:r>
            <a:br>
              <a:rPr lang="nb-NO" sz="1600" b="1" dirty="0">
                <a:solidFill>
                  <a:schemeClr val="bg1"/>
                </a:solidFill>
              </a:rPr>
            </a:b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0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Academic Book Publishers (ABP): 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 global and multilingual register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835572"/>
            <a:ext cx="7905750" cy="5773046"/>
          </a:xfrm>
          <a:solidFill>
            <a:schemeClr val="accent3">
              <a:lumMod val="95000"/>
            </a:schemeClr>
          </a:solidFill>
          <a:ln w="1270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en-US" dirty="0"/>
              <a:t>To defend and improve the </a:t>
            </a:r>
            <a:r>
              <a:rPr lang="en-US" b="1" dirty="0"/>
              <a:t>quality standards </a:t>
            </a:r>
            <a:r>
              <a:rPr lang="en-US" dirty="0"/>
              <a:t>of scholarly book publishing, </a:t>
            </a:r>
          </a:p>
          <a:p>
            <a:r>
              <a:rPr lang="en-US" dirty="0"/>
              <a:t>and make these standards reflected in proper research </a:t>
            </a:r>
            <a:r>
              <a:rPr lang="en-US" b="1" dirty="0"/>
              <a:t>evaluation procedures</a:t>
            </a:r>
            <a:r>
              <a:rPr lang="en-US" dirty="0"/>
              <a:t>, </a:t>
            </a:r>
          </a:p>
          <a:p>
            <a:r>
              <a:rPr lang="en-US" dirty="0"/>
              <a:t>we are creating an </a:t>
            </a:r>
            <a:r>
              <a:rPr lang="en-US" b="1" dirty="0"/>
              <a:t>interactive and dynamic global register</a:t>
            </a:r>
            <a:r>
              <a:rPr lang="en-US" dirty="0"/>
              <a:t> of scholarly book publishers </a:t>
            </a:r>
          </a:p>
          <a:p>
            <a:r>
              <a:rPr lang="en-US" dirty="0"/>
              <a:t>who support the research quality standards of the SSH in </a:t>
            </a:r>
            <a:r>
              <a:rPr lang="en-US" b="1" dirty="0"/>
              <a:t>their peer review and publishing practices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933450" lvl="1" indent="-457200" eaLnBrk="1" hangingPunct="1">
              <a:buFont typeface="+mj-lt"/>
              <a:buAutoNum type="alphaL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63" y="1188720"/>
            <a:ext cx="9036082" cy="422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1" y="260648"/>
            <a:ext cx="864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Denmark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Flanders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Finland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Italy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Norway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Poland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Spain</a:t>
            </a:r>
            <a:endParaRPr lang="es-ES" sz="20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067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63" y="1188720"/>
            <a:ext cx="9036082" cy="4222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1" y="260648"/>
            <a:ext cx="864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Information</a:t>
            </a:r>
            <a:r>
              <a:rPr lang="es-ES" sz="2000" b="1" dirty="0">
                <a:solidFill>
                  <a:srgbClr val="FFC000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rgbClr val="FFC000"/>
                </a:solidFill>
                <a:latin typeface="+mj-lt"/>
              </a:rPr>
              <a:t>statistics</a:t>
            </a:r>
            <a:endParaRPr lang="es-ES" sz="20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405879"/>
      </p:ext>
    </p:extLst>
  </p:cSld>
  <p:clrMapOvr>
    <a:masterClrMapping/>
  </p:clrMapOvr>
</p:sld>
</file>

<file path=ppt/theme/theme1.xml><?xml version="1.0" encoding="utf-8"?>
<a:theme xmlns:a="http://schemas.openxmlformats.org/drawingml/2006/main" name="NIFUSTEP_PowerPoint-mal-engelsk[1]">
  <a:themeElements>
    <a:clrScheme name="NIFUSTEP_PowerPoint-mal-engelsk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FUSTEP_PowerPoint-mal-engelsk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FUSTEP_PowerPoint-mal-engelsk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NIFUSTEP_PowerPoint-mal-engelsk[1]</Template>
  <TotalTime>10985</TotalTime>
  <Words>235</Words>
  <Application>Microsoft Office PowerPoint</Application>
  <PresentationFormat>Skjermfremvisning (4:3)</PresentationFormat>
  <Paragraphs>41</Paragraphs>
  <Slides>13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Times</vt:lpstr>
      <vt:lpstr>Verdana</vt:lpstr>
      <vt:lpstr>Wingdings</vt:lpstr>
      <vt:lpstr>NIFUSTEP_PowerPoint-mal-engelsk[1]</vt:lpstr>
      <vt:lpstr>PowerPoint-presentasjon</vt:lpstr>
      <vt:lpstr>Engels et al. (2018). Are book publications disappearing in the SSH? Aslib Journal of Information Management, 70 (6), 592-607.</vt:lpstr>
      <vt:lpstr>Book publishing is vital in the SSH Based on complete records of 154,000 peer reviewed scientific publications from all research institutions in Norway in 2011-2017</vt:lpstr>
      <vt:lpstr> Stable differences:  Articles in journals/series as share of all publications </vt:lpstr>
      <vt:lpstr>Why do we see stable differences?</vt:lpstr>
      <vt:lpstr> Researchers in the SSH publish in both books and journals Percentages of 5,785 active researchers in the SSH  </vt:lpstr>
      <vt:lpstr>Academic Book Publishers (ABP):  a global and multilingual register</vt:lpstr>
      <vt:lpstr>PowerPoint-presentasjon</vt:lpstr>
      <vt:lpstr>PowerPoint-presentasjon</vt:lpstr>
      <vt:lpstr>PowerPoint-presentasjon</vt:lpstr>
      <vt:lpstr>Confirming the need – interested in collaboration</vt:lpstr>
      <vt:lpstr>Confirming the need – interested in collaboration: Including Open Access initiatives</vt:lpstr>
      <vt:lpstr>PowerPoint-presentasjon</vt:lpstr>
    </vt:vector>
  </TitlesOfParts>
  <Company>NIFU STEP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liv</dc:creator>
  <cp:lastModifiedBy>Gunnar Sivertsen</cp:lastModifiedBy>
  <cp:revision>966</cp:revision>
  <cp:lastPrinted>2014-04-10T06:36:36Z</cp:lastPrinted>
  <dcterms:created xsi:type="dcterms:W3CDTF">2007-05-07T13:30:49Z</dcterms:created>
  <dcterms:modified xsi:type="dcterms:W3CDTF">2020-02-18T07:10:06Z</dcterms:modified>
</cp:coreProperties>
</file>