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364" r:id="rId2"/>
    <p:sldId id="1447" r:id="rId3"/>
    <p:sldId id="1448" r:id="rId4"/>
    <p:sldId id="1467" r:id="rId5"/>
    <p:sldId id="1468" r:id="rId6"/>
    <p:sldId id="1478" r:id="rId7"/>
    <p:sldId id="1469" r:id="rId8"/>
    <p:sldId id="1473" r:id="rId9"/>
    <p:sldId id="1474" r:id="rId10"/>
    <p:sldId id="1475" r:id="rId11"/>
    <p:sldId id="1476" r:id="rId12"/>
    <p:sldId id="1477" r:id="rId13"/>
  </p:sldIdLst>
  <p:sldSz cx="9144000" cy="6858000" type="screen4x3"/>
  <p:notesSz cx="6735763" cy="9866313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6633"/>
    <a:srgbClr val="993300"/>
    <a:srgbClr val="ED751B"/>
    <a:srgbClr val="5F5F5F"/>
    <a:srgbClr val="843E0A"/>
    <a:srgbClr val="4D4D4D"/>
    <a:srgbClr val="CC0000"/>
    <a:srgbClr val="FF3300"/>
    <a:srgbClr val="FC3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1" autoAdjust="0"/>
    <p:restoredTop sz="85882" autoAdjust="0"/>
  </p:normalViewPr>
  <p:slideViewPr>
    <p:cSldViewPr snapToGrid="0">
      <p:cViewPr varScale="1">
        <p:scale>
          <a:sx n="108" d="100"/>
          <a:sy n="108" d="100"/>
        </p:scale>
        <p:origin x="168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3861447299124"/>
          <c:y val="4.9609304532237879E-2"/>
          <c:w val="0.79364521924098785"/>
          <c:h val="0.8530286178570769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Hum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Sheet1!$B$2:$B$8</c:f>
              <c:numCache>
                <c:formatCode>0%</c:formatCode>
                <c:ptCount val="7"/>
                <c:pt idx="0">
                  <c:v>9.4972067039106142E-2</c:v>
                </c:pt>
                <c:pt idx="1">
                  <c:v>0.11847233047544817</c:v>
                </c:pt>
                <c:pt idx="2">
                  <c:v>9.9041533546325874E-2</c:v>
                </c:pt>
                <c:pt idx="3">
                  <c:v>0.16594202898550725</c:v>
                </c:pt>
                <c:pt idx="4">
                  <c:v>0.14859437751004015</c:v>
                </c:pt>
                <c:pt idx="5">
                  <c:v>0.13574660633484162</c:v>
                </c:pt>
                <c:pt idx="6">
                  <c:v>0.18019801980198019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65-48AD-8613-F33FA9FECF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Soc Sci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Sheet1!$C$2:$C$8</c:f>
              <c:numCache>
                <c:formatCode>0%</c:formatCode>
                <c:ptCount val="7"/>
                <c:pt idx="0">
                  <c:v>5.2279381012128819E-2</c:v>
                </c:pt>
                <c:pt idx="1">
                  <c:v>7.299843014128729E-2</c:v>
                </c:pt>
                <c:pt idx="2">
                  <c:v>8.2985979537703675E-2</c:v>
                </c:pt>
                <c:pt idx="3">
                  <c:v>9.3851132686084138E-2</c:v>
                </c:pt>
                <c:pt idx="4">
                  <c:v>0.11394101876675604</c:v>
                </c:pt>
                <c:pt idx="5">
                  <c:v>0.14592933947772657</c:v>
                </c:pt>
                <c:pt idx="6">
                  <c:v>0.18246445497630331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65-48AD-8613-F33FA9FECF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Health Sci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Sheet1!$D$2:$D$8</c:f>
              <c:numCache>
                <c:formatCode>0%</c:formatCode>
                <c:ptCount val="7"/>
                <c:pt idx="0">
                  <c:v>0.11512415349887133</c:v>
                </c:pt>
                <c:pt idx="1">
                  <c:v>0.13563783119845588</c:v>
                </c:pt>
                <c:pt idx="2">
                  <c:v>0.15266485998193316</c:v>
                </c:pt>
                <c:pt idx="3">
                  <c:v>0.17745266781411359</c:v>
                </c:pt>
                <c:pt idx="4">
                  <c:v>0.18569254185692541</c:v>
                </c:pt>
                <c:pt idx="5">
                  <c:v>0.20929863535385593</c:v>
                </c:pt>
                <c:pt idx="6">
                  <c:v>0.22033379268105957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65-48AD-8613-F33FA9FECF8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Nat Sci Eng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Sheet1!$E$2:$E$8</c:f>
              <c:numCache>
                <c:formatCode>0%</c:formatCode>
                <c:ptCount val="7"/>
                <c:pt idx="0">
                  <c:v>7.457846952010376E-2</c:v>
                </c:pt>
                <c:pt idx="1">
                  <c:v>9.5763764316268804E-2</c:v>
                </c:pt>
                <c:pt idx="2">
                  <c:v>0.12765061086925994</c:v>
                </c:pt>
                <c:pt idx="3">
                  <c:v>0.14654824384335891</c:v>
                </c:pt>
                <c:pt idx="4">
                  <c:v>0.15115089514066496</c:v>
                </c:pt>
                <c:pt idx="5">
                  <c:v>0.17110130056079226</c:v>
                </c:pt>
                <c:pt idx="6">
                  <c:v>0.19089430894308942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365-48AD-8613-F33FA9FEC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6270616"/>
        <c:axId val="466277176"/>
      </c:lineChart>
      <c:catAx>
        <c:axId val="46627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66277176"/>
        <c:crosses val="autoZero"/>
        <c:auto val="1"/>
        <c:lblAlgn val="ctr"/>
        <c:lblOffset val="100"/>
        <c:noMultiLvlLbl val="0"/>
      </c:catAx>
      <c:valAx>
        <c:axId val="466277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6627061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4800552768085981"/>
          <c:y val="6.1384145761156611E-2"/>
          <c:w val="0.24928024454369827"/>
          <c:h val="0.28192005409083226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Hum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Sheet1!$B$2:$B$8</c:f>
              <c:numCache>
                <c:formatCode>0%</c:formatCode>
                <c:ptCount val="7"/>
                <c:pt idx="0">
                  <c:v>0.09</c:v>
                </c:pt>
                <c:pt idx="1">
                  <c:v>0.12</c:v>
                </c:pt>
                <c:pt idx="2">
                  <c:v>0.1</c:v>
                </c:pt>
                <c:pt idx="3">
                  <c:v>0.17</c:v>
                </c:pt>
                <c:pt idx="4">
                  <c:v>0.15</c:v>
                </c:pt>
                <c:pt idx="5">
                  <c:v>0.14000000000000001</c:v>
                </c:pt>
                <c:pt idx="6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13-4CB1-ADB9-5F94C19679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Soc Sci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Sheet1!$C$2:$C$8</c:f>
              <c:numCache>
                <c:formatCode>0%</c:formatCode>
                <c:ptCount val="7"/>
                <c:pt idx="0">
                  <c:v>0.05</c:v>
                </c:pt>
                <c:pt idx="1">
                  <c:v>7.0000000000000007E-2</c:v>
                </c:pt>
                <c:pt idx="2">
                  <c:v>0.08</c:v>
                </c:pt>
                <c:pt idx="3">
                  <c:v>0.09</c:v>
                </c:pt>
                <c:pt idx="4">
                  <c:v>0.11</c:v>
                </c:pt>
                <c:pt idx="5">
                  <c:v>0.15</c:v>
                </c:pt>
                <c:pt idx="6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13-4CB1-ADB9-5F94C19679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Health Sci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Sheet1!$D$2:$D$8</c:f>
              <c:numCache>
                <c:formatCode>0%</c:formatCode>
                <c:ptCount val="7"/>
                <c:pt idx="0">
                  <c:v>0.12</c:v>
                </c:pt>
                <c:pt idx="1">
                  <c:v>0.14000000000000001</c:v>
                </c:pt>
                <c:pt idx="2">
                  <c:v>0.15</c:v>
                </c:pt>
                <c:pt idx="3">
                  <c:v>0.18</c:v>
                </c:pt>
                <c:pt idx="4">
                  <c:v>0.19</c:v>
                </c:pt>
                <c:pt idx="5">
                  <c:v>0.21</c:v>
                </c:pt>
                <c:pt idx="6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13-4CB1-ADB9-5F94C196796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Nat Sci Eng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Sheet1!$E$2:$E$8</c:f>
              <c:numCache>
                <c:formatCode>0%</c:formatCode>
                <c:ptCount val="7"/>
                <c:pt idx="0">
                  <c:v>7.0000000000000007E-2</c:v>
                </c:pt>
                <c:pt idx="1">
                  <c:v>0.1</c:v>
                </c:pt>
                <c:pt idx="2">
                  <c:v>0.13</c:v>
                </c:pt>
                <c:pt idx="3">
                  <c:v>0.15</c:v>
                </c:pt>
                <c:pt idx="4">
                  <c:v>0.15</c:v>
                </c:pt>
                <c:pt idx="5">
                  <c:v>0.17</c:v>
                </c:pt>
                <c:pt idx="6">
                  <c:v>0.19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13-4CB1-ADB9-5F94C19679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6270616"/>
        <c:axId val="466277176"/>
      </c:lineChart>
      <c:catAx>
        <c:axId val="46627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66277176"/>
        <c:crosses val="autoZero"/>
        <c:auto val="1"/>
        <c:lblAlgn val="ctr"/>
        <c:lblOffset val="100"/>
        <c:noMultiLvlLbl val="0"/>
      </c:catAx>
      <c:valAx>
        <c:axId val="466277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6627061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152359096719314E-2"/>
          <c:y val="6.0985447900421971E-2"/>
          <c:w val="0.64347577755413299"/>
          <c:h val="4.9585633509055593E-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Nordic languages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Sheet1!$B$2:$B$8</c:f>
              <c:numCache>
                <c:formatCode>0%</c:formatCode>
                <c:ptCount val="7"/>
                <c:pt idx="0">
                  <c:v>7.3690270581462297E-2</c:v>
                </c:pt>
                <c:pt idx="1">
                  <c:v>7.6969696969696966E-2</c:v>
                </c:pt>
                <c:pt idx="2">
                  <c:v>8.5003035822707948E-2</c:v>
                </c:pt>
                <c:pt idx="3">
                  <c:v>9.6215522771007062E-2</c:v>
                </c:pt>
                <c:pt idx="4">
                  <c:v>0.11856963613550815</c:v>
                </c:pt>
                <c:pt idx="5">
                  <c:v>0.17367706919945725</c:v>
                </c:pt>
                <c:pt idx="6">
                  <c:v>0.27726952850105557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13-4CB1-ADB9-5F94C19679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International languages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Sheet1!$C$2:$C$8</c:f>
              <c:numCache>
                <c:formatCode>0%</c:formatCode>
                <c:ptCount val="7"/>
                <c:pt idx="0">
                  <c:v>8.9773507206588887E-2</c:v>
                </c:pt>
                <c:pt idx="1">
                  <c:v>0.1118847248289641</c:v>
                </c:pt>
                <c:pt idx="2">
                  <c:v>0.13000555315604367</c:v>
                </c:pt>
                <c:pt idx="3">
                  <c:v>0.15090813525667232</c:v>
                </c:pt>
                <c:pt idx="4">
                  <c:v>0.15393164767991108</c:v>
                </c:pt>
                <c:pt idx="5">
                  <c:v>0.17013728212247417</c:v>
                </c:pt>
                <c:pt idx="6">
                  <c:v>0.18433838239497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13-4CB1-ADB9-5F94C19679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6270616"/>
        <c:axId val="466277176"/>
      </c:lineChart>
      <c:catAx>
        <c:axId val="46627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66277176"/>
        <c:crosses val="autoZero"/>
        <c:auto val="1"/>
        <c:lblAlgn val="ctr"/>
        <c:lblOffset val="100"/>
        <c:noMultiLvlLbl val="0"/>
      </c:catAx>
      <c:valAx>
        <c:axId val="466277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6627061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36282499205696"/>
          <c:y val="8.2856650816582361E-2"/>
          <c:w val="0.6356428934296201"/>
          <c:h val="4.9585633509055593E-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181" tIns="46374" rIns="89181" bIns="46374" numCol="1" anchor="ctr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181" tIns="46374" rIns="89181" bIns="46374" numCol="1" anchor="ctr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181" tIns="46374" rIns="89181" bIns="46374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181" tIns="46374" rIns="89181" bIns="46374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AF34D6E5-CB0A-4216-AF3B-3B1B51F314C4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5925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5FB246B0-6B74-4BAF-9CAA-D9D139236F0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9507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B246B0-6B74-4BAF-9CAA-D9D139236F0E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2711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0B64D-3476-4F0A-854B-46EB73BCB8EF}" type="slidenum">
              <a:rPr lang="nb-NO" smtClean="0"/>
              <a:pPr/>
              <a:t>12</a:t>
            </a:fld>
            <a:endParaRPr lang="nb-NO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037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0B64D-3476-4F0A-854B-46EB73BCB8EF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2511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0B64D-3476-4F0A-854B-46EB73BCB8EF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8595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0B64D-3476-4F0A-854B-46EB73BCB8EF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681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0B64D-3476-4F0A-854B-46EB73BCB8EF}" type="slidenum">
              <a:rPr lang="nb-NO" smtClean="0"/>
              <a:pPr/>
              <a:t>7</a:t>
            </a:fld>
            <a:endParaRPr lang="nb-NO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5606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0B64D-3476-4F0A-854B-46EB73BCB8EF}" type="slidenum">
              <a:rPr lang="nb-NO" smtClean="0"/>
              <a:pPr/>
              <a:t>8</a:t>
            </a:fld>
            <a:endParaRPr lang="nb-NO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80864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0B64D-3476-4F0A-854B-46EB73BCB8EF}" type="slidenum">
              <a:rPr lang="nb-NO" smtClean="0"/>
              <a:pPr/>
              <a:t>9</a:t>
            </a:fld>
            <a:endParaRPr lang="nb-NO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5615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0B64D-3476-4F0A-854B-46EB73BCB8EF}" type="slidenum">
              <a:rPr lang="nb-NO" smtClean="0"/>
              <a:pPr/>
              <a:t>10</a:t>
            </a:fld>
            <a:endParaRPr lang="nb-NO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1211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Alle de nordiske landene har en rekke nasjonale vitenskapelige tidsskrifter som publiserer på eget språk. Her er noen  norske eksempler.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B246B0-6B74-4BAF-9CAA-D9D139236F0E}" type="slidenum">
              <a:rPr lang="nb-NO" smtClean="0"/>
              <a:pPr>
                <a:defRPr/>
              </a:pPr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9079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5"/>
          <p:cNvSpPr txBox="1">
            <a:spLocks noChangeArrowheads="1"/>
          </p:cNvSpPr>
          <p:nvPr/>
        </p:nvSpPr>
        <p:spPr bwMode="auto">
          <a:xfrm>
            <a:off x="7847013" y="6356350"/>
            <a:ext cx="9318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700"/>
              <a:t>www.nifustep.no</a:t>
            </a:r>
          </a:p>
        </p:txBody>
      </p:sp>
      <p:sp>
        <p:nvSpPr>
          <p:cNvPr id="5" name="Rectangle 57"/>
          <p:cNvSpPr>
            <a:spLocks noChangeArrowheads="1"/>
          </p:cNvSpPr>
          <p:nvPr/>
        </p:nvSpPr>
        <p:spPr bwMode="auto">
          <a:xfrm>
            <a:off x="268288" y="155575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en-GB" sz="1500">
              <a:solidFill>
                <a:srgbClr val="5F5F5F"/>
              </a:solidFill>
            </a:endParaRPr>
          </a:p>
        </p:txBody>
      </p:sp>
      <p:sp>
        <p:nvSpPr>
          <p:cNvPr id="6" name="Rectangle 65"/>
          <p:cNvSpPr>
            <a:spLocks noChangeArrowheads="1"/>
          </p:cNvSpPr>
          <p:nvPr/>
        </p:nvSpPr>
        <p:spPr bwMode="auto">
          <a:xfrm>
            <a:off x="2382838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nb-NO"/>
          </a:p>
        </p:txBody>
      </p:sp>
      <p:sp>
        <p:nvSpPr>
          <p:cNvPr id="7" name="Rectangle 67"/>
          <p:cNvSpPr>
            <a:spLocks noChangeArrowheads="1"/>
          </p:cNvSpPr>
          <p:nvPr/>
        </p:nvSpPr>
        <p:spPr bwMode="auto">
          <a:xfrm>
            <a:off x="2382838" y="685800"/>
            <a:ext cx="49625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nb-NO"/>
          </a:p>
        </p:txBody>
      </p:sp>
      <p:sp>
        <p:nvSpPr>
          <p:cNvPr id="8" name="Rectangle 68"/>
          <p:cNvSpPr>
            <a:spLocks noChangeArrowheads="1"/>
          </p:cNvSpPr>
          <p:nvPr/>
        </p:nvSpPr>
        <p:spPr bwMode="auto">
          <a:xfrm>
            <a:off x="914400" y="1017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nb-NO"/>
          </a:p>
        </p:txBody>
      </p:sp>
      <p:sp>
        <p:nvSpPr>
          <p:cNvPr id="9" name="Rectangle 70"/>
          <p:cNvSpPr>
            <a:spLocks noChangeArrowheads="1"/>
          </p:cNvSpPr>
          <p:nvPr/>
        </p:nvSpPr>
        <p:spPr bwMode="auto">
          <a:xfrm>
            <a:off x="914400" y="1017588"/>
            <a:ext cx="4960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nb-NO"/>
          </a:p>
        </p:txBody>
      </p:sp>
      <p:sp>
        <p:nvSpPr>
          <p:cNvPr id="10" name="Rectangle 71"/>
          <p:cNvSpPr>
            <a:spLocks noChangeArrowheads="1"/>
          </p:cNvSpPr>
          <p:nvPr/>
        </p:nvSpPr>
        <p:spPr bwMode="auto">
          <a:xfrm>
            <a:off x="914400" y="103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nb-NO"/>
          </a:p>
        </p:txBody>
      </p:sp>
      <p:sp>
        <p:nvSpPr>
          <p:cNvPr id="11" name="Rectangle 73"/>
          <p:cNvSpPr>
            <a:spLocks noChangeArrowheads="1"/>
          </p:cNvSpPr>
          <p:nvPr/>
        </p:nvSpPr>
        <p:spPr bwMode="auto">
          <a:xfrm>
            <a:off x="914400" y="1035050"/>
            <a:ext cx="4960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nb-NO"/>
          </a:p>
        </p:txBody>
      </p:sp>
      <p:sp>
        <p:nvSpPr>
          <p:cNvPr id="12" name="Line 83"/>
          <p:cNvSpPr>
            <a:spLocks noChangeShapeType="1"/>
          </p:cNvSpPr>
          <p:nvPr/>
        </p:nvSpPr>
        <p:spPr bwMode="auto">
          <a:xfrm>
            <a:off x="366713" y="609600"/>
            <a:ext cx="8413750" cy="0"/>
          </a:xfrm>
          <a:prstGeom prst="line">
            <a:avLst/>
          </a:prstGeom>
          <a:noFill/>
          <a:ln w="6350">
            <a:solidFill>
              <a:srgbClr val="1F35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3" name="Rectangle 88"/>
          <p:cNvSpPr>
            <a:spLocks noChangeArrowheads="1"/>
          </p:cNvSpPr>
          <p:nvPr/>
        </p:nvSpPr>
        <p:spPr bwMode="auto">
          <a:xfrm>
            <a:off x="6707188" y="1939925"/>
            <a:ext cx="2055812" cy="1196975"/>
          </a:xfrm>
          <a:prstGeom prst="rect">
            <a:avLst/>
          </a:prstGeom>
          <a:solidFill>
            <a:srgbClr val="FF6600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nb-NO"/>
          </a:p>
        </p:txBody>
      </p:sp>
      <p:pic>
        <p:nvPicPr>
          <p:cNvPr id="14" name="Picture 1043" descr="NIFU-STEP_bilde_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" y="1944688"/>
            <a:ext cx="6297613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44" descr="NIFU_Logo-skisser3_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213" y="5738813"/>
            <a:ext cx="8350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045"/>
          <p:cNvSpPr txBox="1">
            <a:spLocks noChangeArrowheads="1"/>
          </p:cNvSpPr>
          <p:nvPr/>
        </p:nvSpPr>
        <p:spPr bwMode="auto">
          <a:xfrm>
            <a:off x="3063875" y="6402388"/>
            <a:ext cx="29003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nb-NO" sz="700"/>
              <a:t>NIFU STEP  Studies in Innovation, Research and Education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6713" y="3400425"/>
            <a:ext cx="4476750" cy="7620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6713" y="4238625"/>
            <a:ext cx="4476750" cy="1066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500"/>
            </a:lvl1pPr>
          </a:lstStyle>
          <a:p>
            <a:r>
              <a:rPr lang="nb-NO"/>
              <a:t>Klikk for å redigere undertittelstil i malen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05575" y="179388"/>
            <a:ext cx="2078038" cy="5916612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71463" y="179388"/>
            <a:ext cx="6081712" cy="591661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1463" y="179388"/>
            <a:ext cx="8307387" cy="4572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>
          <a:xfrm>
            <a:off x="1520825" y="869950"/>
            <a:ext cx="7062788" cy="5226050"/>
          </a:xfrm>
        </p:spPr>
        <p:txBody>
          <a:bodyPr/>
          <a:lstStyle/>
          <a:p>
            <a:pPr lvl="0"/>
            <a:endParaRPr lang="nb-NO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1463" y="179388"/>
            <a:ext cx="8307387" cy="4572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1520825" y="869950"/>
            <a:ext cx="7062788" cy="5226050"/>
          </a:xfrm>
        </p:spPr>
        <p:txBody>
          <a:bodyPr/>
          <a:lstStyle/>
          <a:p>
            <a:pPr lvl="0"/>
            <a:endParaRPr lang="nb-NO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 preserve="1">
  <p:cSld name="Tittel og skjematisk tegning eller organisasjonsk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1463" y="179388"/>
            <a:ext cx="8307387" cy="4572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SmartArt 2"/>
          <p:cNvSpPr>
            <a:spLocks noGrp="1"/>
          </p:cNvSpPr>
          <p:nvPr>
            <p:ph type="dgm" idx="1"/>
          </p:nvPr>
        </p:nvSpPr>
        <p:spPr>
          <a:xfrm>
            <a:off x="1520825" y="869950"/>
            <a:ext cx="7062788" cy="5226050"/>
          </a:xfrm>
        </p:spPr>
        <p:txBody>
          <a:bodyPr/>
          <a:lstStyle/>
          <a:p>
            <a:pPr lvl="0"/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520825" y="869950"/>
            <a:ext cx="34544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27625" y="869950"/>
            <a:ext cx="3455988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10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179388"/>
            <a:ext cx="830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0825" y="869950"/>
            <a:ext cx="7062788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228600" y="4419600"/>
            <a:ext cx="129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nb-NO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366713" y="609600"/>
            <a:ext cx="8413750" cy="0"/>
          </a:xfrm>
          <a:prstGeom prst="line">
            <a:avLst/>
          </a:prstGeom>
          <a:noFill/>
          <a:ln w="6350">
            <a:solidFill>
              <a:srgbClr val="1F35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pic>
        <p:nvPicPr>
          <p:cNvPr id="20486" name="Picture 36" descr="NIFU_Logo-skisser3_0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3263" y="5932488"/>
            <a:ext cx="5969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1495425" y="815975"/>
            <a:ext cx="7062788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eaLnBrk="1" hangingPunct="1">
              <a:spcBef>
                <a:spcPct val="40000"/>
              </a:spcBef>
              <a:spcAft>
                <a:spcPct val="30000"/>
              </a:spcAft>
              <a:buClr>
                <a:srgbClr val="FF3300"/>
              </a:buClr>
              <a:buFont typeface="Wingdings" pitchFamily="2" charset="2"/>
              <a:buChar char="n"/>
              <a:defRPr/>
            </a:pPr>
            <a:endParaRPr lang="en-GB" sz="2000"/>
          </a:p>
        </p:txBody>
      </p:sp>
      <p:sp>
        <p:nvSpPr>
          <p:cNvPr id="1064" name="Text Box 40"/>
          <p:cNvSpPr txBox="1">
            <a:spLocks noChangeArrowheads="1"/>
          </p:cNvSpPr>
          <p:nvPr/>
        </p:nvSpPr>
        <p:spPr bwMode="auto">
          <a:xfrm>
            <a:off x="3055938" y="6330950"/>
            <a:ext cx="29003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nb-NO" sz="700"/>
              <a:t>NIFU STEP  Studies in Innovation, Research and Education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0000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0000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0000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000066"/>
          </a:solidFill>
          <a:latin typeface="Verdana" pitchFamily="34" charset="0"/>
        </a:defRPr>
      </a:lvl9pPr>
    </p:titleStyle>
    <p:bodyStyle>
      <a:lvl1pPr marL="285750" indent="-285750" algn="l" rtl="0" eaLnBrk="0" fontAlgn="base" hangingPunct="0">
        <a:spcBef>
          <a:spcPct val="40000"/>
        </a:spcBef>
        <a:spcAft>
          <a:spcPct val="30000"/>
        </a:spcAft>
        <a:buClr>
          <a:srgbClr val="FF3300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81100" indent="-228600" algn="l" rtl="0" eaLnBrk="0" fontAlgn="base" hangingPunct="0">
        <a:spcBef>
          <a:spcPct val="20000"/>
        </a:spcBef>
        <a:spcAft>
          <a:spcPct val="20000"/>
        </a:spcAft>
        <a:buClr>
          <a:srgbClr val="5F5F5F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Font typeface="Wingdings" pitchFamily="2" charset="2"/>
        <a:buChar char="ü"/>
        <a:defRPr sz="1600">
          <a:solidFill>
            <a:schemeClr val="tx1"/>
          </a:solidFill>
          <a:latin typeface="+mn-lt"/>
        </a:defRPr>
      </a:lvl4pPr>
      <a:lvl5pPr marL="2095500" indent="-2286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Font typeface="Wingdings" pitchFamily="2" charset="2"/>
        <a:buChar char="ü"/>
        <a:defRPr sz="1400">
          <a:solidFill>
            <a:schemeClr val="tx1"/>
          </a:solidFill>
          <a:latin typeface="+mn-lt"/>
        </a:defRPr>
      </a:lvl5pPr>
      <a:lvl6pPr marL="2552700" indent="-228600" algn="l" rtl="0" fontAlgn="base">
        <a:spcBef>
          <a:spcPct val="20000"/>
        </a:spcBef>
        <a:spcAft>
          <a:spcPct val="20000"/>
        </a:spcAft>
        <a:buClr>
          <a:schemeClr val="tx1"/>
        </a:buClr>
        <a:buFont typeface="Wingdings" pitchFamily="2" charset="2"/>
        <a:buChar char="ü"/>
        <a:defRPr sz="1400">
          <a:solidFill>
            <a:schemeClr val="tx1"/>
          </a:solidFill>
          <a:latin typeface="+mn-lt"/>
        </a:defRPr>
      </a:lvl6pPr>
      <a:lvl7pPr marL="3009900" indent="-228600" algn="l" rtl="0" fontAlgn="base">
        <a:spcBef>
          <a:spcPct val="20000"/>
        </a:spcBef>
        <a:spcAft>
          <a:spcPct val="20000"/>
        </a:spcAft>
        <a:buClr>
          <a:schemeClr val="tx1"/>
        </a:buClr>
        <a:buFont typeface="Wingdings" pitchFamily="2" charset="2"/>
        <a:buChar char="ü"/>
        <a:defRPr sz="1400">
          <a:solidFill>
            <a:schemeClr val="tx1"/>
          </a:solidFill>
          <a:latin typeface="+mn-lt"/>
        </a:defRPr>
      </a:lvl7pPr>
      <a:lvl8pPr marL="3467100" indent="-228600" algn="l" rtl="0" fontAlgn="base">
        <a:spcBef>
          <a:spcPct val="20000"/>
        </a:spcBef>
        <a:spcAft>
          <a:spcPct val="20000"/>
        </a:spcAft>
        <a:buClr>
          <a:schemeClr val="tx1"/>
        </a:buClr>
        <a:buFont typeface="Wingdings" pitchFamily="2" charset="2"/>
        <a:buChar char="ü"/>
        <a:defRPr sz="1400">
          <a:solidFill>
            <a:schemeClr val="tx1"/>
          </a:solidFill>
          <a:latin typeface="+mn-lt"/>
        </a:defRPr>
      </a:lvl8pPr>
      <a:lvl9pPr marL="3924300" indent="-228600" algn="l" rtl="0" fontAlgn="base">
        <a:spcBef>
          <a:spcPct val="20000"/>
        </a:spcBef>
        <a:spcAft>
          <a:spcPct val="20000"/>
        </a:spcAft>
        <a:buClr>
          <a:schemeClr val="tx1"/>
        </a:buClr>
        <a:buFont typeface="Wingdings" pitchFamily="2" charset="2"/>
        <a:buChar char="ü"/>
        <a:defRPr sz="14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5"/>
          <p:cNvSpPr>
            <a:spLocks noGrp="1"/>
          </p:cNvSpPr>
          <p:nvPr>
            <p:ph type="body" idx="1"/>
          </p:nvPr>
        </p:nvSpPr>
        <p:spPr>
          <a:xfrm>
            <a:off x="247388" y="4232031"/>
            <a:ext cx="8138155" cy="2418520"/>
          </a:xfrm>
        </p:spPr>
        <p:txBody>
          <a:bodyPr/>
          <a:lstStyle/>
          <a:p>
            <a:endParaRPr lang="en-US" b="1" dirty="0">
              <a:solidFill>
                <a:schemeClr val="accent1">
                  <a:lumMod val="2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25000"/>
                </a:schemeClr>
              </a:solidFill>
            </a:endParaRPr>
          </a:p>
          <a:p>
            <a:endParaRPr lang="en-US" sz="2400" b="1" dirty="0">
              <a:solidFill>
                <a:schemeClr val="accent1">
                  <a:lumMod val="25000"/>
                </a:schemeClr>
              </a:solidFill>
            </a:endParaRPr>
          </a:p>
          <a:p>
            <a:endParaRPr lang="en-US" sz="2400" b="1" dirty="0">
              <a:solidFill>
                <a:schemeClr val="accent1">
                  <a:lumMod val="25000"/>
                </a:schemeClr>
              </a:solidFill>
            </a:endParaRPr>
          </a:p>
          <a:p>
            <a:endParaRPr lang="en-US" sz="2400" b="1" dirty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Strategies for OA publishing in the SSH</a:t>
            </a:r>
            <a:endParaRPr lang="en-US" sz="1600" i="1" dirty="0"/>
          </a:p>
          <a:p>
            <a:endParaRPr lang="en-US" sz="1600" i="1" dirty="0"/>
          </a:p>
          <a:p>
            <a:r>
              <a:rPr lang="en-US" sz="1600" i="1" dirty="0"/>
              <a:t>Gunnar Sivertsen</a:t>
            </a:r>
          </a:p>
          <a:p>
            <a:r>
              <a:rPr lang="en-US" sz="1100" dirty="0"/>
              <a:t>Nordic Institute for Studies in Innovation, Research and Education, Oslo, Norway</a:t>
            </a: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481" y="6297771"/>
            <a:ext cx="1048915" cy="352780"/>
          </a:xfrm>
          <a:prstGeom prst="rect">
            <a:avLst/>
          </a:prstGeom>
          <a:noFill/>
        </p:spPr>
      </p:pic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9E443AFF-4FA2-46EF-B547-F01724225B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121437"/>
              </p:ext>
            </p:extLst>
          </p:nvPr>
        </p:nvGraphicFramePr>
        <p:xfrm>
          <a:off x="3813545" y="212541"/>
          <a:ext cx="5053602" cy="4019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5942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179388"/>
            <a:ext cx="8589002" cy="457200"/>
          </a:xfrm>
        </p:spPr>
        <p:txBody>
          <a:bodyPr/>
          <a:lstStyle/>
          <a:p>
            <a:pPr eaLnBrk="1" hangingPunct="1"/>
            <a:r>
              <a:rPr lang="en-GB" b="1" noProof="0" dirty="0">
                <a:solidFill>
                  <a:srgbClr val="FFC000"/>
                </a:solidFill>
              </a:rPr>
              <a:t>2. How to flip national language journals</a:t>
            </a:r>
            <a:endParaRPr lang="en-GB" b="1" noProof="0" dirty="0">
              <a:solidFill>
                <a:schemeClr val="bg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049079"/>
            <a:ext cx="7905750" cy="4933507"/>
          </a:xfrm>
          <a:solidFill>
            <a:schemeClr val="accent3">
              <a:lumMod val="95000"/>
            </a:schemeClr>
          </a:solidFill>
          <a:ln w="12700">
            <a:solidFill>
              <a:srgbClr val="C00000"/>
            </a:solidFill>
          </a:ln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1800" dirty="0"/>
              <a:t>A narrow selection of only the central, most respected and most needed SSH journals publishing in the national language</a:t>
            </a:r>
          </a:p>
          <a:p>
            <a:pPr eaLnBrk="1" hangingPunct="1">
              <a:defRPr/>
            </a:pPr>
            <a:r>
              <a:rPr lang="en-US" sz="1800" dirty="0"/>
              <a:t>No author payment</a:t>
            </a:r>
          </a:p>
          <a:p>
            <a:pPr eaLnBrk="1" hangingPunct="1">
              <a:defRPr/>
            </a:pPr>
            <a:r>
              <a:rPr lang="en-US" sz="1800" dirty="0"/>
              <a:t>Funded partly by the government, partly by a consortium of research institutions that frequently publish in the journals</a:t>
            </a:r>
          </a:p>
          <a:p>
            <a:pPr eaLnBrk="1" hangingPunct="1">
              <a:defRPr/>
            </a:pPr>
            <a:r>
              <a:rPr lang="en-US" sz="1800" dirty="0"/>
              <a:t>Monitored by a national panel appointed by the deans of the humanities and social sciences</a:t>
            </a:r>
          </a:p>
          <a:p>
            <a:pPr eaLnBrk="1" hangingPunct="1">
              <a:defRPr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584010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>
                <a:solidFill>
                  <a:srgbClr val="FFC000"/>
                </a:solidFill>
              </a:rPr>
              <a:t>Scholarly</a:t>
            </a:r>
            <a:r>
              <a:rPr lang="nb-NO" b="1" dirty="0">
                <a:solidFill>
                  <a:srgbClr val="FFC000"/>
                </a:solidFill>
              </a:rPr>
              <a:t> journals in </a:t>
            </a:r>
            <a:r>
              <a:rPr lang="nb-NO" b="1" dirty="0" err="1">
                <a:solidFill>
                  <a:srgbClr val="FFC000"/>
                </a:solidFill>
              </a:rPr>
              <a:t>the</a:t>
            </a:r>
            <a:r>
              <a:rPr lang="nb-NO" b="1" dirty="0">
                <a:solidFill>
                  <a:srgbClr val="FFC000"/>
                </a:solidFill>
              </a:rPr>
              <a:t> </a:t>
            </a:r>
            <a:r>
              <a:rPr lang="nb-NO" b="1" dirty="0" err="1">
                <a:solidFill>
                  <a:srgbClr val="FFC000"/>
                </a:solidFill>
              </a:rPr>
              <a:t>national</a:t>
            </a:r>
            <a:r>
              <a:rPr lang="nb-NO" b="1" dirty="0">
                <a:solidFill>
                  <a:srgbClr val="FFC000"/>
                </a:solidFill>
              </a:rPr>
              <a:t> </a:t>
            </a:r>
            <a:r>
              <a:rPr lang="nb-NO" b="1" dirty="0" err="1">
                <a:solidFill>
                  <a:srgbClr val="FFC000"/>
                </a:solidFill>
              </a:rPr>
              <a:t>language</a:t>
            </a:r>
            <a:r>
              <a:rPr lang="nb-NO" b="1" dirty="0">
                <a:solidFill>
                  <a:srgbClr val="FFC000"/>
                </a:solidFill>
              </a:rPr>
              <a:t> (</a:t>
            </a:r>
            <a:r>
              <a:rPr lang="nb-NO" b="1" dirty="0" err="1">
                <a:solidFill>
                  <a:srgbClr val="FFC000"/>
                </a:solidFill>
              </a:rPr>
              <a:t>examples</a:t>
            </a:r>
            <a:r>
              <a:rPr lang="nb-NO" b="1" dirty="0">
                <a:solidFill>
                  <a:srgbClr val="FFC000"/>
                </a:solidFill>
              </a:rPr>
              <a:t>)</a:t>
            </a:r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1422340" name="Picture 4" descr="https://www.idunn.no/file/ci/61267151/kk_2013_02_high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909" y="991043"/>
            <a:ext cx="2275311" cy="326875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154" y="2625421"/>
            <a:ext cx="2232632" cy="316034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290" name="Picture 2" descr="cover_image_/file/ci/66959833/nst_2017_02_2x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85" y="2241245"/>
            <a:ext cx="2598656" cy="367872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over_image_/file/ci/66956913/nft_2017_01-02_2x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898" y="991042"/>
            <a:ext cx="2376203" cy="335638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662" y="3343134"/>
            <a:ext cx="2436465" cy="344887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7964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179388"/>
            <a:ext cx="8589002" cy="457200"/>
          </a:xfrm>
        </p:spPr>
        <p:txBody>
          <a:bodyPr/>
          <a:lstStyle/>
          <a:p>
            <a:pPr eaLnBrk="1" hangingPunct="1"/>
            <a:r>
              <a:rPr lang="en-GB" b="1" noProof="0" dirty="0">
                <a:solidFill>
                  <a:srgbClr val="FFC000"/>
                </a:solidFill>
              </a:rPr>
              <a:t>3. Why and how to avoid APC (article processing charge)?</a:t>
            </a:r>
            <a:endParaRPr lang="en-GB" b="1" noProof="0" dirty="0">
              <a:solidFill>
                <a:schemeClr val="bg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049079"/>
            <a:ext cx="7905750" cy="4933507"/>
          </a:xfrm>
          <a:solidFill>
            <a:schemeClr val="accent3">
              <a:lumMod val="95000"/>
            </a:schemeClr>
          </a:solidFill>
          <a:ln w="12700">
            <a:solidFill>
              <a:srgbClr val="C00000"/>
            </a:solidFill>
          </a:ln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1800" dirty="0"/>
              <a:t>Why?</a:t>
            </a:r>
          </a:p>
          <a:p>
            <a:pPr lvl="1" eaLnBrk="1" hangingPunct="1">
              <a:defRPr/>
            </a:pPr>
            <a:r>
              <a:rPr lang="en-US" sz="1600" dirty="0"/>
              <a:t>Journals in the SSH are fora for academic exchange, not just compilations of individual original articles from funded projects</a:t>
            </a:r>
          </a:p>
          <a:p>
            <a:pPr lvl="1" eaLnBrk="1" hangingPunct="1">
              <a:defRPr/>
            </a:pPr>
            <a:r>
              <a:rPr lang="en-US" sz="1600" dirty="0"/>
              <a:t>Some of the authors are not affiliated with research institutions</a:t>
            </a:r>
          </a:p>
          <a:p>
            <a:pPr lvl="1" eaLnBrk="1" hangingPunct="1">
              <a:defRPr/>
            </a:pPr>
            <a:r>
              <a:rPr lang="en-US" sz="1600" dirty="0"/>
              <a:t>APC is bureaucratic and time-consuming is small journals</a:t>
            </a:r>
          </a:p>
          <a:p>
            <a:pPr eaLnBrk="1" hangingPunct="1">
              <a:defRPr/>
            </a:pPr>
            <a:r>
              <a:rPr lang="en-US" sz="1800" dirty="0"/>
              <a:t>How?</a:t>
            </a:r>
          </a:p>
          <a:p>
            <a:pPr lvl="1" eaLnBrk="1" hangingPunct="1">
              <a:defRPr/>
            </a:pPr>
            <a:r>
              <a:rPr lang="en-US" sz="1600" dirty="0"/>
              <a:t>Make contracts with professional publishers for them to serve – and not own – the journals</a:t>
            </a:r>
          </a:p>
          <a:p>
            <a:pPr lvl="1" eaLnBrk="1" hangingPunct="1">
              <a:defRPr/>
            </a:pPr>
            <a:r>
              <a:rPr lang="en-US" sz="1600" dirty="0"/>
              <a:t>Establish general subsidies for the journals and/or long-term contracts with the main institutional contributors of articles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2794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C967-2E6F-4D93-8007-01901F3CF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1600" b="1" dirty="0" err="1">
                <a:solidFill>
                  <a:srgbClr val="FFC000"/>
                </a:solidFill>
              </a:rPr>
              <a:t>Share</a:t>
            </a:r>
            <a:r>
              <a:rPr lang="nb-NO" sz="1600" b="1" dirty="0">
                <a:solidFill>
                  <a:srgbClr val="FFC000"/>
                </a:solidFill>
              </a:rPr>
              <a:t> </a:t>
            </a:r>
            <a:r>
              <a:rPr lang="nb-NO" sz="1600" b="1" dirty="0" err="1">
                <a:solidFill>
                  <a:srgbClr val="FFC000"/>
                </a:solidFill>
              </a:rPr>
              <a:t>of</a:t>
            </a:r>
            <a:r>
              <a:rPr lang="nb-NO" sz="1600" b="1" dirty="0">
                <a:solidFill>
                  <a:srgbClr val="FFC000"/>
                </a:solidFill>
              </a:rPr>
              <a:t> </a:t>
            </a:r>
            <a:r>
              <a:rPr lang="nb-NO" sz="1600" b="1" dirty="0" err="1">
                <a:solidFill>
                  <a:srgbClr val="FFC000"/>
                </a:solidFill>
              </a:rPr>
              <a:t>scientific</a:t>
            </a:r>
            <a:r>
              <a:rPr lang="nb-NO" sz="1600" b="1" dirty="0">
                <a:solidFill>
                  <a:srgbClr val="FFC000"/>
                </a:solidFill>
              </a:rPr>
              <a:t> </a:t>
            </a:r>
            <a:r>
              <a:rPr lang="nb-NO" sz="1600" b="1" dirty="0" err="1">
                <a:solidFill>
                  <a:srgbClr val="FFC000"/>
                </a:solidFill>
              </a:rPr>
              <a:t>articles</a:t>
            </a:r>
            <a:r>
              <a:rPr lang="nb-NO" sz="1600" b="1" dirty="0">
                <a:solidFill>
                  <a:srgbClr val="FFC000"/>
                </a:solidFill>
              </a:rPr>
              <a:t> in DOAJ journals 2011-17.</a:t>
            </a:r>
            <a:br>
              <a:rPr lang="nb-NO" sz="1600" b="1" dirty="0">
                <a:solidFill>
                  <a:srgbClr val="FFC000"/>
                </a:solidFill>
              </a:rPr>
            </a:br>
            <a:r>
              <a:rPr lang="nb-NO" sz="1600" b="1" dirty="0">
                <a:solidFill>
                  <a:schemeClr val="bg1"/>
                </a:solidFill>
              </a:rPr>
              <a:t>Major areas </a:t>
            </a:r>
            <a:r>
              <a:rPr lang="nb-NO" sz="1600" b="1" dirty="0" err="1">
                <a:solidFill>
                  <a:schemeClr val="bg1"/>
                </a:solidFill>
              </a:rPr>
              <a:t>of</a:t>
            </a:r>
            <a:r>
              <a:rPr lang="nb-NO" sz="1600" b="1" dirty="0">
                <a:solidFill>
                  <a:schemeClr val="bg1"/>
                </a:solidFill>
              </a:rPr>
              <a:t> </a:t>
            </a:r>
            <a:r>
              <a:rPr lang="nb-NO" sz="1600" b="1" dirty="0" err="1">
                <a:solidFill>
                  <a:schemeClr val="bg1"/>
                </a:solidFill>
              </a:rPr>
              <a:t>resarch</a:t>
            </a:r>
            <a:r>
              <a:rPr lang="nb-NO" sz="1600" b="1" dirty="0">
                <a:solidFill>
                  <a:schemeClr val="bg1"/>
                </a:solidFill>
              </a:rPr>
              <a:t>.</a:t>
            </a:r>
            <a:r>
              <a:rPr lang="nb-NO" sz="1600" b="1" dirty="0">
                <a:solidFill>
                  <a:srgbClr val="FFC000"/>
                </a:solidFill>
              </a:rPr>
              <a:t> All Norwegian </a:t>
            </a:r>
            <a:r>
              <a:rPr lang="nb-NO" sz="1600" b="1" dirty="0" err="1">
                <a:solidFill>
                  <a:srgbClr val="FFC000"/>
                </a:solidFill>
              </a:rPr>
              <a:t>institutions</a:t>
            </a:r>
            <a:endParaRPr lang="nb-NO" sz="16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AD46F1E-C5B2-4D86-AC47-495DA1AC6E3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244378" y="1167661"/>
          <a:ext cx="7062788" cy="522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985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C967-2E6F-4D93-8007-01901F3CF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1600" b="1" dirty="0" err="1">
                <a:solidFill>
                  <a:srgbClr val="FFC000"/>
                </a:solidFill>
              </a:rPr>
              <a:t>Share</a:t>
            </a:r>
            <a:r>
              <a:rPr lang="nb-NO" sz="1600" b="1" dirty="0">
                <a:solidFill>
                  <a:srgbClr val="FFC000"/>
                </a:solidFill>
              </a:rPr>
              <a:t> </a:t>
            </a:r>
            <a:r>
              <a:rPr lang="nb-NO" sz="1600" b="1" dirty="0" err="1">
                <a:solidFill>
                  <a:srgbClr val="FFC000"/>
                </a:solidFill>
              </a:rPr>
              <a:t>of</a:t>
            </a:r>
            <a:r>
              <a:rPr lang="nb-NO" sz="1600" b="1" dirty="0">
                <a:solidFill>
                  <a:srgbClr val="FFC000"/>
                </a:solidFill>
              </a:rPr>
              <a:t> </a:t>
            </a:r>
            <a:r>
              <a:rPr lang="nb-NO" sz="1600" b="1" dirty="0" err="1">
                <a:solidFill>
                  <a:srgbClr val="FFC000"/>
                </a:solidFill>
              </a:rPr>
              <a:t>scientific</a:t>
            </a:r>
            <a:r>
              <a:rPr lang="nb-NO" sz="1600" b="1" dirty="0">
                <a:solidFill>
                  <a:srgbClr val="FFC000"/>
                </a:solidFill>
              </a:rPr>
              <a:t> </a:t>
            </a:r>
            <a:r>
              <a:rPr lang="nb-NO" sz="1600" b="1" dirty="0" err="1">
                <a:solidFill>
                  <a:srgbClr val="FFC000"/>
                </a:solidFill>
              </a:rPr>
              <a:t>articles</a:t>
            </a:r>
            <a:r>
              <a:rPr lang="nb-NO" sz="1600" b="1" dirty="0">
                <a:solidFill>
                  <a:srgbClr val="FFC000"/>
                </a:solidFill>
              </a:rPr>
              <a:t> in DOAJ journals 2011-17.</a:t>
            </a:r>
            <a:br>
              <a:rPr lang="nb-NO" sz="1600" b="1" dirty="0">
                <a:solidFill>
                  <a:srgbClr val="FFC000"/>
                </a:solidFill>
              </a:rPr>
            </a:br>
            <a:r>
              <a:rPr lang="nb-NO" sz="1600" b="1" dirty="0">
                <a:solidFill>
                  <a:schemeClr val="bg1"/>
                </a:solidFill>
              </a:rPr>
              <a:t>Languages</a:t>
            </a:r>
            <a:r>
              <a:rPr lang="nb-NO" sz="1600" b="1" dirty="0">
                <a:solidFill>
                  <a:srgbClr val="FFC000"/>
                </a:solidFill>
              </a:rPr>
              <a:t>. All Norwegian </a:t>
            </a:r>
            <a:r>
              <a:rPr lang="nb-NO" sz="1600" b="1" dirty="0" err="1">
                <a:solidFill>
                  <a:srgbClr val="FFC000"/>
                </a:solidFill>
              </a:rPr>
              <a:t>institutions</a:t>
            </a:r>
            <a:endParaRPr lang="nb-NO" sz="16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AD46F1E-C5B2-4D86-AC47-495DA1AC6E3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138052" y="1316517"/>
          <a:ext cx="7062788" cy="522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273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179388"/>
            <a:ext cx="8589002" cy="457200"/>
          </a:xfrm>
        </p:spPr>
        <p:txBody>
          <a:bodyPr/>
          <a:lstStyle/>
          <a:p>
            <a:pPr eaLnBrk="1" hangingPunct="1"/>
            <a:r>
              <a:rPr lang="en-GB" b="1" noProof="0" dirty="0">
                <a:solidFill>
                  <a:srgbClr val="FFC000"/>
                </a:solidFill>
              </a:rPr>
              <a:t>I want us to discuss</a:t>
            </a:r>
            <a:endParaRPr lang="en-GB" b="1" noProof="0" dirty="0">
              <a:solidFill>
                <a:schemeClr val="bg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049079"/>
            <a:ext cx="7905750" cy="4933507"/>
          </a:xfrm>
          <a:solidFill>
            <a:schemeClr val="accent3">
              <a:lumMod val="95000"/>
            </a:schemeClr>
          </a:solidFill>
          <a:ln w="12700">
            <a:solidFill>
              <a:srgbClr val="C00000"/>
            </a:solidFill>
          </a:ln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nb-NO" sz="1800" dirty="0" err="1"/>
              <a:t>What</a:t>
            </a:r>
            <a:r>
              <a:rPr lang="nb-NO" sz="1800" dirty="0"/>
              <a:t> to do </a:t>
            </a:r>
            <a:r>
              <a:rPr lang="nb-NO" sz="1800" dirty="0" err="1"/>
              <a:t>with</a:t>
            </a:r>
            <a:r>
              <a:rPr lang="nb-NO" sz="1800" dirty="0"/>
              <a:t> book </a:t>
            </a:r>
            <a:r>
              <a:rPr lang="nb-NO" sz="1800" dirty="0" err="1"/>
              <a:t>publishing</a:t>
            </a:r>
            <a:endParaRPr lang="nb-NO" sz="18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nb-NO" sz="1800" dirty="0"/>
              <a:t>How to </a:t>
            </a:r>
            <a:r>
              <a:rPr lang="nb-NO" sz="1800" dirty="0" err="1"/>
              <a:t>flip</a:t>
            </a:r>
            <a:r>
              <a:rPr lang="nb-NO" sz="1800" dirty="0"/>
              <a:t> </a:t>
            </a:r>
            <a:r>
              <a:rPr lang="nb-NO" sz="1800" dirty="0" err="1"/>
              <a:t>national</a:t>
            </a:r>
            <a:r>
              <a:rPr lang="nb-NO" sz="1800" dirty="0"/>
              <a:t> </a:t>
            </a:r>
            <a:r>
              <a:rPr lang="nb-NO" sz="1800" dirty="0" err="1"/>
              <a:t>language</a:t>
            </a:r>
            <a:r>
              <a:rPr lang="nb-NO" sz="1800" dirty="0"/>
              <a:t> journals</a:t>
            </a:r>
            <a:endParaRPr lang="nb-NO" sz="1800" b="1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nb-NO" sz="1800" dirty="0" err="1"/>
              <a:t>Why</a:t>
            </a:r>
            <a:r>
              <a:rPr lang="nb-NO" sz="1800" dirty="0"/>
              <a:t> and </a:t>
            </a:r>
            <a:r>
              <a:rPr lang="nb-NO" sz="1800" dirty="0" err="1"/>
              <a:t>how</a:t>
            </a:r>
            <a:r>
              <a:rPr lang="nb-NO" sz="1800" dirty="0"/>
              <a:t> to </a:t>
            </a:r>
            <a:r>
              <a:rPr lang="nb-NO" sz="1800" dirty="0" err="1"/>
              <a:t>avoid</a:t>
            </a:r>
            <a:r>
              <a:rPr lang="nb-NO" sz="1800" dirty="0"/>
              <a:t> APC (</a:t>
            </a:r>
            <a:r>
              <a:rPr lang="en-US" sz="1800" dirty="0"/>
              <a:t>article processing charge)</a:t>
            </a:r>
            <a:endParaRPr lang="nb-NO" sz="1800" dirty="0"/>
          </a:p>
          <a:p>
            <a:pPr eaLnBrk="1" hangingPunct="1">
              <a:defRPr/>
            </a:pPr>
            <a:endParaRPr lang="nb-NO" sz="1800" dirty="0"/>
          </a:p>
          <a:p>
            <a:pPr eaLnBrk="1" hangingPunct="1">
              <a:defRPr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93311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179388"/>
            <a:ext cx="8589002" cy="457200"/>
          </a:xfrm>
        </p:spPr>
        <p:txBody>
          <a:bodyPr/>
          <a:lstStyle/>
          <a:p>
            <a:pPr eaLnBrk="1" hangingPunct="1"/>
            <a:r>
              <a:rPr lang="en-GB" b="1" noProof="0" dirty="0">
                <a:solidFill>
                  <a:srgbClr val="FFC000"/>
                </a:solidFill>
              </a:rPr>
              <a:t>1. What to do with book publishing (A)</a:t>
            </a:r>
            <a:endParaRPr lang="en-GB" b="1" noProof="0" dirty="0">
              <a:solidFill>
                <a:schemeClr val="bg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049079"/>
            <a:ext cx="7905750" cy="4933507"/>
          </a:xfrm>
          <a:solidFill>
            <a:schemeClr val="accent3">
              <a:lumMod val="95000"/>
            </a:schemeClr>
          </a:solidFill>
          <a:ln w="12700">
            <a:solidFill>
              <a:srgbClr val="C00000"/>
            </a:solidFill>
          </a:ln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eaLnBrk="1" hangingPunct="1">
              <a:defRPr/>
            </a:pPr>
            <a:r>
              <a:rPr lang="nb-NO" sz="1800" dirty="0" err="1"/>
              <a:t>Respect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traditional</a:t>
            </a:r>
            <a:r>
              <a:rPr lang="nb-NO" sz="1800" dirty="0"/>
              <a:t> book </a:t>
            </a:r>
            <a:r>
              <a:rPr lang="nb-NO" sz="1800" dirty="0" err="1"/>
              <a:t>market</a:t>
            </a:r>
            <a:r>
              <a:rPr lang="nb-NO" sz="1800" dirty="0"/>
              <a:t>. SSH </a:t>
            </a:r>
            <a:r>
              <a:rPr lang="nb-NO" sz="1800" dirty="0" err="1"/>
              <a:t>scholars</a:t>
            </a:r>
            <a:r>
              <a:rPr lang="nb-NO" sz="1800" dirty="0"/>
              <a:t> </a:t>
            </a:r>
            <a:r>
              <a:rPr lang="nb-NO" sz="1800" dirty="0" err="1"/>
              <a:t>collaborate</a:t>
            </a:r>
            <a:r>
              <a:rPr lang="nb-NO" sz="1800" dirty="0"/>
              <a:t> as </a:t>
            </a:r>
            <a:r>
              <a:rPr lang="nb-NO" sz="1800" b="1" dirty="0" err="1"/>
              <a:t>authors</a:t>
            </a:r>
            <a:r>
              <a:rPr lang="nb-NO" sz="1800" dirty="0"/>
              <a:t> </a:t>
            </a:r>
            <a:r>
              <a:rPr lang="nb-NO" sz="1800" dirty="0" err="1"/>
              <a:t>with</a:t>
            </a:r>
            <a:r>
              <a:rPr lang="nb-NO" sz="1800" dirty="0"/>
              <a:t> </a:t>
            </a:r>
            <a:r>
              <a:rPr lang="nb-NO" sz="1800" b="1" dirty="0"/>
              <a:t>book </a:t>
            </a:r>
            <a:r>
              <a:rPr lang="nb-NO" sz="1800" b="1" dirty="0" err="1"/>
              <a:t>publishers</a:t>
            </a:r>
            <a:r>
              <a:rPr lang="nb-NO" sz="1800" b="1" dirty="0"/>
              <a:t> </a:t>
            </a:r>
            <a:r>
              <a:rPr lang="nb-NO" sz="1800" dirty="0"/>
              <a:t>in </a:t>
            </a:r>
            <a:r>
              <a:rPr lang="nb-NO" sz="1800" dirty="0" err="1"/>
              <a:t>creating</a:t>
            </a:r>
            <a:r>
              <a:rPr lang="nb-NO" sz="1800" dirty="0"/>
              <a:t> </a:t>
            </a:r>
            <a:r>
              <a:rPr lang="nb-NO" sz="1800" dirty="0" err="1"/>
              <a:t>widely</a:t>
            </a:r>
            <a:r>
              <a:rPr lang="nb-NO" sz="1800" dirty="0"/>
              <a:t> </a:t>
            </a:r>
            <a:r>
              <a:rPr lang="nb-NO" sz="1800" dirty="0" err="1"/>
              <a:t>read</a:t>
            </a:r>
            <a:r>
              <a:rPr lang="nb-NO" sz="1800" dirty="0"/>
              <a:t> </a:t>
            </a:r>
            <a:r>
              <a:rPr lang="nb-NO" sz="1800" dirty="0" err="1"/>
              <a:t>books</a:t>
            </a:r>
            <a:r>
              <a:rPr lang="nb-NO" sz="1800" dirty="0"/>
              <a:t> for</a:t>
            </a:r>
          </a:p>
          <a:p>
            <a:pPr lvl="1" eaLnBrk="1" hangingPunct="1">
              <a:defRPr/>
            </a:pPr>
            <a:r>
              <a:rPr lang="nb-NO" sz="1600" dirty="0" err="1"/>
              <a:t>Education</a:t>
            </a:r>
            <a:endParaRPr lang="nb-NO" sz="1600" dirty="0"/>
          </a:p>
          <a:p>
            <a:pPr lvl="1" eaLnBrk="1" hangingPunct="1">
              <a:defRPr/>
            </a:pPr>
            <a:r>
              <a:rPr lang="nb-NO" sz="1600" dirty="0" err="1"/>
              <a:t>Interest</a:t>
            </a:r>
            <a:r>
              <a:rPr lang="nb-NO" sz="1600" dirty="0"/>
              <a:t> </a:t>
            </a:r>
            <a:r>
              <a:rPr lang="nb-NO" sz="1600" dirty="0" err="1"/>
              <a:t>groups</a:t>
            </a:r>
            <a:r>
              <a:rPr lang="nb-NO" sz="1600" dirty="0"/>
              <a:t> in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wider</a:t>
            </a:r>
            <a:r>
              <a:rPr lang="nb-NO" sz="1600" dirty="0"/>
              <a:t> </a:t>
            </a:r>
            <a:r>
              <a:rPr lang="nb-NO" sz="1600" dirty="0" err="1"/>
              <a:t>public</a:t>
            </a:r>
            <a:endParaRPr lang="nb-NO" sz="1600" dirty="0"/>
          </a:p>
          <a:p>
            <a:pPr eaLnBrk="1" hangingPunct="1">
              <a:defRPr/>
            </a:pPr>
            <a:r>
              <a:rPr lang="nb-NO" sz="1800" dirty="0" err="1"/>
              <a:t>These</a:t>
            </a:r>
            <a:r>
              <a:rPr lang="nb-NO" sz="1800" dirty="0"/>
              <a:t> </a:t>
            </a:r>
            <a:r>
              <a:rPr lang="nb-NO" sz="1800" dirty="0" err="1"/>
              <a:t>books</a:t>
            </a:r>
            <a:r>
              <a:rPr lang="nb-NO" sz="1800" dirty="0"/>
              <a:t> </a:t>
            </a:r>
            <a:r>
              <a:rPr lang="nb-NO" sz="1800" dirty="0" err="1"/>
              <a:t>are</a:t>
            </a:r>
            <a:r>
              <a:rPr lang="nb-NO" sz="1800" dirty="0"/>
              <a:t> </a:t>
            </a:r>
            <a:r>
              <a:rPr lang="nb-NO" sz="1800" b="1" dirty="0"/>
              <a:t>not </a:t>
            </a:r>
            <a:r>
              <a:rPr lang="nb-NO" sz="1800" b="1" dirty="0" err="1"/>
              <a:t>the</a:t>
            </a:r>
            <a:r>
              <a:rPr lang="nb-NO" sz="1800" b="1" dirty="0"/>
              <a:t> end </a:t>
            </a:r>
            <a:r>
              <a:rPr lang="nb-NO" sz="1800" b="1" dirty="0" err="1"/>
              <a:t>results</a:t>
            </a:r>
            <a:r>
              <a:rPr lang="nb-NO" sz="1800" b="1" dirty="0"/>
              <a:t> </a:t>
            </a:r>
            <a:r>
              <a:rPr lang="nb-NO" sz="1800" b="1" dirty="0" err="1"/>
              <a:t>of</a:t>
            </a:r>
            <a:r>
              <a:rPr lang="nb-NO" sz="1800" b="1" dirty="0"/>
              <a:t> </a:t>
            </a:r>
            <a:r>
              <a:rPr lang="nb-NO" sz="1800" b="1" dirty="0" err="1"/>
              <a:t>specific</a:t>
            </a:r>
            <a:r>
              <a:rPr lang="nb-NO" sz="1800" b="1" dirty="0"/>
              <a:t> research </a:t>
            </a:r>
            <a:r>
              <a:rPr lang="nb-NO" sz="1800" b="1" dirty="0" err="1"/>
              <a:t>projects</a:t>
            </a:r>
            <a:r>
              <a:rPr lang="nb-NO" sz="1800" dirty="0"/>
              <a:t>, </a:t>
            </a:r>
            <a:r>
              <a:rPr lang="nb-NO" sz="1800" dirty="0" err="1"/>
              <a:t>but</a:t>
            </a:r>
            <a:r>
              <a:rPr lang="nb-NO" sz="1800" dirty="0"/>
              <a:t> </a:t>
            </a:r>
            <a:r>
              <a:rPr lang="nb-NO" sz="1800" dirty="0" err="1"/>
              <a:t>built</a:t>
            </a:r>
            <a:r>
              <a:rPr lang="nb-NO" sz="1800" dirty="0"/>
              <a:t> </a:t>
            </a:r>
            <a:r>
              <a:rPr lang="nb-NO" sz="1800" dirty="0" err="1"/>
              <a:t>on</a:t>
            </a:r>
            <a:r>
              <a:rPr lang="nb-NO" sz="1800" dirty="0"/>
              <a:t> personal </a:t>
            </a:r>
            <a:r>
              <a:rPr lang="nb-NO" sz="1800" dirty="0" err="1"/>
              <a:t>competences</a:t>
            </a:r>
            <a:r>
              <a:rPr lang="nb-NO" sz="1800" dirty="0"/>
              <a:t> </a:t>
            </a:r>
            <a:r>
              <a:rPr lang="nb-NO" sz="1800" dirty="0" err="1"/>
              <a:t>that</a:t>
            </a:r>
            <a:r>
              <a:rPr lang="nb-NO" sz="1800" dirty="0"/>
              <a:t> </a:t>
            </a:r>
            <a:r>
              <a:rPr lang="nb-NO" sz="1800" dirty="0" err="1"/>
              <a:t>are</a:t>
            </a:r>
            <a:r>
              <a:rPr lang="nb-NO" sz="1800" dirty="0"/>
              <a:t> </a:t>
            </a:r>
            <a:r>
              <a:rPr lang="nb-NO" sz="1800" dirty="0" err="1"/>
              <a:t>acquired</a:t>
            </a:r>
            <a:r>
              <a:rPr lang="nb-NO" sz="1800" dirty="0"/>
              <a:t> from </a:t>
            </a:r>
            <a:r>
              <a:rPr lang="nb-NO" sz="1800" dirty="0" err="1"/>
              <a:t>many</a:t>
            </a:r>
            <a:r>
              <a:rPr lang="nb-NO" sz="1800" dirty="0"/>
              <a:t> different </a:t>
            </a:r>
            <a:r>
              <a:rPr lang="nb-NO" sz="1800" dirty="0" err="1"/>
              <a:t>activities</a:t>
            </a:r>
            <a:r>
              <a:rPr lang="nb-NO" sz="1800" dirty="0"/>
              <a:t> in </a:t>
            </a:r>
            <a:r>
              <a:rPr lang="nb-NO" sz="1800" dirty="0" err="1"/>
              <a:t>academic</a:t>
            </a:r>
            <a:r>
              <a:rPr lang="nb-NO" sz="1800" dirty="0"/>
              <a:t> </a:t>
            </a:r>
            <a:r>
              <a:rPr lang="nb-NO" sz="1800" dirty="0" err="1"/>
              <a:t>life</a:t>
            </a:r>
            <a:r>
              <a:rPr lang="nb-NO" sz="1800" dirty="0"/>
              <a:t>.</a:t>
            </a:r>
          </a:p>
          <a:p>
            <a:pPr eaLnBrk="1" hangingPunct="1">
              <a:defRPr/>
            </a:pPr>
            <a:r>
              <a:rPr lang="nb-NO" sz="1800" dirty="0" err="1"/>
              <a:t>Such</a:t>
            </a:r>
            <a:r>
              <a:rPr lang="nb-NO" sz="1800" dirty="0"/>
              <a:t> </a:t>
            </a:r>
            <a:r>
              <a:rPr lang="nb-NO" sz="1800" dirty="0" err="1"/>
              <a:t>books</a:t>
            </a:r>
            <a:r>
              <a:rPr lang="nb-NO" sz="1800" dirty="0"/>
              <a:t> </a:t>
            </a:r>
            <a:r>
              <a:rPr lang="nb-NO" sz="1800" dirty="0" err="1"/>
              <a:t>are</a:t>
            </a:r>
            <a:r>
              <a:rPr lang="nb-NO" sz="1800" dirty="0"/>
              <a:t> </a:t>
            </a:r>
            <a:r>
              <a:rPr lang="nb-NO" sz="1800" dirty="0" err="1"/>
              <a:t>distributed</a:t>
            </a:r>
            <a:r>
              <a:rPr lang="nb-NO" sz="1800" dirty="0"/>
              <a:t> </a:t>
            </a:r>
            <a:r>
              <a:rPr lang="nb-NO" sz="1800" dirty="0" err="1"/>
              <a:t>through</a:t>
            </a:r>
            <a:r>
              <a:rPr lang="nb-NO" sz="1800" dirty="0"/>
              <a:t> </a:t>
            </a:r>
            <a:r>
              <a:rPr lang="nb-NO" sz="1800" b="1" dirty="0"/>
              <a:t>book stores </a:t>
            </a:r>
            <a:r>
              <a:rPr lang="nb-NO" sz="1800" dirty="0"/>
              <a:t>in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streets</a:t>
            </a:r>
            <a:r>
              <a:rPr lang="nb-NO" sz="1800" dirty="0"/>
              <a:t> or </a:t>
            </a:r>
            <a:r>
              <a:rPr lang="nb-NO" sz="1800" dirty="0" err="1"/>
              <a:t>on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internet</a:t>
            </a:r>
            <a:r>
              <a:rPr lang="nb-NO" sz="1800" dirty="0"/>
              <a:t>.</a:t>
            </a:r>
          </a:p>
          <a:p>
            <a:pPr eaLnBrk="1" hangingPunct="1">
              <a:defRPr/>
            </a:pPr>
            <a:r>
              <a:rPr lang="nb-NO" sz="1800" dirty="0" err="1"/>
              <a:t>Their</a:t>
            </a:r>
            <a:r>
              <a:rPr lang="nb-NO" sz="1800" dirty="0"/>
              <a:t> </a:t>
            </a:r>
            <a:r>
              <a:rPr lang="nb-NO" sz="1800" dirty="0" err="1"/>
              <a:t>revenues</a:t>
            </a:r>
            <a:r>
              <a:rPr lang="nb-NO" sz="1800" dirty="0"/>
              <a:t> </a:t>
            </a:r>
            <a:r>
              <a:rPr lang="nb-NO" sz="1800" dirty="0" err="1"/>
              <a:t>are</a:t>
            </a:r>
            <a:r>
              <a:rPr lang="nb-NO" sz="1800" dirty="0"/>
              <a:t> </a:t>
            </a:r>
            <a:r>
              <a:rPr lang="nb-NO" sz="1800" b="1" dirty="0" err="1"/>
              <a:t>returns</a:t>
            </a:r>
            <a:r>
              <a:rPr lang="nb-NO" sz="1800" b="1" dirty="0"/>
              <a:t> from </a:t>
            </a:r>
            <a:r>
              <a:rPr lang="nb-NO" sz="1800" b="1" dirty="0" err="1"/>
              <a:t>investment</a:t>
            </a:r>
            <a:r>
              <a:rPr lang="nb-NO" sz="1800" b="1" dirty="0"/>
              <a:t> </a:t>
            </a:r>
            <a:r>
              <a:rPr lang="nb-NO" sz="1800" dirty="0"/>
              <a:t>by </a:t>
            </a:r>
            <a:r>
              <a:rPr lang="nb-NO" sz="1800" dirty="0" err="1"/>
              <a:t>authors</a:t>
            </a:r>
            <a:r>
              <a:rPr lang="nb-NO" sz="1800" dirty="0"/>
              <a:t> and </a:t>
            </a:r>
            <a:r>
              <a:rPr lang="nb-NO" sz="1800" dirty="0" err="1"/>
              <a:t>publishers</a:t>
            </a:r>
            <a:r>
              <a:rPr lang="nb-NO" sz="1800" dirty="0"/>
              <a:t> in </a:t>
            </a:r>
            <a:r>
              <a:rPr lang="nb-NO" sz="1800" dirty="0" err="1"/>
              <a:t>collaboration</a:t>
            </a:r>
            <a:endParaRPr lang="nb-NO" sz="1800" dirty="0"/>
          </a:p>
          <a:p>
            <a:pPr eaLnBrk="1" hangingPunct="1">
              <a:defRPr/>
            </a:pPr>
            <a:endParaRPr lang="nb-NO" sz="1800" dirty="0"/>
          </a:p>
          <a:p>
            <a:pPr eaLnBrk="1" hangingPunct="1">
              <a:defRPr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638731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179388"/>
            <a:ext cx="8589002" cy="457200"/>
          </a:xfrm>
        </p:spPr>
        <p:txBody>
          <a:bodyPr/>
          <a:lstStyle/>
          <a:p>
            <a:pPr eaLnBrk="1" hangingPunct="1"/>
            <a:r>
              <a:rPr lang="en-GB" b="1" noProof="0" dirty="0">
                <a:solidFill>
                  <a:srgbClr val="FFC000"/>
                </a:solidFill>
              </a:rPr>
              <a:t>1. What to do with book publishing (B)</a:t>
            </a:r>
            <a:endParaRPr lang="en-GB" b="1" noProof="0" dirty="0">
              <a:solidFill>
                <a:schemeClr val="bg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049079"/>
            <a:ext cx="7905750" cy="4933507"/>
          </a:xfrm>
          <a:solidFill>
            <a:schemeClr val="accent3">
              <a:lumMod val="95000"/>
            </a:schemeClr>
          </a:solidFill>
          <a:ln w="12700">
            <a:solidFill>
              <a:srgbClr val="C00000"/>
            </a:solidFill>
          </a:ln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eaLnBrk="1" hangingPunct="1">
              <a:defRPr/>
            </a:pPr>
            <a:r>
              <a:rPr lang="nb-NO" sz="1800" dirty="0" err="1"/>
              <a:t>Concentrate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OA </a:t>
            </a:r>
            <a:r>
              <a:rPr lang="nb-NO" sz="1800" dirty="0" err="1"/>
              <a:t>development</a:t>
            </a:r>
            <a:r>
              <a:rPr lang="nb-NO" sz="1800" dirty="0"/>
              <a:t> </a:t>
            </a:r>
            <a:r>
              <a:rPr lang="nb-NO" sz="1800" dirty="0" err="1"/>
              <a:t>on</a:t>
            </a:r>
            <a:r>
              <a:rPr lang="nb-NO" sz="1800" dirty="0"/>
              <a:t> </a:t>
            </a:r>
            <a:r>
              <a:rPr lang="nb-NO" sz="1800" dirty="0" err="1"/>
              <a:t>books</a:t>
            </a:r>
            <a:r>
              <a:rPr lang="nb-NO" sz="1800" dirty="0"/>
              <a:t> </a:t>
            </a:r>
            <a:r>
              <a:rPr lang="nb-NO" sz="1800" dirty="0" err="1"/>
              <a:t>that</a:t>
            </a:r>
            <a:r>
              <a:rPr lang="nb-NO" sz="1800" dirty="0"/>
              <a:t> </a:t>
            </a:r>
            <a:r>
              <a:rPr lang="nb-NO" sz="1800" dirty="0" err="1"/>
              <a:t>are</a:t>
            </a:r>
            <a:r>
              <a:rPr lang="nb-NO" sz="1800" dirty="0"/>
              <a:t> </a:t>
            </a:r>
            <a:r>
              <a:rPr lang="nb-NO" sz="1800" b="1" dirty="0" err="1"/>
              <a:t>the</a:t>
            </a:r>
            <a:r>
              <a:rPr lang="nb-NO" sz="1800" b="1" dirty="0"/>
              <a:t> end </a:t>
            </a:r>
            <a:r>
              <a:rPr lang="nb-NO" sz="1800" b="1" dirty="0" err="1"/>
              <a:t>results</a:t>
            </a:r>
            <a:r>
              <a:rPr lang="nb-NO" sz="1800" b="1" dirty="0"/>
              <a:t> </a:t>
            </a:r>
            <a:r>
              <a:rPr lang="nb-NO" sz="1800" b="1" dirty="0" err="1"/>
              <a:t>of</a:t>
            </a:r>
            <a:r>
              <a:rPr lang="nb-NO" sz="1800" b="1" dirty="0"/>
              <a:t> </a:t>
            </a:r>
            <a:r>
              <a:rPr lang="nb-NO" sz="1800" b="1" dirty="0" err="1"/>
              <a:t>specific</a:t>
            </a:r>
            <a:r>
              <a:rPr lang="nb-NO" sz="1800" b="1" dirty="0"/>
              <a:t> research </a:t>
            </a:r>
            <a:r>
              <a:rPr lang="nb-NO" sz="1800" b="1" dirty="0" err="1"/>
              <a:t>projects</a:t>
            </a:r>
            <a:r>
              <a:rPr lang="nb-NO" sz="1800" b="1" dirty="0"/>
              <a:t>.</a:t>
            </a:r>
          </a:p>
          <a:p>
            <a:pPr eaLnBrk="1" hangingPunct="1">
              <a:defRPr/>
            </a:pPr>
            <a:r>
              <a:rPr lang="nb-NO" sz="1800" dirty="0" err="1"/>
              <a:t>These</a:t>
            </a:r>
            <a:r>
              <a:rPr lang="nb-NO" sz="1800" dirty="0"/>
              <a:t> </a:t>
            </a:r>
            <a:r>
              <a:rPr lang="nb-NO" sz="1800" dirty="0" err="1"/>
              <a:t>books</a:t>
            </a:r>
            <a:r>
              <a:rPr lang="nb-NO" sz="1800" dirty="0"/>
              <a:t> </a:t>
            </a:r>
            <a:r>
              <a:rPr lang="nb-NO" sz="1800" dirty="0" err="1"/>
              <a:t>are</a:t>
            </a:r>
            <a:r>
              <a:rPr lang="nb-NO" sz="1800" dirty="0"/>
              <a:t> most </a:t>
            </a:r>
            <a:r>
              <a:rPr lang="nb-NO" sz="1800" dirty="0" err="1"/>
              <a:t>often</a:t>
            </a:r>
            <a:r>
              <a:rPr lang="nb-NO" sz="1800" dirty="0"/>
              <a:t>, </a:t>
            </a:r>
            <a:r>
              <a:rPr lang="nb-NO" sz="1800" dirty="0" err="1"/>
              <a:t>but</a:t>
            </a:r>
            <a:r>
              <a:rPr lang="nb-NO" sz="1800" dirty="0"/>
              <a:t> not </a:t>
            </a:r>
            <a:r>
              <a:rPr lang="nb-NO" sz="1800" dirty="0" err="1"/>
              <a:t>always</a:t>
            </a:r>
            <a:r>
              <a:rPr lang="nb-NO" sz="1800" dirty="0"/>
              <a:t>,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b="1" dirty="0"/>
              <a:t>more </a:t>
            </a:r>
            <a:r>
              <a:rPr lang="nb-NO" sz="1800" b="1" dirty="0" err="1"/>
              <a:t>specialized</a:t>
            </a:r>
            <a:r>
              <a:rPr lang="nb-NO" sz="1800" b="1" dirty="0"/>
              <a:t> </a:t>
            </a:r>
            <a:r>
              <a:rPr lang="nb-NO" sz="1800" b="1" dirty="0" err="1"/>
              <a:t>interest</a:t>
            </a:r>
            <a:r>
              <a:rPr lang="nb-NO" sz="1800" dirty="0"/>
              <a:t> </a:t>
            </a:r>
            <a:r>
              <a:rPr lang="nb-NO" sz="1800" dirty="0" err="1"/>
              <a:t>within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academic</a:t>
            </a:r>
            <a:r>
              <a:rPr lang="nb-NO" sz="1800" dirty="0"/>
              <a:t> </a:t>
            </a:r>
            <a:r>
              <a:rPr lang="nb-NO" sz="1800" dirty="0" err="1"/>
              <a:t>world</a:t>
            </a:r>
            <a:endParaRPr lang="nb-NO" sz="1800" dirty="0"/>
          </a:p>
          <a:p>
            <a:pPr eaLnBrk="1" hangingPunct="1">
              <a:defRPr/>
            </a:pPr>
            <a:r>
              <a:rPr lang="nb-NO" sz="1800" dirty="0" err="1"/>
              <a:t>They</a:t>
            </a:r>
            <a:r>
              <a:rPr lang="nb-NO" sz="1800" dirty="0"/>
              <a:t> </a:t>
            </a:r>
            <a:r>
              <a:rPr lang="nb-NO" sz="1800" dirty="0" err="1"/>
              <a:t>should</a:t>
            </a:r>
            <a:r>
              <a:rPr lang="nb-NO" sz="1800" dirty="0"/>
              <a:t> be </a:t>
            </a:r>
            <a:r>
              <a:rPr lang="nb-NO" sz="1800" dirty="0" err="1"/>
              <a:t>distributed</a:t>
            </a:r>
            <a:r>
              <a:rPr lang="nb-NO" sz="1800" dirty="0"/>
              <a:t> </a:t>
            </a:r>
            <a:r>
              <a:rPr lang="nb-NO" sz="1800" dirty="0" err="1"/>
              <a:t>immediately</a:t>
            </a:r>
            <a:r>
              <a:rPr lang="nb-NO" sz="1800" dirty="0"/>
              <a:t> and for </a:t>
            </a:r>
            <a:r>
              <a:rPr lang="nb-NO" sz="1800" dirty="0" err="1"/>
              <a:t>free</a:t>
            </a:r>
            <a:r>
              <a:rPr lang="nb-NO" sz="1800" dirty="0"/>
              <a:t>, </a:t>
            </a:r>
            <a:r>
              <a:rPr lang="nb-NO" sz="1800" b="1" dirty="0"/>
              <a:t>not </a:t>
            </a:r>
            <a:r>
              <a:rPr lang="nb-NO" sz="1800" b="1" dirty="0" err="1"/>
              <a:t>through</a:t>
            </a:r>
            <a:r>
              <a:rPr lang="nb-NO" sz="1800" b="1" dirty="0"/>
              <a:t> </a:t>
            </a:r>
            <a:r>
              <a:rPr lang="nb-NO" sz="1800" b="1" dirty="0" err="1"/>
              <a:t>expensive</a:t>
            </a:r>
            <a:r>
              <a:rPr lang="nb-NO" sz="1800" b="1" dirty="0"/>
              <a:t> book stores</a:t>
            </a:r>
            <a:r>
              <a:rPr lang="nb-NO" sz="1800" dirty="0"/>
              <a:t>, in order to </a:t>
            </a:r>
            <a:r>
              <a:rPr lang="nb-NO" sz="1800" dirty="0" err="1"/>
              <a:t>reach</a:t>
            </a:r>
            <a:r>
              <a:rPr lang="nb-NO" sz="1800" dirty="0"/>
              <a:t> all relevant </a:t>
            </a:r>
            <a:r>
              <a:rPr lang="nb-NO" sz="1800" dirty="0" err="1"/>
              <a:t>readers</a:t>
            </a:r>
            <a:r>
              <a:rPr lang="nb-NO" sz="1800" dirty="0"/>
              <a:t> and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highest</a:t>
            </a:r>
            <a:r>
              <a:rPr lang="nb-NO" sz="1800" dirty="0"/>
              <a:t> </a:t>
            </a:r>
            <a:r>
              <a:rPr lang="nb-NO" sz="1800" dirty="0" err="1"/>
              <a:t>potential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qualified</a:t>
            </a:r>
            <a:r>
              <a:rPr lang="nb-NO" sz="1800" dirty="0"/>
              <a:t> </a:t>
            </a:r>
            <a:r>
              <a:rPr lang="nb-NO" sz="1800" dirty="0" err="1"/>
              <a:t>scholarly</a:t>
            </a:r>
            <a:r>
              <a:rPr lang="nb-NO" sz="1800" dirty="0"/>
              <a:t> </a:t>
            </a:r>
            <a:r>
              <a:rPr lang="nb-NO" sz="1800" dirty="0" err="1"/>
              <a:t>criticism</a:t>
            </a:r>
            <a:endParaRPr lang="nb-NO" sz="1800" dirty="0"/>
          </a:p>
          <a:p>
            <a:pPr eaLnBrk="1" hangingPunct="1">
              <a:defRPr/>
            </a:pPr>
            <a:endParaRPr lang="nb-NO" sz="1800" dirty="0"/>
          </a:p>
          <a:p>
            <a:pPr eaLnBrk="1" hangingPunct="1">
              <a:defRPr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29982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179388"/>
            <a:ext cx="8589002" cy="457200"/>
          </a:xfrm>
        </p:spPr>
        <p:txBody>
          <a:bodyPr/>
          <a:lstStyle/>
          <a:p>
            <a:pPr eaLnBrk="1" hangingPunct="1"/>
            <a:r>
              <a:rPr lang="en-GB" b="1" noProof="0" dirty="0">
                <a:solidFill>
                  <a:srgbClr val="FFC000"/>
                </a:solidFill>
              </a:rPr>
              <a:t>1. What to do with book publishing (B)</a:t>
            </a:r>
            <a:endParaRPr lang="en-GB" b="1" noProof="0" dirty="0">
              <a:solidFill>
                <a:schemeClr val="bg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049079"/>
            <a:ext cx="7905750" cy="4933507"/>
          </a:xfrm>
          <a:solidFill>
            <a:schemeClr val="accent3">
              <a:lumMod val="95000"/>
            </a:schemeClr>
          </a:solidFill>
          <a:ln w="12700">
            <a:solidFill>
              <a:srgbClr val="C00000"/>
            </a:solidFill>
          </a:ln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eaLnBrk="1" hangingPunct="1">
              <a:defRPr/>
            </a:pPr>
            <a:r>
              <a:rPr lang="nb-NO" sz="1800" dirty="0" err="1"/>
              <a:t>Concentrate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OA </a:t>
            </a:r>
            <a:r>
              <a:rPr lang="nb-NO" sz="1800" dirty="0" err="1"/>
              <a:t>development</a:t>
            </a:r>
            <a:r>
              <a:rPr lang="nb-NO" sz="1800" dirty="0"/>
              <a:t> </a:t>
            </a:r>
            <a:r>
              <a:rPr lang="nb-NO" sz="1800" dirty="0" err="1"/>
              <a:t>on</a:t>
            </a:r>
            <a:r>
              <a:rPr lang="nb-NO" sz="1800" dirty="0"/>
              <a:t> </a:t>
            </a:r>
            <a:r>
              <a:rPr lang="nb-NO" sz="1800" dirty="0" err="1"/>
              <a:t>books</a:t>
            </a:r>
            <a:r>
              <a:rPr lang="nb-NO" sz="1800" dirty="0"/>
              <a:t> </a:t>
            </a:r>
            <a:r>
              <a:rPr lang="nb-NO" sz="1800" dirty="0" err="1"/>
              <a:t>that</a:t>
            </a:r>
            <a:r>
              <a:rPr lang="nb-NO" sz="1800" dirty="0"/>
              <a:t> </a:t>
            </a:r>
            <a:r>
              <a:rPr lang="nb-NO" sz="1800" dirty="0" err="1"/>
              <a:t>are</a:t>
            </a:r>
            <a:r>
              <a:rPr lang="nb-NO" sz="1800" dirty="0"/>
              <a:t> </a:t>
            </a:r>
            <a:r>
              <a:rPr lang="nb-NO" sz="1800" b="1" dirty="0" err="1"/>
              <a:t>the</a:t>
            </a:r>
            <a:r>
              <a:rPr lang="nb-NO" sz="1800" b="1" dirty="0"/>
              <a:t> end </a:t>
            </a:r>
            <a:r>
              <a:rPr lang="nb-NO" sz="1800" b="1" dirty="0" err="1"/>
              <a:t>results</a:t>
            </a:r>
            <a:r>
              <a:rPr lang="nb-NO" sz="1800" b="1" dirty="0"/>
              <a:t> </a:t>
            </a:r>
            <a:r>
              <a:rPr lang="nb-NO" sz="1800" b="1" dirty="0" err="1"/>
              <a:t>of</a:t>
            </a:r>
            <a:r>
              <a:rPr lang="nb-NO" sz="1800" b="1" dirty="0"/>
              <a:t> </a:t>
            </a:r>
            <a:r>
              <a:rPr lang="nb-NO" sz="1800" b="1" dirty="0" err="1"/>
              <a:t>specific</a:t>
            </a:r>
            <a:r>
              <a:rPr lang="nb-NO" sz="1800" b="1" dirty="0"/>
              <a:t> research </a:t>
            </a:r>
            <a:r>
              <a:rPr lang="nb-NO" sz="1800" b="1" dirty="0" err="1"/>
              <a:t>projects</a:t>
            </a:r>
            <a:r>
              <a:rPr lang="nb-NO" sz="1800" b="1" dirty="0"/>
              <a:t>.</a:t>
            </a:r>
          </a:p>
          <a:p>
            <a:pPr eaLnBrk="1" hangingPunct="1">
              <a:defRPr/>
            </a:pPr>
            <a:r>
              <a:rPr lang="nb-NO" sz="1800" dirty="0" err="1"/>
              <a:t>These</a:t>
            </a:r>
            <a:r>
              <a:rPr lang="nb-NO" sz="1800" dirty="0"/>
              <a:t> </a:t>
            </a:r>
            <a:r>
              <a:rPr lang="nb-NO" sz="1800" dirty="0" err="1"/>
              <a:t>books</a:t>
            </a:r>
            <a:r>
              <a:rPr lang="nb-NO" sz="1800" dirty="0"/>
              <a:t> </a:t>
            </a:r>
            <a:r>
              <a:rPr lang="nb-NO" sz="1800" dirty="0" err="1"/>
              <a:t>are</a:t>
            </a:r>
            <a:r>
              <a:rPr lang="nb-NO" sz="1800" dirty="0"/>
              <a:t> most </a:t>
            </a:r>
            <a:r>
              <a:rPr lang="nb-NO" sz="1800" dirty="0" err="1"/>
              <a:t>often</a:t>
            </a:r>
            <a:r>
              <a:rPr lang="nb-NO" sz="1800" dirty="0"/>
              <a:t>, </a:t>
            </a:r>
            <a:r>
              <a:rPr lang="nb-NO" sz="1800" dirty="0" err="1"/>
              <a:t>but</a:t>
            </a:r>
            <a:r>
              <a:rPr lang="nb-NO" sz="1800" dirty="0"/>
              <a:t> not </a:t>
            </a:r>
            <a:r>
              <a:rPr lang="nb-NO" sz="1800" dirty="0" err="1"/>
              <a:t>always</a:t>
            </a:r>
            <a:r>
              <a:rPr lang="nb-NO" sz="1800" dirty="0"/>
              <a:t>,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b="1" dirty="0"/>
              <a:t>more </a:t>
            </a:r>
            <a:r>
              <a:rPr lang="nb-NO" sz="1800" b="1" dirty="0" err="1"/>
              <a:t>specialized</a:t>
            </a:r>
            <a:r>
              <a:rPr lang="nb-NO" sz="1800" b="1" dirty="0"/>
              <a:t> </a:t>
            </a:r>
            <a:r>
              <a:rPr lang="nb-NO" sz="1800" b="1" dirty="0" err="1"/>
              <a:t>interest</a:t>
            </a:r>
            <a:r>
              <a:rPr lang="nb-NO" sz="1800" dirty="0"/>
              <a:t> </a:t>
            </a:r>
            <a:r>
              <a:rPr lang="nb-NO" sz="1800" dirty="0" err="1"/>
              <a:t>within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academic</a:t>
            </a:r>
            <a:r>
              <a:rPr lang="nb-NO" sz="1800" dirty="0"/>
              <a:t> </a:t>
            </a:r>
            <a:r>
              <a:rPr lang="nb-NO" sz="1800" dirty="0" err="1"/>
              <a:t>world</a:t>
            </a:r>
            <a:endParaRPr lang="nb-NO" sz="1800" dirty="0"/>
          </a:p>
          <a:p>
            <a:pPr eaLnBrk="1" hangingPunct="1">
              <a:defRPr/>
            </a:pPr>
            <a:r>
              <a:rPr lang="nb-NO" sz="1800" dirty="0" err="1"/>
              <a:t>They</a:t>
            </a:r>
            <a:r>
              <a:rPr lang="nb-NO" sz="1800" dirty="0"/>
              <a:t> </a:t>
            </a:r>
            <a:r>
              <a:rPr lang="nb-NO" sz="1800" dirty="0" err="1"/>
              <a:t>should</a:t>
            </a:r>
            <a:r>
              <a:rPr lang="nb-NO" sz="1800" dirty="0"/>
              <a:t> be </a:t>
            </a:r>
            <a:r>
              <a:rPr lang="nb-NO" sz="1800" dirty="0" err="1"/>
              <a:t>distributed</a:t>
            </a:r>
            <a:r>
              <a:rPr lang="nb-NO" sz="1800" dirty="0"/>
              <a:t> </a:t>
            </a:r>
            <a:r>
              <a:rPr lang="nb-NO" sz="1800" dirty="0" err="1"/>
              <a:t>immediately</a:t>
            </a:r>
            <a:r>
              <a:rPr lang="nb-NO" sz="1800" dirty="0"/>
              <a:t> and for </a:t>
            </a:r>
            <a:r>
              <a:rPr lang="nb-NO" sz="1800" dirty="0" err="1"/>
              <a:t>free</a:t>
            </a:r>
            <a:r>
              <a:rPr lang="nb-NO" sz="1800" dirty="0"/>
              <a:t>, </a:t>
            </a:r>
            <a:r>
              <a:rPr lang="nb-NO" sz="1800" b="1" dirty="0"/>
              <a:t>not </a:t>
            </a:r>
            <a:r>
              <a:rPr lang="nb-NO" sz="1800" b="1" dirty="0" err="1"/>
              <a:t>through</a:t>
            </a:r>
            <a:r>
              <a:rPr lang="nb-NO" sz="1800" b="1" dirty="0"/>
              <a:t> </a:t>
            </a:r>
            <a:r>
              <a:rPr lang="nb-NO" sz="1800" b="1" dirty="0" err="1"/>
              <a:t>expensive</a:t>
            </a:r>
            <a:r>
              <a:rPr lang="nb-NO" sz="1800" b="1" dirty="0"/>
              <a:t> book stores</a:t>
            </a:r>
            <a:r>
              <a:rPr lang="nb-NO" sz="1800" dirty="0"/>
              <a:t>, in order to </a:t>
            </a:r>
            <a:r>
              <a:rPr lang="nb-NO" sz="1800" dirty="0" err="1"/>
              <a:t>reach</a:t>
            </a:r>
            <a:r>
              <a:rPr lang="nb-NO" sz="1800" dirty="0"/>
              <a:t> all relevant </a:t>
            </a:r>
            <a:r>
              <a:rPr lang="nb-NO" sz="1800" dirty="0" err="1"/>
              <a:t>readers</a:t>
            </a:r>
            <a:r>
              <a:rPr lang="nb-NO" sz="1800" dirty="0"/>
              <a:t> and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highest</a:t>
            </a:r>
            <a:r>
              <a:rPr lang="nb-NO" sz="1800" dirty="0"/>
              <a:t> </a:t>
            </a:r>
            <a:r>
              <a:rPr lang="nb-NO" sz="1800" dirty="0" err="1"/>
              <a:t>potential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qualified</a:t>
            </a:r>
            <a:r>
              <a:rPr lang="nb-NO" sz="1800" dirty="0"/>
              <a:t> </a:t>
            </a:r>
            <a:r>
              <a:rPr lang="nb-NO" sz="1800" dirty="0" err="1"/>
              <a:t>scholarly</a:t>
            </a:r>
            <a:r>
              <a:rPr lang="nb-NO" sz="1800" dirty="0"/>
              <a:t> </a:t>
            </a:r>
            <a:r>
              <a:rPr lang="nb-NO" sz="1800" dirty="0" err="1"/>
              <a:t>criticism</a:t>
            </a:r>
            <a:endParaRPr lang="nb-NO" sz="1800" dirty="0"/>
          </a:p>
          <a:p>
            <a:pPr eaLnBrk="1" hangingPunct="1">
              <a:defRPr/>
            </a:pPr>
            <a:r>
              <a:rPr lang="nb-NO" sz="1800" dirty="0"/>
              <a:t>The present business </a:t>
            </a:r>
            <a:r>
              <a:rPr lang="nb-NO" sz="1800" dirty="0" err="1"/>
              <a:t>model</a:t>
            </a:r>
            <a:r>
              <a:rPr lang="nb-NO" sz="1800" dirty="0"/>
              <a:t> for OA </a:t>
            </a:r>
            <a:r>
              <a:rPr lang="nb-NO" sz="1800" dirty="0" err="1"/>
              <a:t>publishing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such</a:t>
            </a:r>
            <a:r>
              <a:rPr lang="nb-NO" sz="1800" dirty="0"/>
              <a:t> </a:t>
            </a:r>
            <a:r>
              <a:rPr lang="nb-NO" sz="1800" dirty="0" err="1"/>
              <a:t>books</a:t>
            </a:r>
            <a:r>
              <a:rPr lang="nb-NO" sz="1800" dirty="0"/>
              <a:t> is </a:t>
            </a:r>
            <a:r>
              <a:rPr lang="nb-NO" sz="1800" b="1" dirty="0" err="1"/>
              <a:t>problematic</a:t>
            </a:r>
            <a:endParaRPr lang="nb-NO" sz="1800" b="1" dirty="0"/>
          </a:p>
          <a:p>
            <a:pPr eaLnBrk="1" hangingPunct="1">
              <a:defRPr/>
            </a:pPr>
            <a:endParaRPr lang="nb-NO" sz="1800" dirty="0"/>
          </a:p>
          <a:p>
            <a:pPr eaLnBrk="1" hangingPunct="1">
              <a:defRPr/>
            </a:pPr>
            <a:endParaRPr lang="nb-NO" sz="1800" dirty="0"/>
          </a:p>
        </p:txBody>
      </p:sp>
      <p:pic>
        <p:nvPicPr>
          <p:cNvPr id="4" name="Picture 8" descr="https://publishingperspectives.com/wp-content/uploads/2016/06/Peter-Lang-logo.jpeg">
            <a:extLst>
              <a:ext uri="{FF2B5EF4-FFF2-40B4-BE49-F238E27FC236}">
                <a16:creationId xmlns:a16="http://schemas.microsoft.com/office/drawing/2014/main" id="{EB0A7659-2485-4A53-8ADB-494D3690D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593" y="4788949"/>
            <a:ext cx="1701316" cy="183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esultat for intechopen">
            <a:extLst>
              <a:ext uri="{FF2B5EF4-FFF2-40B4-BE49-F238E27FC236}">
                <a16:creationId xmlns:a16="http://schemas.microsoft.com/office/drawing/2014/main" id="{EF4082EC-B4F1-4E2A-960D-5A5D6ACC9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408" y="5209251"/>
            <a:ext cx="3228975" cy="14192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62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179388"/>
            <a:ext cx="8589002" cy="457200"/>
          </a:xfrm>
        </p:spPr>
        <p:txBody>
          <a:bodyPr/>
          <a:lstStyle/>
          <a:p>
            <a:pPr eaLnBrk="1" hangingPunct="1"/>
            <a:r>
              <a:rPr lang="en-GB" b="1" noProof="0" dirty="0">
                <a:solidFill>
                  <a:srgbClr val="FFC000"/>
                </a:solidFill>
              </a:rPr>
              <a:t>1. What to do with book publishing (B)</a:t>
            </a:r>
            <a:endParaRPr lang="en-GB" b="1" noProof="0" dirty="0">
              <a:solidFill>
                <a:schemeClr val="bg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049079"/>
            <a:ext cx="7905750" cy="4933507"/>
          </a:xfrm>
          <a:solidFill>
            <a:schemeClr val="accent3">
              <a:lumMod val="95000"/>
            </a:schemeClr>
          </a:solidFill>
          <a:ln w="12700">
            <a:solidFill>
              <a:srgbClr val="C00000"/>
            </a:solidFill>
          </a:ln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eaLnBrk="1" hangingPunct="1">
              <a:defRPr/>
            </a:pPr>
            <a:r>
              <a:rPr lang="nb-NO" sz="1800" dirty="0" err="1"/>
              <a:t>Concentrate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OA </a:t>
            </a:r>
            <a:r>
              <a:rPr lang="nb-NO" sz="1800" dirty="0" err="1"/>
              <a:t>development</a:t>
            </a:r>
            <a:r>
              <a:rPr lang="nb-NO" sz="1800" dirty="0"/>
              <a:t> </a:t>
            </a:r>
            <a:r>
              <a:rPr lang="nb-NO" sz="1800" dirty="0" err="1"/>
              <a:t>on</a:t>
            </a:r>
            <a:r>
              <a:rPr lang="nb-NO" sz="1800" dirty="0"/>
              <a:t> </a:t>
            </a:r>
            <a:r>
              <a:rPr lang="nb-NO" sz="1800" dirty="0" err="1"/>
              <a:t>books</a:t>
            </a:r>
            <a:r>
              <a:rPr lang="nb-NO" sz="1800" dirty="0"/>
              <a:t> </a:t>
            </a:r>
            <a:r>
              <a:rPr lang="nb-NO" sz="1800" dirty="0" err="1"/>
              <a:t>that</a:t>
            </a:r>
            <a:r>
              <a:rPr lang="nb-NO" sz="1800" dirty="0"/>
              <a:t> </a:t>
            </a:r>
            <a:r>
              <a:rPr lang="nb-NO" sz="1800" dirty="0" err="1"/>
              <a:t>are</a:t>
            </a:r>
            <a:r>
              <a:rPr lang="nb-NO" sz="1800" dirty="0"/>
              <a:t> </a:t>
            </a:r>
            <a:r>
              <a:rPr lang="nb-NO" sz="1800" b="1" dirty="0" err="1"/>
              <a:t>the</a:t>
            </a:r>
            <a:r>
              <a:rPr lang="nb-NO" sz="1800" b="1" dirty="0"/>
              <a:t> end </a:t>
            </a:r>
            <a:r>
              <a:rPr lang="nb-NO" sz="1800" b="1" dirty="0" err="1"/>
              <a:t>results</a:t>
            </a:r>
            <a:r>
              <a:rPr lang="nb-NO" sz="1800" b="1" dirty="0"/>
              <a:t> </a:t>
            </a:r>
            <a:r>
              <a:rPr lang="nb-NO" sz="1800" b="1" dirty="0" err="1"/>
              <a:t>of</a:t>
            </a:r>
            <a:r>
              <a:rPr lang="nb-NO" sz="1800" b="1" dirty="0"/>
              <a:t> </a:t>
            </a:r>
            <a:r>
              <a:rPr lang="nb-NO" sz="1800" b="1" dirty="0" err="1"/>
              <a:t>specific</a:t>
            </a:r>
            <a:r>
              <a:rPr lang="nb-NO" sz="1800" b="1" dirty="0"/>
              <a:t> research </a:t>
            </a:r>
            <a:r>
              <a:rPr lang="nb-NO" sz="1800" b="1" dirty="0" err="1"/>
              <a:t>projects</a:t>
            </a:r>
            <a:r>
              <a:rPr lang="nb-NO" sz="1800" b="1" dirty="0"/>
              <a:t>.</a:t>
            </a:r>
          </a:p>
          <a:p>
            <a:pPr eaLnBrk="1" hangingPunct="1">
              <a:defRPr/>
            </a:pPr>
            <a:r>
              <a:rPr lang="nb-NO" sz="1800" dirty="0" err="1"/>
              <a:t>These</a:t>
            </a:r>
            <a:r>
              <a:rPr lang="nb-NO" sz="1800" dirty="0"/>
              <a:t> </a:t>
            </a:r>
            <a:r>
              <a:rPr lang="nb-NO" sz="1800" dirty="0" err="1"/>
              <a:t>books</a:t>
            </a:r>
            <a:r>
              <a:rPr lang="nb-NO" sz="1800" dirty="0"/>
              <a:t> </a:t>
            </a:r>
            <a:r>
              <a:rPr lang="nb-NO" sz="1800" dirty="0" err="1"/>
              <a:t>are</a:t>
            </a:r>
            <a:r>
              <a:rPr lang="nb-NO" sz="1800" dirty="0"/>
              <a:t> most </a:t>
            </a:r>
            <a:r>
              <a:rPr lang="nb-NO" sz="1800" dirty="0" err="1"/>
              <a:t>often</a:t>
            </a:r>
            <a:r>
              <a:rPr lang="nb-NO" sz="1800" dirty="0"/>
              <a:t>, </a:t>
            </a:r>
            <a:r>
              <a:rPr lang="nb-NO" sz="1800" dirty="0" err="1"/>
              <a:t>but</a:t>
            </a:r>
            <a:r>
              <a:rPr lang="nb-NO" sz="1800" dirty="0"/>
              <a:t> not </a:t>
            </a:r>
            <a:r>
              <a:rPr lang="nb-NO" sz="1800" dirty="0" err="1"/>
              <a:t>always</a:t>
            </a:r>
            <a:r>
              <a:rPr lang="nb-NO" sz="1800" dirty="0"/>
              <a:t>,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b="1" dirty="0"/>
              <a:t>more </a:t>
            </a:r>
            <a:r>
              <a:rPr lang="nb-NO" sz="1800" b="1" dirty="0" err="1"/>
              <a:t>specialized</a:t>
            </a:r>
            <a:r>
              <a:rPr lang="nb-NO" sz="1800" b="1" dirty="0"/>
              <a:t> </a:t>
            </a:r>
            <a:r>
              <a:rPr lang="nb-NO" sz="1800" b="1" dirty="0" err="1"/>
              <a:t>interest</a:t>
            </a:r>
            <a:r>
              <a:rPr lang="nb-NO" sz="1800" dirty="0"/>
              <a:t> </a:t>
            </a:r>
            <a:r>
              <a:rPr lang="nb-NO" sz="1800" dirty="0" err="1"/>
              <a:t>within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academic</a:t>
            </a:r>
            <a:r>
              <a:rPr lang="nb-NO" sz="1800" dirty="0"/>
              <a:t> </a:t>
            </a:r>
            <a:r>
              <a:rPr lang="nb-NO" sz="1800" dirty="0" err="1"/>
              <a:t>world</a:t>
            </a:r>
            <a:endParaRPr lang="nb-NO" sz="1800" dirty="0"/>
          </a:p>
          <a:p>
            <a:pPr eaLnBrk="1" hangingPunct="1">
              <a:defRPr/>
            </a:pPr>
            <a:r>
              <a:rPr lang="nb-NO" sz="1800" dirty="0" err="1"/>
              <a:t>They</a:t>
            </a:r>
            <a:r>
              <a:rPr lang="nb-NO" sz="1800" dirty="0"/>
              <a:t> </a:t>
            </a:r>
            <a:r>
              <a:rPr lang="nb-NO" sz="1800" dirty="0" err="1"/>
              <a:t>should</a:t>
            </a:r>
            <a:r>
              <a:rPr lang="nb-NO" sz="1800" dirty="0"/>
              <a:t> be </a:t>
            </a:r>
            <a:r>
              <a:rPr lang="nb-NO" sz="1800" dirty="0" err="1"/>
              <a:t>distributed</a:t>
            </a:r>
            <a:r>
              <a:rPr lang="nb-NO" sz="1800" dirty="0"/>
              <a:t> </a:t>
            </a:r>
            <a:r>
              <a:rPr lang="nb-NO" sz="1800" dirty="0" err="1"/>
              <a:t>immediately</a:t>
            </a:r>
            <a:r>
              <a:rPr lang="nb-NO" sz="1800" dirty="0"/>
              <a:t> and for </a:t>
            </a:r>
            <a:r>
              <a:rPr lang="nb-NO" sz="1800" dirty="0" err="1"/>
              <a:t>free</a:t>
            </a:r>
            <a:r>
              <a:rPr lang="nb-NO" sz="1800" dirty="0"/>
              <a:t>, </a:t>
            </a:r>
            <a:r>
              <a:rPr lang="nb-NO" sz="1800" b="1" dirty="0"/>
              <a:t>not </a:t>
            </a:r>
            <a:r>
              <a:rPr lang="nb-NO" sz="1800" b="1" dirty="0" err="1"/>
              <a:t>through</a:t>
            </a:r>
            <a:r>
              <a:rPr lang="nb-NO" sz="1800" b="1" dirty="0"/>
              <a:t> </a:t>
            </a:r>
            <a:r>
              <a:rPr lang="nb-NO" sz="1800" b="1" dirty="0" err="1"/>
              <a:t>expensive</a:t>
            </a:r>
            <a:r>
              <a:rPr lang="nb-NO" sz="1800" b="1" dirty="0"/>
              <a:t> book stores</a:t>
            </a:r>
            <a:r>
              <a:rPr lang="nb-NO" sz="1800" dirty="0"/>
              <a:t>, in order to </a:t>
            </a:r>
            <a:r>
              <a:rPr lang="nb-NO" sz="1800" dirty="0" err="1"/>
              <a:t>reach</a:t>
            </a:r>
            <a:r>
              <a:rPr lang="nb-NO" sz="1800" dirty="0"/>
              <a:t> all relevant </a:t>
            </a:r>
            <a:r>
              <a:rPr lang="nb-NO" sz="1800" dirty="0" err="1"/>
              <a:t>readers</a:t>
            </a:r>
            <a:r>
              <a:rPr lang="nb-NO" sz="1800" dirty="0"/>
              <a:t> and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highest</a:t>
            </a:r>
            <a:r>
              <a:rPr lang="nb-NO" sz="1800" dirty="0"/>
              <a:t> </a:t>
            </a:r>
            <a:r>
              <a:rPr lang="nb-NO" sz="1800" dirty="0" err="1"/>
              <a:t>potential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qualified</a:t>
            </a:r>
            <a:r>
              <a:rPr lang="nb-NO" sz="1800" dirty="0"/>
              <a:t> </a:t>
            </a:r>
            <a:r>
              <a:rPr lang="nb-NO" sz="1800" dirty="0" err="1"/>
              <a:t>scholarly</a:t>
            </a:r>
            <a:r>
              <a:rPr lang="nb-NO" sz="1800" dirty="0"/>
              <a:t> </a:t>
            </a:r>
            <a:r>
              <a:rPr lang="nb-NO" sz="1800" dirty="0" err="1"/>
              <a:t>criticism</a:t>
            </a:r>
            <a:endParaRPr lang="nb-NO" sz="1800" dirty="0"/>
          </a:p>
          <a:p>
            <a:pPr eaLnBrk="1" hangingPunct="1">
              <a:defRPr/>
            </a:pPr>
            <a:r>
              <a:rPr lang="nb-NO" sz="1800" dirty="0"/>
              <a:t>The present business </a:t>
            </a:r>
            <a:r>
              <a:rPr lang="nb-NO" sz="1800" dirty="0" err="1"/>
              <a:t>model</a:t>
            </a:r>
            <a:r>
              <a:rPr lang="nb-NO" sz="1800" dirty="0"/>
              <a:t> for OA </a:t>
            </a:r>
            <a:r>
              <a:rPr lang="nb-NO" sz="1800" dirty="0" err="1"/>
              <a:t>publishing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such</a:t>
            </a:r>
            <a:r>
              <a:rPr lang="nb-NO" sz="1800" dirty="0"/>
              <a:t> </a:t>
            </a:r>
            <a:r>
              <a:rPr lang="nb-NO" sz="1800" dirty="0" err="1"/>
              <a:t>books</a:t>
            </a:r>
            <a:r>
              <a:rPr lang="nb-NO" sz="1800" dirty="0"/>
              <a:t> is </a:t>
            </a:r>
            <a:r>
              <a:rPr lang="nb-NO" sz="1800" b="1" dirty="0" err="1"/>
              <a:t>problematic</a:t>
            </a:r>
            <a:endParaRPr lang="nb-NO" sz="1800" b="1" dirty="0"/>
          </a:p>
          <a:p>
            <a:pPr eaLnBrk="1" hangingPunct="1">
              <a:defRPr/>
            </a:pPr>
            <a:r>
              <a:rPr lang="nb-NO" sz="1800" b="1" dirty="0"/>
              <a:t>This problem is </a:t>
            </a:r>
            <a:r>
              <a:rPr lang="nb-NO" sz="1800" b="1" dirty="0" err="1"/>
              <a:t>being</a:t>
            </a:r>
            <a:r>
              <a:rPr lang="nb-NO" sz="1800" b="1" dirty="0"/>
              <a:t> </a:t>
            </a:r>
            <a:r>
              <a:rPr lang="nb-NO" sz="1800" b="1" dirty="0" err="1"/>
              <a:t>addressed</a:t>
            </a:r>
            <a:endParaRPr lang="nb-NO" sz="1800" b="1" dirty="0"/>
          </a:p>
          <a:p>
            <a:pPr eaLnBrk="1" hangingPunct="1">
              <a:defRPr/>
            </a:pPr>
            <a:endParaRPr lang="nb-NO" sz="1800" dirty="0"/>
          </a:p>
          <a:p>
            <a:pPr eaLnBrk="1" hangingPunct="1">
              <a:defRPr/>
            </a:pPr>
            <a:endParaRPr lang="nb-NO" sz="1800" dirty="0"/>
          </a:p>
        </p:txBody>
      </p:sp>
      <p:pic>
        <p:nvPicPr>
          <p:cNvPr id="3074" name="Picture 2" descr="AAUP">
            <a:extLst>
              <a:ext uri="{FF2B5EF4-FFF2-40B4-BE49-F238E27FC236}">
                <a16:creationId xmlns:a16="http://schemas.microsoft.com/office/drawing/2014/main" id="{CE82BE40-C14A-44D6-BE8B-9320125DC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963" y="5308858"/>
            <a:ext cx="1714500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3076" name="Picture 4" descr="Bilderesultat for oaspa">
            <a:extLst>
              <a:ext uri="{FF2B5EF4-FFF2-40B4-BE49-F238E27FC236}">
                <a16:creationId xmlns:a16="http://schemas.microsoft.com/office/drawing/2014/main" id="{6A5C8289-9073-4394-AF41-5582E22FE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276" y="5308858"/>
            <a:ext cx="1823569" cy="119815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ilderesultat for enressh">
            <a:extLst>
              <a:ext uri="{FF2B5EF4-FFF2-40B4-BE49-F238E27FC236}">
                <a16:creationId xmlns:a16="http://schemas.microsoft.com/office/drawing/2014/main" id="{C0A4B056-1F9E-4888-AA99-4EE8E843F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394" y="5187281"/>
            <a:ext cx="1318495" cy="149133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985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179388"/>
            <a:ext cx="8589002" cy="457200"/>
          </a:xfrm>
        </p:spPr>
        <p:txBody>
          <a:bodyPr/>
          <a:lstStyle/>
          <a:p>
            <a:pPr eaLnBrk="1" hangingPunct="1"/>
            <a:r>
              <a:rPr lang="en-GB" b="1" noProof="0" dirty="0">
                <a:solidFill>
                  <a:srgbClr val="FFC000"/>
                </a:solidFill>
              </a:rPr>
              <a:t>1. What to do with book publishing (C)</a:t>
            </a:r>
            <a:endParaRPr lang="en-GB" b="1" noProof="0" dirty="0">
              <a:solidFill>
                <a:schemeClr val="bg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049079"/>
            <a:ext cx="7905750" cy="4933507"/>
          </a:xfrm>
          <a:solidFill>
            <a:schemeClr val="accent3">
              <a:lumMod val="95000"/>
            </a:schemeClr>
          </a:solidFill>
          <a:ln w="12700">
            <a:solidFill>
              <a:srgbClr val="C00000"/>
            </a:solidFill>
          </a:ln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eaLnBrk="1" hangingPunct="1">
              <a:defRPr/>
            </a:pPr>
            <a:r>
              <a:rPr lang="nb-NO" sz="1800" dirty="0" err="1"/>
              <a:t>Develop</a:t>
            </a:r>
            <a:r>
              <a:rPr lang="nb-NO" sz="1800" dirty="0"/>
              <a:t> OA </a:t>
            </a:r>
            <a:r>
              <a:rPr lang="nb-NO" sz="1800" b="1" dirty="0"/>
              <a:t>book series </a:t>
            </a:r>
            <a:r>
              <a:rPr lang="nb-NO" sz="1800" dirty="0" err="1"/>
              <a:t>building</a:t>
            </a:r>
            <a:r>
              <a:rPr lang="nb-NO" sz="1800" dirty="0"/>
              <a:t> </a:t>
            </a:r>
            <a:r>
              <a:rPr lang="nb-NO" sz="1800" dirty="0" err="1"/>
              <a:t>on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independent</a:t>
            </a:r>
            <a:r>
              <a:rPr lang="nb-NO" sz="1800" dirty="0"/>
              <a:t> journal </a:t>
            </a:r>
            <a:r>
              <a:rPr lang="nb-NO" sz="1800" dirty="0" err="1"/>
              <a:t>model</a:t>
            </a:r>
            <a:endParaRPr lang="nb-NO" sz="1800" dirty="0"/>
          </a:p>
          <a:p>
            <a:pPr eaLnBrk="1" hangingPunct="1">
              <a:defRPr/>
            </a:pPr>
            <a:endParaRPr lang="nb-NO" sz="1800" dirty="0"/>
          </a:p>
          <a:p>
            <a:pPr eaLnBrk="1" hangingPunct="1">
              <a:defRPr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830857748"/>
      </p:ext>
    </p:extLst>
  </p:cSld>
  <p:clrMapOvr>
    <a:masterClrMapping/>
  </p:clrMapOvr>
</p:sld>
</file>

<file path=ppt/theme/theme1.xml><?xml version="1.0" encoding="utf-8"?>
<a:theme xmlns:a="http://schemas.openxmlformats.org/drawingml/2006/main" name="NIFUSTEP_PowerPoint-mal-engelsk[1]">
  <a:themeElements>
    <a:clrScheme name="NIFUSTEP_PowerPoint-mal-engelsk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IFUSTEP_PowerPoint-mal-engelsk[1]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47D9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47D9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NIFUSTEP_PowerPoint-mal-engelsk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FUSTEP_PowerPoint-mal-engelsk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FUSTEP_PowerPoint-mal-engelsk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FUSTEP_PowerPoint-mal-engelsk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FUSTEP_PowerPoint-mal-engelsk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FUSTEP_PowerPoint-mal-engelsk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FUSTEP_PowerPoint-mal-engelsk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FUSTEP_PowerPoint-mal-engelsk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FUSTEP_PowerPoint-mal-engelsk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FUSTEP_PowerPoint-mal-engelsk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FUSTEP_PowerPoint-mal-engelsk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FUSTEP_PowerPoint-mal-engelsk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NIFUSTEP_PowerPoint-mal-engelsk[1]</Template>
  <TotalTime>11152</TotalTime>
  <Words>632</Words>
  <Application>Microsoft Office PowerPoint</Application>
  <PresentationFormat>Skjermfremvisning (4:3)</PresentationFormat>
  <Paragraphs>72</Paragraphs>
  <Slides>12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Times</vt:lpstr>
      <vt:lpstr>Verdana</vt:lpstr>
      <vt:lpstr>Wingdings</vt:lpstr>
      <vt:lpstr>NIFUSTEP_PowerPoint-mal-engelsk[1]</vt:lpstr>
      <vt:lpstr>PowerPoint-presentasjon</vt:lpstr>
      <vt:lpstr>Share of scientific articles in DOAJ journals 2011-17. Major areas of resarch. All Norwegian institutions</vt:lpstr>
      <vt:lpstr>Share of scientific articles in DOAJ journals 2011-17. Languages. All Norwegian institutions</vt:lpstr>
      <vt:lpstr>I want us to discuss</vt:lpstr>
      <vt:lpstr>1. What to do with book publishing (A)</vt:lpstr>
      <vt:lpstr>1. What to do with book publishing (B)</vt:lpstr>
      <vt:lpstr>1. What to do with book publishing (B)</vt:lpstr>
      <vt:lpstr>1. What to do with book publishing (B)</vt:lpstr>
      <vt:lpstr>1. What to do with book publishing (C)</vt:lpstr>
      <vt:lpstr>2. How to flip national language journals</vt:lpstr>
      <vt:lpstr>Scholarly journals in the national language (examples)</vt:lpstr>
      <vt:lpstr>3. Why and how to avoid APC (article processing charge)?</vt:lpstr>
    </vt:vector>
  </TitlesOfParts>
  <Company>NIFU STEP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liv</dc:creator>
  <cp:lastModifiedBy>Gunnar Sivertsen</cp:lastModifiedBy>
  <cp:revision>836</cp:revision>
  <cp:lastPrinted>2017-06-01T05:24:48Z</cp:lastPrinted>
  <dcterms:created xsi:type="dcterms:W3CDTF">2007-05-07T13:30:49Z</dcterms:created>
  <dcterms:modified xsi:type="dcterms:W3CDTF">2019-03-05T14:38:44Z</dcterms:modified>
</cp:coreProperties>
</file>