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5" r:id="rId1"/>
  </p:sldMasterIdLst>
  <p:notesMasterIdLst>
    <p:notesMasterId r:id="rId26"/>
  </p:notesMasterIdLst>
  <p:handoutMasterIdLst>
    <p:handoutMasterId r:id="rId27"/>
  </p:handoutMasterIdLst>
  <p:sldIdLst>
    <p:sldId id="292" r:id="rId2"/>
    <p:sldId id="339" r:id="rId3"/>
    <p:sldId id="359" r:id="rId4"/>
    <p:sldId id="370" r:id="rId5"/>
    <p:sldId id="360" r:id="rId6"/>
    <p:sldId id="366" r:id="rId7"/>
    <p:sldId id="367" r:id="rId8"/>
    <p:sldId id="368" r:id="rId9"/>
    <p:sldId id="343" r:id="rId10"/>
    <p:sldId id="340" r:id="rId11"/>
    <p:sldId id="361" r:id="rId12"/>
    <p:sldId id="356" r:id="rId13"/>
    <p:sldId id="362" r:id="rId14"/>
    <p:sldId id="355" r:id="rId15"/>
    <p:sldId id="353" r:id="rId16"/>
    <p:sldId id="363" r:id="rId17"/>
    <p:sldId id="364" r:id="rId18"/>
    <p:sldId id="369" r:id="rId19"/>
    <p:sldId id="351" r:id="rId20"/>
    <p:sldId id="374" r:id="rId21"/>
    <p:sldId id="345" r:id="rId22"/>
    <p:sldId id="372" r:id="rId23"/>
    <p:sldId id="358" r:id="rId24"/>
    <p:sldId id="371" r:id="rId25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BE1A-B53D-4C81-A6B1-CA298D4BD77C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D1DC-3FD7-4BE7-AF17-41C4ACA79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9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FC32D-7CEA-4035-8550-F4BE7F64EA60}" type="datetimeFigureOut">
              <a:rPr lang="hr-HR" smtClean="0"/>
              <a:pPr/>
              <a:t>4.3.2019.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B8F3-6218-40B7-A0B9-8C04EC58FDA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2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B8F3-6218-40B7-A0B9-8C04EC58FDA1}" type="slidenum">
              <a:rPr lang="hr-HR" smtClean="0">
                <a:solidFill>
                  <a:prstClr val="black"/>
                </a:solidFill>
              </a:rPr>
              <a:pPr/>
              <a:t>1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4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0B8F3-6218-40B7-A0B9-8C04EC58FDA1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61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2952-6E1A-4860-87FF-E48F159CD93A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8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50FC-B710-4CC6-B08D-7C8D52C057D0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5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ADDD-C7E6-498D-9AD7-5E9BF7790F3D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9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29D8-EA65-4CB4-81D4-67759AFF268E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4332-E939-4626-A0C4-5B4F06D20533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1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31FD-DBB9-4556-B74A-1DF341DFFD3E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11780" y="6499540"/>
            <a:ext cx="1312025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8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4DD5-25BC-4273-9FDE-FC67D21800EE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1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54AB-722C-47CB-A95F-7AB7548D05C3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7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6A58-F8BE-489E-8841-89A2288B8657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9BEFA1-5EA2-4FCE-8CF4-85B49B61E2EF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F928B-C6E7-48C3-90DE-76191F5500F2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5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4DB541-F7D2-4B81-86C0-AF13E2FEB582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1780" y="6499540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68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99626" y="1895911"/>
            <a:ext cx="9932566" cy="2258047"/>
          </a:xfrm>
        </p:spPr>
        <p:txBody>
          <a:bodyPr>
            <a:normAutofit/>
          </a:bodyPr>
          <a:lstStyle/>
          <a:p>
            <a:pPr algn="ctr"/>
            <a:r>
              <a:rPr lang="hr-HR" sz="4800" b="1" dirty="0" err="1">
                <a:solidFill>
                  <a:srgbClr val="002060"/>
                </a:solidFill>
              </a:rPr>
              <a:t>Forming</a:t>
            </a:r>
            <a:r>
              <a:rPr lang="hr-HR" sz="4800" b="1" dirty="0">
                <a:solidFill>
                  <a:srgbClr val="002060"/>
                </a:solidFill>
              </a:rPr>
              <a:t> </a:t>
            </a:r>
            <a:r>
              <a:rPr lang="hr-HR" sz="4800" b="1" dirty="0" err="1">
                <a:solidFill>
                  <a:srgbClr val="002060"/>
                </a:solidFill>
              </a:rPr>
              <a:t>the</a:t>
            </a:r>
            <a:r>
              <a:rPr lang="hr-HR" sz="4800" b="1" dirty="0">
                <a:solidFill>
                  <a:srgbClr val="002060"/>
                </a:solidFill>
              </a:rPr>
              <a:t> </a:t>
            </a:r>
            <a:r>
              <a:rPr lang="hr-HR" sz="4800" b="1" dirty="0" err="1">
                <a:solidFill>
                  <a:srgbClr val="002060"/>
                </a:solidFill>
              </a:rPr>
              <a:t>basis</a:t>
            </a:r>
            <a:r>
              <a:rPr lang="hr-HR" sz="4800" b="1" dirty="0">
                <a:solidFill>
                  <a:srgbClr val="002060"/>
                </a:solidFill>
              </a:rPr>
              <a:t> for </a:t>
            </a:r>
            <a:r>
              <a:rPr lang="hr-HR" sz="4800" b="1" dirty="0" err="1">
                <a:solidFill>
                  <a:srgbClr val="002060"/>
                </a:solidFill>
              </a:rPr>
              <a:t>the</a:t>
            </a:r>
            <a:r>
              <a:rPr lang="hr-HR" sz="4800" b="1" dirty="0">
                <a:solidFill>
                  <a:srgbClr val="002060"/>
                </a:solidFill>
              </a:rPr>
              <a:t> </a:t>
            </a:r>
            <a:r>
              <a:rPr lang="hr-HR" sz="4800" b="1" dirty="0" err="1">
                <a:solidFill>
                  <a:srgbClr val="002060"/>
                </a:solidFill>
              </a:rPr>
              <a:t>establishment</a:t>
            </a:r>
            <a:r>
              <a:rPr lang="hr-HR" sz="4800" b="1" dirty="0">
                <a:solidFill>
                  <a:srgbClr val="002060"/>
                </a:solidFill>
              </a:rPr>
              <a:t> of </a:t>
            </a:r>
            <a:r>
              <a:rPr lang="hr-HR" sz="4800" b="1" dirty="0" err="1">
                <a:solidFill>
                  <a:srgbClr val="002060"/>
                </a:solidFill>
              </a:rPr>
              <a:t>collaboration</a:t>
            </a:r>
            <a:r>
              <a:rPr lang="hr-HR" sz="4800" b="1" dirty="0">
                <a:solidFill>
                  <a:srgbClr val="002060"/>
                </a:solidFill>
              </a:rPr>
              <a:t> </a:t>
            </a:r>
            <a:r>
              <a:rPr lang="hr-HR" sz="4800" b="1" dirty="0" err="1">
                <a:solidFill>
                  <a:srgbClr val="002060"/>
                </a:solidFill>
              </a:rPr>
              <a:t>between</a:t>
            </a:r>
            <a:r>
              <a:rPr lang="hr-HR" sz="4800" b="1" dirty="0">
                <a:solidFill>
                  <a:srgbClr val="002060"/>
                </a:solidFill>
              </a:rPr>
              <a:t> ENRESSH and HIRMEOS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75127" y="4475205"/>
            <a:ext cx="9756396" cy="1514534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hr-HR" sz="2600" cap="none" dirty="0">
                <a:latin typeface="+mn-lt"/>
              </a:rPr>
              <a:t>Nataša Jermen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hr-HR" sz="2600" cap="none" dirty="0">
                <a:latin typeface="+mn-lt"/>
              </a:rPr>
              <a:t>ENRESSH WG </a:t>
            </a:r>
            <a:r>
              <a:rPr lang="hr-HR" sz="2600" cap="none" dirty="0" err="1">
                <a:latin typeface="+mn-lt"/>
              </a:rPr>
              <a:t>Meeting</a:t>
            </a:r>
            <a:endParaRPr lang="hr-HR" sz="2600" cap="none" dirty="0">
              <a:latin typeface="+mn-lt"/>
            </a:endParaRP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hr-HR" sz="2600" cap="none" dirty="0">
                <a:latin typeface="+mn-lt"/>
              </a:rPr>
              <a:t>Podgorica, </a:t>
            </a:r>
            <a:r>
              <a:rPr lang="hr-HR" sz="2600" cap="none" dirty="0" err="1" smtClean="0">
                <a:latin typeface="+mn-lt"/>
              </a:rPr>
              <a:t>March</a:t>
            </a:r>
            <a:r>
              <a:rPr lang="hr-HR" sz="2600" cap="none" dirty="0" smtClean="0">
                <a:latin typeface="+mn-lt"/>
              </a:rPr>
              <a:t> </a:t>
            </a:r>
            <a:r>
              <a:rPr lang="hr-HR" sz="2600" cap="none" dirty="0">
                <a:latin typeface="+mn-lt"/>
              </a:rPr>
              <a:t>7th</a:t>
            </a:r>
            <a:r>
              <a:rPr lang="hr-HR" sz="2600" cap="none" dirty="0"/>
              <a:t> </a:t>
            </a:r>
            <a:r>
              <a:rPr lang="hr-HR" sz="2600" cap="none" dirty="0" smtClean="0">
                <a:latin typeface="+mn-lt"/>
              </a:rPr>
              <a:t>2019</a:t>
            </a:r>
            <a:endParaRPr lang="hr-HR" sz="2600" cap="none" dirty="0">
              <a:latin typeface="+mn-lt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hr-HR" b="1" cap="none" dirty="0">
              <a:latin typeface="+mn-lt"/>
            </a:endParaRPr>
          </a:p>
        </p:txBody>
      </p:sp>
      <p:pic>
        <p:nvPicPr>
          <p:cNvPr id="5" name="Image 5" descr="logo 2 blue 72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8" y="489051"/>
            <a:ext cx="3898900" cy="1117600"/>
          </a:xfrm>
          <a:prstGeom prst="rect">
            <a:avLst/>
          </a:prstGeom>
        </p:spPr>
      </p:pic>
      <p:pic>
        <p:nvPicPr>
          <p:cNvPr id="7" name="Image 4" descr="ENRESSH100p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36" y="41285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88699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" y="709233"/>
            <a:ext cx="10898121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1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113866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6" y="77274"/>
            <a:ext cx="9764488" cy="613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38365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9" y="244699"/>
            <a:ext cx="9754961" cy="60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164200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49" y="334851"/>
            <a:ext cx="9774014" cy="59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88699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DC2AE7-215E-4E15-A844-6685FEFE0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" t="14845" r="3814"/>
          <a:stretch/>
        </p:blipFill>
        <p:spPr>
          <a:xfrm>
            <a:off x="0" y="0"/>
            <a:ext cx="12192000" cy="586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36372" y="970384"/>
            <a:ext cx="10058400" cy="652032"/>
          </a:xfrm>
        </p:spPr>
        <p:txBody>
          <a:bodyPr>
            <a:normAutofit/>
          </a:bodyPr>
          <a:lstStyle/>
          <a:p>
            <a:r>
              <a:rPr lang="hr-HR" sz="4000" dirty="0" err="1"/>
              <a:t>Analysis</a:t>
            </a:r>
            <a:r>
              <a:rPr lang="hr-HR" sz="4000" dirty="0"/>
              <a:t> of </a:t>
            </a:r>
            <a:r>
              <a:rPr lang="hr-HR" sz="4000" dirty="0" err="1"/>
              <a:t>the</a:t>
            </a:r>
            <a:r>
              <a:rPr lang="hr-HR" sz="4000" dirty="0"/>
              <a:t> </a:t>
            </a:r>
            <a:r>
              <a:rPr lang="hr-HR" sz="4000" dirty="0" err="1"/>
              <a:t>usage</a:t>
            </a:r>
            <a:r>
              <a:rPr lang="hr-HR" sz="4000" dirty="0"/>
              <a:t> </a:t>
            </a:r>
            <a:r>
              <a:rPr lang="hr-HR" sz="4000" dirty="0" err="1"/>
              <a:t>of</a:t>
            </a:r>
            <a:r>
              <a:rPr lang="hr-HR" sz="4000" dirty="0"/>
              <a:t> </a:t>
            </a:r>
            <a:r>
              <a:rPr lang="hr-HR" sz="4000" dirty="0" err="1"/>
              <a:t>Oral</a:t>
            </a:r>
            <a:r>
              <a:rPr lang="hr-HR" sz="4000" dirty="0"/>
              <a:t> Literature </a:t>
            </a:r>
            <a:r>
              <a:rPr lang="hr-HR" sz="4000" dirty="0" err="1"/>
              <a:t>in</a:t>
            </a:r>
            <a:r>
              <a:rPr lang="hr-HR" sz="4000" dirty="0"/>
              <a:t> </a:t>
            </a:r>
            <a:r>
              <a:rPr lang="hr-HR" sz="4000" dirty="0" err="1"/>
              <a:t>Africa</a:t>
            </a:r>
            <a:r>
              <a:rPr lang="hr-HR" sz="4000" dirty="0"/>
              <a:t>: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0462" y="1916292"/>
            <a:ext cx="10174310" cy="42496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en-GB" sz="2200" dirty="0"/>
              <a:t>Over 170</a:t>
            </a:r>
            <a:r>
              <a:rPr lang="hr-HR" sz="2200" dirty="0"/>
              <a:t> 000 </a:t>
            </a:r>
            <a:r>
              <a:rPr lang="hr-HR" sz="2200" dirty="0" err="1"/>
              <a:t>views</a:t>
            </a:r>
            <a:r>
              <a:rPr lang="hr-HR" sz="2200" dirty="0"/>
              <a:t> </a:t>
            </a:r>
            <a:r>
              <a:rPr lang="hr-HR" sz="2200" dirty="0" err="1"/>
              <a:t>since</a:t>
            </a:r>
            <a:r>
              <a:rPr lang="hr-HR" sz="2200" dirty="0"/>
              <a:t> 2012</a:t>
            </a: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en-GB" sz="2200" dirty="0"/>
              <a:t>Over 60% of online users come from Africa (Kenya, Nigeria, Tanzania)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en-GB" sz="2200" dirty="0"/>
              <a:t>Online readership has not tailed off in </a:t>
            </a:r>
            <a:r>
              <a:rPr lang="hr-HR" sz="2200" dirty="0" err="1"/>
              <a:t>seven</a:t>
            </a:r>
            <a:r>
              <a:rPr lang="en-GB" sz="2200" dirty="0"/>
              <a:t> year</a:t>
            </a:r>
            <a:r>
              <a:rPr lang="hr-HR" sz="2200" dirty="0"/>
              <a:t>s</a:t>
            </a:r>
            <a:r>
              <a:rPr lang="en-GB" sz="2200" dirty="0"/>
              <a:t> since publication - but book downloads seem to have peaked in 201</a:t>
            </a:r>
            <a:r>
              <a:rPr lang="hr-HR" sz="2200" dirty="0"/>
              <a:t>4</a:t>
            </a: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en-GB" sz="2200" dirty="0"/>
              <a:t>On the OBP website – relative popularity of HTML and PDF readers has varied over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Open</a:t>
            </a:r>
            <a:r>
              <a:rPr lang="en-GB" sz="2200" dirty="0"/>
              <a:t>Edition is becoming an increasingly important discovery/access platform for online </a:t>
            </a:r>
            <a:r>
              <a:rPr lang="hr-HR" sz="2200" dirty="0" err="1"/>
              <a:t>users</a:t>
            </a: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en-GB" sz="2200" dirty="0"/>
              <a:t>Free downloads from retail distributors (</a:t>
            </a:r>
            <a:r>
              <a:rPr lang="hr-HR" sz="2200" dirty="0"/>
              <a:t>A</a:t>
            </a:r>
            <a:r>
              <a:rPr lang="en-GB" sz="2200" dirty="0" err="1"/>
              <a:t>mazon</a:t>
            </a:r>
            <a:r>
              <a:rPr lang="en-GB" sz="2200" dirty="0"/>
              <a:t> &amp; </a:t>
            </a:r>
            <a:r>
              <a:rPr lang="hr-HR" sz="2200" dirty="0"/>
              <a:t>G</a:t>
            </a:r>
            <a:r>
              <a:rPr lang="en-GB" sz="2200" dirty="0" err="1"/>
              <a:t>oogle</a:t>
            </a:r>
            <a:r>
              <a:rPr lang="en-GB" sz="2200" dirty="0"/>
              <a:t> </a:t>
            </a:r>
            <a:r>
              <a:rPr lang="hr-HR" sz="2200" dirty="0"/>
              <a:t>P</a:t>
            </a:r>
            <a:r>
              <a:rPr lang="en-GB" sz="2200" dirty="0"/>
              <a:t>lay) have been significant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029976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A4887384-AC64-4E04-AC6F-C932453A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0" y="159003"/>
            <a:ext cx="1944000" cy="5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961053"/>
            <a:ext cx="10058400" cy="776307"/>
          </a:xfrm>
        </p:spPr>
        <p:txBody>
          <a:bodyPr>
            <a:noAutofit/>
          </a:bodyPr>
          <a:lstStyle/>
          <a:p>
            <a:r>
              <a:rPr lang="hr-HR" sz="4400" dirty="0" err="1"/>
              <a:t>Survey</a:t>
            </a:r>
            <a:r>
              <a:rPr lang="hr-HR" sz="4400" dirty="0"/>
              <a:t> on OA </a:t>
            </a:r>
            <a:r>
              <a:rPr lang="hr-HR" sz="4400" dirty="0" err="1"/>
              <a:t>book</a:t>
            </a:r>
            <a:r>
              <a:rPr lang="hr-HR" sz="4400" dirty="0"/>
              <a:t> </a:t>
            </a:r>
            <a:r>
              <a:rPr lang="hr-HR" sz="4400" dirty="0" err="1"/>
              <a:t>usage</a:t>
            </a:r>
            <a:r>
              <a:rPr lang="hr-HR" sz="44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287644" cy="4253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In 2017 OPB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involved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study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aimed</a:t>
            </a:r>
            <a:r>
              <a:rPr lang="hr-HR" dirty="0"/>
              <a:t> to </a:t>
            </a:r>
            <a:r>
              <a:rPr lang="hr-HR" dirty="0" err="1"/>
              <a:t>understand</a:t>
            </a:r>
            <a:r>
              <a:rPr lang="hr-HR" dirty="0"/>
              <a:t> </a:t>
            </a:r>
            <a:r>
              <a:rPr lang="en-US" dirty="0"/>
              <a:t>how free </a:t>
            </a:r>
            <a:r>
              <a:rPr lang="en-US" dirty="0" err="1"/>
              <a:t>ebooks</a:t>
            </a:r>
            <a:r>
              <a:rPr lang="en-US" dirty="0"/>
              <a:t> are discovered, acquired,</a:t>
            </a:r>
            <a:r>
              <a:rPr lang="hr-HR" dirty="0"/>
              <a:t> </a:t>
            </a:r>
            <a:r>
              <a:rPr lang="en-US" dirty="0"/>
              <a:t>and used by users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O</a:t>
            </a:r>
            <a:r>
              <a:rPr lang="en-US" dirty="0" err="1"/>
              <a:t>ver</a:t>
            </a:r>
            <a:r>
              <a:rPr lang="en-US" dirty="0"/>
              <a:t> 830</a:t>
            </a:r>
            <a:r>
              <a:rPr lang="hr-HR" dirty="0"/>
              <a:t> </a:t>
            </a:r>
            <a:r>
              <a:rPr lang="en-US" dirty="0"/>
              <a:t>responses from OBP titles </a:t>
            </a:r>
            <a:r>
              <a:rPr lang="hr-HR" dirty="0"/>
              <a:t>and </a:t>
            </a:r>
            <a:r>
              <a:rPr lang="en-US" dirty="0"/>
              <a:t>around 30 from </a:t>
            </a:r>
            <a:r>
              <a:rPr lang="hr-HR" dirty="0"/>
              <a:t>University of Michigan Press</a:t>
            </a:r>
          </a:p>
          <a:p>
            <a:pPr marL="0" indent="0">
              <a:buNone/>
            </a:pPr>
            <a:endParaRPr lang="hr-HR" b="1" i="1" dirty="0"/>
          </a:p>
          <a:p>
            <a:pPr marL="0" indent="0">
              <a:buNone/>
            </a:pPr>
            <a:r>
              <a:rPr lang="en-US" b="1" i="1" dirty="0"/>
              <a:t>OA books do seem to be reaching readers outside the academy</a:t>
            </a:r>
            <a:r>
              <a:rPr lang="hr-HR" b="1" i="1" dirty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en-US" dirty="0"/>
              <a:t>50% of users acquired the book for “personal” use, with 44% “for my job,” and 6% for “course </a:t>
            </a:r>
            <a:r>
              <a:rPr lang="en-US" dirty="0" smtClean="0"/>
              <a:t>use</a:t>
            </a:r>
            <a:r>
              <a:rPr lang="hr-HR" dirty="0" smtClean="0"/>
              <a:t>;</a:t>
            </a:r>
            <a:r>
              <a:rPr lang="en-US" dirty="0" smtClean="0"/>
              <a:t>” </a:t>
            </a:r>
            <a:r>
              <a:rPr lang="en-US" dirty="0"/>
              <a:t>82% had graduate degrees and  62% were between 31 and 60, 29% were over 60, and 9% were 18-30 </a:t>
            </a:r>
            <a:endParaRPr lang="hr-H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en-US" dirty="0"/>
              <a:t>20% of respondents identified themselves as having established academic positions, with an additional 10% identifying employment within a library or university </a:t>
            </a:r>
            <a:r>
              <a:rPr lang="en-US" dirty="0" smtClean="0"/>
              <a:t>administration</a:t>
            </a:r>
            <a:r>
              <a:rPr lang="hr-HR" dirty="0"/>
              <a:t>;</a:t>
            </a:r>
            <a:r>
              <a:rPr lang="en-US" dirty="0" smtClean="0"/>
              <a:t> </a:t>
            </a:r>
            <a:r>
              <a:rPr lang="en-US" dirty="0"/>
              <a:t>34% of respondents identified non-university related employment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206145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A4887384-AC64-4E04-AC6F-C932453A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680" y="333219"/>
            <a:ext cx="1944000" cy="5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85611" y="821094"/>
            <a:ext cx="9656579" cy="675858"/>
          </a:xfrm>
        </p:spPr>
        <p:txBody>
          <a:bodyPr>
            <a:normAutofit/>
          </a:bodyPr>
          <a:lstStyle/>
          <a:p>
            <a:r>
              <a:rPr lang="hr-HR" sz="4400" dirty="0" err="1"/>
              <a:t>Survey</a:t>
            </a:r>
            <a:r>
              <a:rPr lang="hr-HR" sz="4400" dirty="0"/>
              <a:t> on OA </a:t>
            </a:r>
            <a:r>
              <a:rPr lang="hr-HR" sz="4400" dirty="0" err="1"/>
              <a:t>book</a:t>
            </a:r>
            <a:r>
              <a:rPr lang="hr-HR" sz="4400" dirty="0"/>
              <a:t> </a:t>
            </a:r>
            <a:r>
              <a:rPr lang="hr-HR" sz="4400" dirty="0" err="1"/>
              <a:t>usage</a:t>
            </a:r>
            <a:r>
              <a:rPr lang="hr-HR" sz="44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85611" y="1725769"/>
            <a:ext cx="10650828" cy="4481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OA amplifies the diversity of different uses that </a:t>
            </a:r>
            <a:r>
              <a:rPr lang="en-US" b="1" i="1" dirty="0" err="1"/>
              <a:t>ebooks</a:t>
            </a:r>
            <a:r>
              <a:rPr lang="en-US" b="1" i="1" dirty="0"/>
              <a:t> already facilitate</a:t>
            </a:r>
            <a:r>
              <a:rPr lang="hr-HR" b="1" i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err="1"/>
              <a:t>Skimming</a:t>
            </a:r>
            <a:r>
              <a:rPr lang="hr-HR" dirty="0"/>
              <a:t>, </a:t>
            </a:r>
            <a:r>
              <a:rPr lang="hr-HR" dirty="0" err="1"/>
              <a:t>reading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detail</a:t>
            </a:r>
            <a:r>
              <a:rPr lang="hr-HR" dirty="0"/>
              <a:t>, </a:t>
            </a:r>
            <a:r>
              <a:rPr lang="hr-HR" dirty="0" err="1"/>
              <a:t>rarely</a:t>
            </a:r>
            <a:r>
              <a:rPr lang="hr-HR" dirty="0"/>
              <a:t> </a:t>
            </a:r>
            <a:r>
              <a:rPr lang="hr-HR" dirty="0" err="1"/>
              <a:t>reading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, </a:t>
            </a:r>
            <a:r>
              <a:rPr lang="hr-HR" dirty="0" err="1"/>
              <a:t>sharing</a:t>
            </a:r>
            <a:r>
              <a:rPr lang="hr-HR" dirty="0"/>
              <a:t> (15% of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respondents</a:t>
            </a:r>
            <a:r>
              <a:rPr lang="hr-HR" dirty="0"/>
              <a:t> </a:t>
            </a:r>
            <a:r>
              <a:rPr lang="hr-HR" dirty="0" err="1"/>
              <a:t>planned</a:t>
            </a:r>
            <a:r>
              <a:rPr lang="hr-HR" dirty="0"/>
              <a:t> to </a:t>
            </a:r>
            <a:r>
              <a:rPr lang="hr-HR" dirty="0" err="1"/>
              <a:t>share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work</a:t>
            </a:r>
            <a:r>
              <a:rPr lang="hr-HR" dirty="0"/>
              <a:t>) − </a:t>
            </a:r>
            <a:r>
              <a:rPr lang="hr-HR" dirty="0" err="1"/>
              <a:t>reinforces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importance</a:t>
            </a:r>
            <a:r>
              <a:rPr lang="hr-HR" dirty="0"/>
              <a:t> of </a:t>
            </a:r>
            <a:r>
              <a:rPr lang="hr-HR" dirty="0" err="1"/>
              <a:t>social</a:t>
            </a:r>
            <a:r>
              <a:rPr lang="hr-HR" dirty="0"/>
              <a:t> </a:t>
            </a:r>
            <a:r>
              <a:rPr lang="hr-HR" dirty="0" err="1"/>
              <a:t>media</a:t>
            </a:r>
            <a:r>
              <a:rPr lang="hr-HR" dirty="0"/>
              <a:t> and online </a:t>
            </a:r>
            <a:r>
              <a:rPr lang="hr-HR" dirty="0" err="1"/>
              <a:t>communities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spreading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word </a:t>
            </a:r>
            <a:r>
              <a:rPr lang="hr-HR" dirty="0" err="1"/>
              <a:t>about</a:t>
            </a:r>
            <a:r>
              <a:rPr lang="hr-HR" dirty="0"/>
              <a:t> OA </a:t>
            </a:r>
            <a:r>
              <a:rPr lang="hr-HR" dirty="0" err="1"/>
              <a:t>books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en-US" b="1" i="1" dirty="0"/>
              <a:t>Social media and “word of mouth” is extremely important in discovery</a:t>
            </a:r>
            <a:r>
              <a:rPr lang="hr-HR" b="1" i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err="1"/>
              <a:t>Over</a:t>
            </a:r>
            <a:r>
              <a:rPr lang="hr-HR" dirty="0"/>
              <a:t> 35% of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respondents</a:t>
            </a:r>
            <a:r>
              <a:rPr lang="hr-HR" dirty="0"/>
              <a:t> </a:t>
            </a:r>
            <a:r>
              <a:rPr lang="hr-HR" dirty="0" err="1"/>
              <a:t>learned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a </a:t>
            </a:r>
            <a:r>
              <a:rPr lang="hr-HR" dirty="0" err="1"/>
              <a:t>work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Twitter (15%), Facebook (9%), LinkedIn (8%), </a:t>
            </a:r>
            <a:r>
              <a:rPr lang="hr-HR" dirty="0" err="1"/>
              <a:t>or</a:t>
            </a:r>
            <a:r>
              <a:rPr lang="hr-HR" dirty="0"/>
              <a:t> Academia.edu (3</a:t>
            </a:r>
            <a:r>
              <a:rPr lang="hr-HR" dirty="0" smtClean="0"/>
              <a:t>%); email </a:t>
            </a:r>
            <a:r>
              <a:rPr lang="hr-HR" dirty="0" err="1"/>
              <a:t>recommendations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probably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most </a:t>
            </a:r>
            <a:r>
              <a:rPr lang="hr-HR" dirty="0" err="1"/>
              <a:t>common</a:t>
            </a:r>
            <a:r>
              <a:rPr lang="hr-HR" dirty="0"/>
              <a:t> </a:t>
            </a:r>
            <a:r>
              <a:rPr lang="hr-HR" dirty="0" err="1"/>
              <a:t>source</a:t>
            </a:r>
            <a:r>
              <a:rPr lang="hr-HR" dirty="0"/>
              <a:t> of </a:t>
            </a:r>
            <a:r>
              <a:rPr lang="hr-HR" dirty="0" err="1" smtClean="0"/>
              <a:t>discovery</a:t>
            </a:r>
            <a:r>
              <a:rPr lang="hr-HR" dirty="0" smtClean="0"/>
              <a:t>; </a:t>
            </a:r>
            <a:r>
              <a:rPr lang="hr-HR" dirty="0" err="1"/>
              <a:t>t</a:t>
            </a:r>
            <a:r>
              <a:rPr lang="hr-HR" dirty="0" err="1" smtClean="0"/>
              <a:t>raditional</a:t>
            </a:r>
            <a:r>
              <a:rPr lang="hr-HR" dirty="0" smtClean="0"/>
              <a:t> </a:t>
            </a:r>
            <a:r>
              <a:rPr lang="hr-HR" dirty="0" err="1"/>
              <a:t>modes</a:t>
            </a:r>
            <a:r>
              <a:rPr lang="hr-HR" dirty="0"/>
              <a:t> of </a:t>
            </a:r>
            <a:r>
              <a:rPr lang="hr-HR" dirty="0" err="1"/>
              <a:t>discovery</a:t>
            </a:r>
            <a:r>
              <a:rPr lang="hr-HR" dirty="0"/>
              <a:t> </a:t>
            </a:r>
            <a:r>
              <a:rPr lang="hr-HR" dirty="0" err="1"/>
              <a:t>such</a:t>
            </a:r>
            <a:r>
              <a:rPr lang="hr-HR" dirty="0"/>
              <a:t> as </a:t>
            </a:r>
            <a:r>
              <a:rPr lang="hr-HR" dirty="0" err="1"/>
              <a:t>reviews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journals</a:t>
            </a:r>
            <a:r>
              <a:rPr lang="hr-HR" dirty="0"/>
              <a:t> and </a:t>
            </a:r>
            <a:r>
              <a:rPr lang="hr-HR" dirty="0" err="1"/>
              <a:t>citation</a:t>
            </a:r>
            <a:r>
              <a:rPr lang="hr-HR" dirty="0"/>
              <a:t> </a:t>
            </a:r>
            <a:r>
              <a:rPr lang="hr-HR" dirty="0" err="1"/>
              <a:t>tracking</a:t>
            </a:r>
            <a:r>
              <a:rPr lang="hr-HR" dirty="0"/>
              <a:t> - 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small</a:t>
            </a:r>
            <a:r>
              <a:rPr lang="hr-HR" dirty="0"/>
              <a:t> </a:t>
            </a:r>
            <a:r>
              <a:rPr lang="hr-HR" dirty="0" err="1"/>
              <a:t>percentage</a:t>
            </a:r>
            <a:r>
              <a:rPr lang="hr-HR" dirty="0"/>
              <a:t> of </a:t>
            </a:r>
            <a:r>
              <a:rPr lang="hr-HR" dirty="0" err="1" smtClean="0"/>
              <a:t>cases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More </a:t>
            </a:r>
            <a:r>
              <a:rPr lang="hr-HR" dirty="0" err="1"/>
              <a:t>in</a:t>
            </a:r>
            <a:r>
              <a:rPr lang="hr-HR" dirty="0"/>
              <a:t>: </a:t>
            </a:r>
            <a:r>
              <a:rPr lang="hr-HR" dirty="0" err="1"/>
              <a:t>Watkinson</a:t>
            </a:r>
            <a:r>
              <a:rPr lang="hr-HR" dirty="0"/>
              <a:t>, </a:t>
            </a:r>
            <a:r>
              <a:rPr lang="hr-HR" dirty="0" smtClean="0"/>
              <a:t>C. </a:t>
            </a:r>
            <a:r>
              <a:rPr lang="hr-HR" dirty="0" err="1" smtClean="0"/>
              <a:t>et</a:t>
            </a:r>
            <a:r>
              <a:rPr lang="hr-HR" dirty="0" smtClean="0"/>
              <a:t> </a:t>
            </a:r>
            <a:r>
              <a:rPr lang="hr-HR" dirty="0" err="1" smtClean="0"/>
              <a:t>al</a:t>
            </a:r>
            <a:r>
              <a:rPr lang="hr-HR" dirty="0" smtClean="0"/>
              <a:t>. </a:t>
            </a:r>
            <a:r>
              <a:rPr lang="hr-HR" dirty="0"/>
              <a:t>(</a:t>
            </a:r>
            <a:r>
              <a:rPr lang="hr-HR" dirty="0" smtClean="0"/>
              <a:t>2017): </a:t>
            </a:r>
            <a:r>
              <a:rPr lang="hr-HR" dirty="0" err="1" smtClean="0"/>
              <a:t>Mapping</a:t>
            </a:r>
            <a:r>
              <a:rPr lang="hr-HR" dirty="0" smtClean="0"/>
              <a:t> </a:t>
            </a:r>
            <a:r>
              <a:rPr lang="hr-HR" dirty="0" err="1"/>
              <a:t>the</a:t>
            </a:r>
            <a:r>
              <a:rPr lang="hr-HR" dirty="0"/>
              <a:t> Free </a:t>
            </a:r>
            <a:r>
              <a:rPr lang="hr-HR" dirty="0" err="1"/>
              <a:t>Ebook</a:t>
            </a:r>
            <a:r>
              <a:rPr lang="hr-HR" dirty="0"/>
              <a:t> </a:t>
            </a:r>
            <a:r>
              <a:rPr lang="hr-HR" dirty="0" err="1"/>
              <a:t>Supply</a:t>
            </a:r>
            <a:r>
              <a:rPr lang="hr-HR" dirty="0"/>
              <a:t> </a:t>
            </a:r>
            <a:r>
              <a:rPr lang="hr-HR" dirty="0" err="1"/>
              <a:t>Chain</a:t>
            </a:r>
            <a:r>
              <a:rPr lang="hr-HR" dirty="0"/>
              <a:t>: </a:t>
            </a:r>
            <a:r>
              <a:rPr lang="hr-HR" dirty="0" err="1"/>
              <a:t>Final</a:t>
            </a:r>
            <a:r>
              <a:rPr lang="hr-HR" dirty="0"/>
              <a:t> </a:t>
            </a:r>
            <a:r>
              <a:rPr lang="hr-HR" dirty="0" err="1"/>
              <a:t>Report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Andrew</a:t>
            </a:r>
            <a:r>
              <a:rPr lang="hr-HR" dirty="0"/>
              <a:t> W. </a:t>
            </a:r>
            <a:r>
              <a:rPr lang="hr-HR" dirty="0" err="1"/>
              <a:t>Mellon</a:t>
            </a:r>
            <a:r>
              <a:rPr lang="hr-HR" dirty="0"/>
              <a:t> </a:t>
            </a:r>
            <a:r>
              <a:rPr lang="hr-HR" dirty="0" err="1" smtClean="0"/>
              <a:t>Foundation</a:t>
            </a:r>
            <a:r>
              <a:rPr lang="hr-HR" dirty="0" smtClean="0"/>
              <a:t>.</a:t>
            </a:r>
            <a:r>
              <a:rPr lang="hr-HR" i="1" dirty="0" smtClean="0"/>
              <a:t> </a:t>
            </a:r>
            <a:r>
              <a:rPr lang="hr-HR" dirty="0" smtClean="0"/>
              <a:t>https</a:t>
            </a:r>
            <a:r>
              <a:rPr lang="hr-HR" dirty="0"/>
              <a:t>://deepblue.lib.umich.edu/handle/2027.42/137638</a:t>
            </a:r>
          </a:p>
          <a:p>
            <a:endParaRPr lang="hr-HR" dirty="0"/>
          </a:p>
          <a:p>
            <a:endParaRPr lang="hr-HR" b="1" i="1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21587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A4887384-AC64-4E04-AC6F-C932453A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0" y="331737"/>
            <a:ext cx="1944000" cy="5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4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802433"/>
            <a:ext cx="10241280" cy="934927"/>
          </a:xfrm>
        </p:spPr>
        <p:txBody>
          <a:bodyPr>
            <a:normAutofit/>
          </a:bodyPr>
          <a:lstStyle/>
          <a:p>
            <a:r>
              <a:rPr lang="hr-HR" sz="4400" dirty="0" err="1"/>
              <a:t>Danger</a:t>
            </a:r>
            <a:r>
              <a:rPr lang="hr-HR" sz="4400" dirty="0"/>
              <a:t> </a:t>
            </a:r>
            <a:r>
              <a:rPr lang="hr-HR" sz="4400" dirty="0" err="1"/>
              <a:t>with</a:t>
            </a:r>
            <a:r>
              <a:rPr lang="hr-HR" sz="4400" dirty="0"/>
              <a:t> </a:t>
            </a:r>
            <a:r>
              <a:rPr lang="hr-HR" sz="4400" dirty="0" err="1"/>
              <a:t>metrics</a:t>
            </a:r>
            <a:r>
              <a:rPr lang="hr-HR" sz="4400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737360"/>
            <a:ext cx="10241280" cy="4131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200" dirty="0" smtClean="0"/>
              <a:t>OPB </a:t>
            </a:r>
            <a:r>
              <a:rPr lang="en-GB" sz="2200" dirty="0"/>
              <a:t>– </a:t>
            </a:r>
            <a:r>
              <a:rPr lang="hr-HR" sz="2200" dirty="0"/>
              <a:t>t</a:t>
            </a:r>
            <a:r>
              <a:rPr lang="en-GB" sz="2200" dirty="0" err="1"/>
              <a:t>hree</a:t>
            </a:r>
            <a:r>
              <a:rPr lang="en-GB" sz="2200" dirty="0"/>
              <a:t> different ways of measuring usage on </a:t>
            </a:r>
            <a:r>
              <a:rPr lang="hr-HR" sz="2200" dirty="0" err="1"/>
              <a:t>the</a:t>
            </a:r>
            <a:r>
              <a:rPr lang="en-GB" sz="2200" dirty="0"/>
              <a:t> website</a:t>
            </a:r>
            <a:r>
              <a:rPr lang="hr-HR" sz="2200" dirty="0"/>
              <a:t>: </a:t>
            </a:r>
            <a:r>
              <a:rPr lang="en-GB" sz="2200" dirty="0"/>
              <a:t>Google Analytics, </a:t>
            </a:r>
            <a:r>
              <a:rPr lang="en-GB" sz="2200" dirty="0" err="1"/>
              <a:t>Matomo</a:t>
            </a:r>
            <a:r>
              <a:rPr lang="en-GB" sz="2200" dirty="0"/>
              <a:t> and direct analysis of weblogs (COUNTER)</a:t>
            </a:r>
            <a:r>
              <a:rPr lang="hr-HR" sz="2200" dirty="0"/>
              <a:t>; </a:t>
            </a:r>
            <a:r>
              <a:rPr lang="hr-HR" sz="2200" dirty="0" err="1"/>
              <a:t>they</a:t>
            </a:r>
            <a:r>
              <a:rPr lang="hr-HR" sz="2200" dirty="0"/>
              <a:t> </a:t>
            </a:r>
            <a:r>
              <a:rPr lang="hr-HR" sz="2200" dirty="0" err="1"/>
              <a:t>report</a:t>
            </a:r>
            <a:r>
              <a:rPr lang="hr-HR" sz="2200" dirty="0"/>
              <a:t> GA to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website</a:t>
            </a:r>
            <a:r>
              <a:rPr lang="hr-HR" sz="2200" dirty="0"/>
              <a:t>, COUNTER to </a:t>
            </a:r>
            <a:r>
              <a:rPr lang="hr-HR" sz="2200" dirty="0" err="1"/>
              <a:t>libraries</a:t>
            </a:r>
            <a:endParaRPr lang="hr-HR" sz="2200" dirty="0"/>
          </a:p>
          <a:p>
            <a:pPr lvl="1"/>
            <a:r>
              <a:rPr lang="hr-HR" sz="2200" dirty="0"/>
              <a:t>GA vs </a:t>
            </a:r>
            <a:r>
              <a:rPr lang="hr-HR" sz="2200" dirty="0" err="1"/>
              <a:t>Counter</a:t>
            </a:r>
            <a:r>
              <a:rPr lang="hr-HR" sz="2200" dirty="0"/>
              <a:t>: </a:t>
            </a:r>
            <a:r>
              <a:rPr lang="hr-HR" sz="2200" dirty="0" err="1"/>
              <a:t>monthly</a:t>
            </a:r>
            <a:r>
              <a:rPr lang="hr-HR" sz="2200" dirty="0"/>
              <a:t> </a:t>
            </a:r>
            <a:r>
              <a:rPr lang="hr-HR" sz="2200" dirty="0" err="1"/>
              <a:t>usage</a:t>
            </a:r>
            <a:r>
              <a:rPr lang="hr-HR" sz="2200" dirty="0"/>
              <a:t> </a:t>
            </a:r>
            <a:r>
              <a:rPr lang="hr-HR" sz="2200" dirty="0" err="1"/>
              <a:t>metrics</a:t>
            </a:r>
            <a:r>
              <a:rPr lang="hr-HR" sz="2200" dirty="0"/>
              <a:t> </a:t>
            </a:r>
            <a:r>
              <a:rPr lang="hr-HR" sz="2200" dirty="0" err="1"/>
              <a:t>shows</a:t>
            </a:r>
            <a:r>
              <a:rPr lang="hr-HR" sz="2200" dirty="0"/>
              <a:t> 25% </a:t>
            </a:r>
            <a:r>
              <a:rPr lang="hr-HR" sz="2200" dirty="0" err="1"/>
              <a:t>difference</a:t>
            </a:r>
            <a:r>
              <a:rPr lang="hr-HR" sz="2200" dirty="0"/>
              <a:t> (</a:t>
            </a:r>
            <a:r>
              <a:rPr lang="hr-HR" sz="2200" dirty="0" err="1"/>
              <a:t>Oral</a:t>
            </a:r>
            <a:r>
              <a:rPr lang="hr-HR" sz="2200" dirty="0"/>
              <a:t> Literature </a:t>
            </a:r>
            <a:r>
              <a:rPr lang="hr-HR" sz="2200" dirty="0" err="1"/>
              <a:t>in</a:t>
            </a:r>
            <a:r>
              <a:rPr lang="hr-HR" sz="2200" dirty="0"/>
              <a:t> </a:t>
            </a:r>
            <a:r>
              <a:rPr lang="hr-HR" sz="2200" dirty="0" err="1"/>
              <a:t>Africa</a:t>
            </a:r>
            <a:r>
              <a:rPr lang="hr-HR" sz="22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Huge </a:t>
            </a:r>
            <a:r>
              <a:rPr lang="hr-HR" sz="2200" dirty="0" err="1"/>
              <a:t>number</a:t>
            </a:r>
            <a:r>
              <a:rPr lang="hr-HR" sz="2200" dirty="0"/>
              <a:t> of </a:t>
            </a:r>
            <a:r>
              <a:rPr lang="hr-HR" sz="2200" dirty="0" err="1"/>
              <a:t>bots</a:t>
            </a:r>
            <a:r>
              <a:rPr lang="hr-HR" sz="2200" dirty="0"/>
              <a:t> </a:t>
            </a:r>
            <a:r>
              <a:rPr lang="en-GB" sz="2200" dirty="0"/>
              <a:t>which are screened out of the statistics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hr-HR" sz="2200" dirty="0" err="1"/>
              <a:t>Downloads</a:t>
            </a:r>
            <a:r>
              <a:rPr lang="hr-HR" sz="2200" dirty="0"/>
              <a:t> vs. online </a:t>
            </a:r>
            <a:r>
              <a:rPr lang="hr-HR" sz="2200" dirty="0" err="1" smtClean="0"/>
              <a:t>readers</a:t>
            </a:r>
            <a:endParaRPr lang="hr-HR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 smtClean="0"/>
              <a:t> </a:t>
            </a:r>
            <a:r>
              <a:rPr lang="hr-HR" sz="2200" dirty="0" err="1" smtClean="0"/>
              <a:t>Volume</a:t>
            </a:r>
            <a:r>
              <a:rPr lang="hr-HR" sz="2200" dirty="0" smtClean="0"/>
              <a:t> </a:t>
            </a:r>
            <a:r>
              <a:rPr lang="hr-HR" sz="2200" dirty="0"/>
              <a:t>vs. </a:t>
            </a:r>
            <a:r>
              <a:rPr lang="hr-HR" sz="2200" dirty="0" err="1"/>
              <a:t>chapter</a:t>
            </a:r>
            <a:r>
              <a:rPr lang="hr-HR" sz="2200" dirty="0"/>
              <a:t>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hr-HR" sz="2200" dirty="0" err="1"/>
              <a:t>Missing</a:t>
            </a:r>
            <a:r>
              <a:rPr lang="hr-HR" sz="2200" dirty="0"/>
              <a:t> </a:t>
            </a:r>
            <a:r>
              <a:rPr lang="hr-HR" sz="2200" dirty="0" err="1"/>
              <a:t>lots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smtClean="0"/>
              <a:t>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hr-HR" sz="2200" dirty="0" err="1"/>
              <a:t>Aggregating</a:t>
            </a:r>
            <a:r>
              <a:rPr lang="hr-HR" sz="2200" dirty="0"/>
              <a:t> </a:t>
            </a:r>
            <a:r>
              <a:rPr lang="hr-HR" sz="2200" dirty="0" err="1"/>
              <a:t>into</a:t>
            </a:r>
            <a:r>
              <a:rPr lang="hr-HR" sz="2200" dirty="0"/>
              <a:t> single </a:t>
            </a:r>
            <a:r>
              <a:rPr lang="hr-HR" sz="2200" dirty="0" err="1" smtClean="0"/>
              <a:t>number</a:t>
            </a:r>
            <a:endParaRPr lang="hr-HR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/>
              <a:t> </a:t>
            </a:r>
            <a:r>
              <a:rPr lang="hr-HR" sz="2200" dirty="0" err="1"/>
              <a:t>Chasing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metrics</a:t>
            </a:r>
            <a:r>
              <a:rPr lang="hr-HR" sz="2200" dirty="0"/>
              <a:t> (</a:t>
            </a:r>
            <a:r>
              <a:rPr lang="hr-HR" sz="2200" dirty="0" err="1"/>
              <a:t>gaming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statistics</a:t>
            </a:r>
            <a:r>
              <a:rPr lang="hr-HR" sz="2200" dirty="0"/>
              <a:t>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71921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="" xmlns:a16="http://schemas.microsoft.com/office/drawing/2014/main" id="{A4887384-AC64-4E04-AC6F-C932453A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0" y="331737"/>
            <a:ext cx="1944000" cy="5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669701"/>
            <a:ext cx="10058400" cy="1067659"/>
          </a:xfrm>
        </p:spPr>
        <p:txBody>
          <a:bodyPr>
            <a:normAutofit/>
          </a:bodyPr>
          <a:lstStyle/>
          <a:p>
            <a:r>
              <a:rPr lang="hr-HR" sz="4400" dirty="0" smtClean="0"/>
              <a:t>HIRMEOS </a:t>
            </a:r>
            <a:r>
              <a:rPr lang="hr-HR" sz="4400" dirty="0" err="1" smtClean="0"/>
              <a:t>metrics</a:t>
            </a:r>
            <a:r>
              <a:rPr lang="hr-HR" sz="4400" dirty="0" smtClean="0"/>
              <a:t> </a:t>
            </a:r>
            <a:r>
              <a:rPr lang="hr-HR" sz="4400" dirty="0" err="1" smtClean="0"/>
              <a:t>service</a:t>
            </a:r>
            <a:r>
              <a:rPr lang="hr-HR" sz="4400" dirty="0" smtClean="0"/>
              <a:t>: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1673" y="1828801"/>
            <a:ext cx="10164007" cy="47993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/>
              <a:t> </a:t>
            </a:r>
            <a:r>
              <a:rPr lang="hr-HR" sz="2200" b="1" dirty="0" err="1" smtClean="0"/>
              <a:t>Altmetrics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and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citation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metrics</a:t>
            </a:r>
            <a:r>
              <a:rPr lang="hr-HR" sz="2200" b="1" dirty="0" smtClean="0"/>
              <a:t>:</a:t>
            </a:r>
          </a:p>
          <a:p>
            <a:pPr marL="0" indent="0">
              <a:buNone/>
            </a:pPr>
            <a:r>
              <a:rPr lang="hr-HR" sz="2200" dirty="0" err="1" smtClean="0"/>
              <a:t>Altmetrics</a:t>
            </a:r>
            <a:r>
              <a:rPr lang="hr-HR" sz="2200" dirty="0" smtClean="0"/>
              <a:t> </a:t>
            </a:r>
            <a:r>
              <a:rPr lang="hr-HR" sz="2200" dirty="0" err="1"/>
              <a:t>service</a:t>
            </a:r>
            <a:r>
              <a:rPr lang="hr-HR" sz="2200" dirty="0"/>
              <a:t> </a:t>
            </a:r>
            <a:r>
              <a:rPr lang="hr-HR" sz="2200" dirty="0" err="1"/>
              <a:t>will</a:t>
            </a:r>
            <a:r>
              <a:rPr lang="hr-HR" sz="2200" dirty="0"/>
              <a:t> </a:t>
            </a:r>
            <a:r>
              <a:rPr lang="hr-HR" sz="2200" dirty="0" err="1"/>
              <a:t>record</a:t>
            </a:r>
            <a:r>
              <a:rPr lang="hr-HR" sz="2200" dirty="0"/>
              <a:t> </a:t>
            </a:r>
            <a:r>
              <a:rPr lang="hr-HR" sz="2200" dirty="0" err="1"/>
              <a:t>the</a:t>
            </a:r>
            <a:r>
              <a:rPr lang="hr-HR" sz="2200" dirty="0"/>
              <a:t> </a:t>
            </a:r>
            <a:r>
              <a:rPr lang="hr-HR" sz="2200" dirty="0" err="1"/>
              <a:t>following</a:t>
            </a:r>
            <a:r>
              <a:rPr lang="hr-HR" sz="2200" dirty="0"/>
              <a:t> </a:t>
            </a:r>
            <a:r>
              <a:rPr lang="hr-HR" sz="2200" dirty="0" err="1"/>
              <a:t>measures</a:t>
            </a:r>
            <a:r>
              <a:rPr lang="hr-HR" sz="2200" dirty="0"/>
              <a:t> for </a:t>
            </a:r>
            <a:r>
              <a:rPr lang="hr-HR" sz="2200" dirty="0" err="1"/>
              <a:t>books</a:t>
            </a:r>
            <a:r>
              <a:rPr lang="hr-HR" sz="2200" dirty="0"/>
              <a:t>: </a:t>
            </a:r>
            <a:r>
              <a:rPr lang="hr-HR" sz="2200" dirty="0" err="1"/>
              <a:t>tweets</a:t>
            </a:r>
            <a:r>
              <a:rPr lang="hr-HR" sz="2200" dirty="0"/>
              <a:t>, </a:t>
            </a:r>
            <a:r>
              <a:rPr lang="hr-HR" sz="2200" dirty="0" err="1"/>
              <a:t>Wikipedia</a:t>
            </a:r>
            <a:r>
              <a:rPr lang="hr-HR" sz="2200" dirty="0"/>
              <a:t> </a:t>
            </a:r>
            <a:r>
              <a:rPr lang="hr-HR" sz="2200" dirty="0" err="1" smtClean="0"/>
              <a:t>quotes</a:t>
            </a:r>
            <a:r>
              <a:rPr lang="hr-HR" sz="2200" dirty="0" smtClean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 smtClean="0"/>
              <a:t>annotations</a:t>
            </a:r>
            <a:r>
              <a:rPr lang="hr-HR" sz="2200" dirty="0" smtClean="0"/>
              <a:t>. UP </a:t>
            </a:r>
            <a:r>
              <a:rPr lang="hr-HR" sz="2200" dirty="0" err="1"/>
              <a:t>will</a:t>
            </a:r>
            <a:r>
              <a:rPr lang="hr-HR" sz="2200" dirty="0"/>
              <a:t> </a:t>
            </a:r>
            <a:r>
              <a:rPr lang="hr-HR" sz="2200" dirty="0" err="1"/>
              <a:t>host</a:t>
            </a:r>
            <a:r>
              <a:rPr lang="hr-HR" sz="2200" dirty="0"/>
              <a:t>, </a:t>
            </a:r>
            <a:r>
              <a:rPr lang="hr-HR" sz="2200" dirty="0" err="1"/>
              <a:t>manage</a:t>
            </a:r>
            <a:r>
              <a:rPr lang="hr-HR" sz="2200" dirty="0"/>
              <a:t>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maintain</a:t>
            </a:r>
            <a:r>
              <a:rPr lang="hr-HR" sz="2200" dirty="0"/>
              <a:t> </a:t>
            </a:r>
            <a:r>
              <a:rPr lang="hr-HR" sz="2200" dirty="0" err="1"/>
              <a:t>this</a:t>
            </a:r>
            <a:r>
              <a:rPr lang="hr-HR" sz="2200" dirty="0"/>
              <a:t> system </a:t>
            </a:r>
            <a:r>
              <a:rPr lang="hr-HR" sz="2200" dirty="0" err="1"/>
              <a:t>and</a:t>
            </a:r>
            <a:r>
              <a:rPr lang="hr-HR" sz="2200" dirty="0"/>
              <a:t> make </a:t>
            </a:r>
            <a:r>
              <a:rPr lang="hr-HR" sz="2200" dirty="0" err="1"/>
              <a:t>it</a:t>
            </a:r>
            <a:r>
              <a:rPr lang="hr-HR" sz="2200" dirty="0"/>
              <a:t> </a:t>
            </a:r>
            <a:r>
              <a:rPr lang="hr-HR" sz="2200" dirty="0" err="1"/>
              <a:t>available</a:t>
            </a:r>
            <a:r>
              <a:rPr lang="hr-HR" sz="2200" dirty="0"/>
              <a:t> as a </a:t>
            </a:r>
            <a:r>
              <a:rPr lang="hr-HR" sz="2200" dirty="0" err="1"/>
              <a:t>service</a:t>
            </a:r>
            <a:r>
              <a:rPr lang="hr-HR" sz="2200" dirty="0"/>
              <a:t> to </a:t>
            </a:r>
            <a:r>
              <a:rPr lang="hr-HR" sz="2200" dirty="0" err="1" smtClean="0"/>
              <a:t>other</a:t>
            </a:r>
            <a:r>
              <a:rPr lang="hr-HR" sz="2200" dirty="0"/>
              <a:t> </a:t>
            </a:r>
            <a:r>
              <a:rPr lang="hr-HR" sz="2200" dirty="0" err="1" smtClean="0"/>
              <a:t>platforms</a:t>
            </a:r>
            <a:r>
              <a:rPr lang="hr-HR" sz="2200" dirty="0" smtClean="0"/>
              <a:t> (</a:t>
            </a:r>
            <a:r>
              <a:rPr lang="hr-HR" sz="2200" dirty="0" err="1" smtClean="0"/>
              <a:t>source</a:t>
            </a:r>
            <a:r>
              <a:rPr lang="hr-HR" sz="2200" dirty="0" smtClean="0"/>
              <a:t> </a:t>
            </a:r>
            <a:r>
              <a:rPr lang="hr-HR" sz="2200" dirty="0" err="1" smtClean="0"/>
              <a:t>code</a:t>
            </a:r>
            <a:r>
              <a:rPr lang="hr-HR" sz="2200" dirty="0" smtClean="0"/>
              <a:t>, </a:t>
            </a:r>
            <a:r>
              <a:rPr lang="hr-HR" sz="2200" dirty="0" err="1"/>
              <a:t>APIs</a:t>
            </a:r>
            <a:r>
              <a:rPr lang="hr-HR" sz="2200" dirty="0"/>
              <a:t>,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/>
              <a:t>standards</a:t>
            </a:r>
            <a:r>
              <a:rPr lang="hr-HR" sz="2200" dirty="0"/>
              <a:t> </a:t>
            </a:r>
            <a:r>
              <a:rPr lang="hr-HR" sz="2200" dirty="0" err="1"/>
              <a:t>will</a:t>
            </a:r>
            <a:r>
              <a:rPr lang="hr-HR" sz="2200" dirty="0"/>
              <a:t> </a:t>
            </a:r>
            <a:r>
              <a:rPr lang="hr-HR" sz="2200" dirty="0" err="1"/>
              <a:t>be</a:t>
            </a:r>
            <a:r>
              <a:rPr lang="hr-HR" sz="2200" dirty="0"/>
              <a:t> </a:t>
            </a:r>
            <a:r>
              <a:rPr lang="hr-HR" sz="2200" dirty="0" err="1"/>
              <a:t>published</a:t>
            </a:r>
            <a:r>
              <a:rPr lang="hr-HR" sz="2200" dirty="0"/>
              <a:t> Open </a:t>
            </a:r>
            <a:r>
              <a:rPr lang="hr-HR" sz="2200" dirty="0" err="1" smtClean="0"/>
              <a:t>Source</a:t>
            </a:r>
            <a:r>
              <a:rPr lang="hr-HR" sz="2200" dirty="0" smtClean="0"/>
              <a:t>).</a:t>
            </a:r>
          </a:p>
          <a:p>
            <a:pPr marL="0" indent="0">
              <a:buNone/>
            </a:pPr>
            <a:r>
              <a:rPr lang="hr-HR" sz="2200" dirty="0" err="1" smtClean="0"/>
              <a:t>Citation</a:t>
            </a:r>
            <a:r>
              <a:rPr lang="hr-HR" sz="2200" dirty="0" smtClean="0"/>
              <a:t> </a:t>
            </a:r>
            <a:r>
              <a:rPr lang="hr-HR" sz="2200" dirty="0" err="1" smtClean="0"/>
              <a:t>service</a:t>
            </a:r>
            <a:r>
              <a:rPr lang="hr-HR" sz="2200" dirty="0" smtClean="0"/>
              <a:t> </a:t>
            </a:r>
            <a:r>
              <a:rPr lang="hr-HR" sz="2200" dirty="0" smtClean="0"/>
              <a:t>– driver </a:t>
            </a:r>
            <a:r>
              <a:rPr lang="hr-HR" sz="2200" dirty="0" err="1" smtClean="0"/>
              <a:t>that</a:t>
            </a:r>
            <a:r>
              <a:rPr lang="hr-HR" sz="2200" dirty="0" smtClean="0"/>
              <a:t> </a:t>
            </a:r>
            <a:r>
              <a:rPr lang="hr-HR" sz="2200" dirty="0" err="1" smtClean="0"/>
              <a:t>collects</a:t>
            </a:r>
            <a:r>
              <a:rPr lang="hr-HR" sz="2200" dirty="0" smtClean="0"/>
              <a:t> data </a:t>
            </a:r>
            <a:r>
              <a:rPr lang="hr-HR" sz="2200" dirty="0" err="1" smtClean="0"/>
              <a:t>form</a:t>
            </a:r>
            <a:r>
              <a:rPr lang="hr-HR" sz="2200" dirty="0" smtClean="0"/>
              <a:t> </a:t>
            </a:r>
            <a:r>
              <a:rPr lang="hr-HR" sz="2200" dirty="0" err="1" smtClean="0"/>
              <a:t>Crossref</a:t>
            </a:r>
            <a:r>
              <a:rPr lang="hr-HR" sz="2200" dirty="0" smtClean="0"/>
              <a:t> </a:t>
            </a:r>
            <a:r>
              <a:rPr lang="hr-HR" sz="2200" dirty="0" err="1" smtClean="0"/>
              <a:t>developed</a:t>
            </a:r>
            <a:r>
              <a:rPr lang="hr-HR" sz="2200" dirty="0" smtClean="0"/>
              <a:t> </a:t>
            </a:r>
            <a:r>
              <a:rPr lang="hr-HR" sz="2200" dirty="0" err="1" smtClean="0"/>
              <a:t>by</a:t>
            </a:r>
            <a:r>
              <a:rPr lang="hr-HR" sz="2200" dirty="0" smtClean="0"/>
              <a:t> 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b="1" dirty="0" smtClean="0"/>
              <a:t> </a:t>
            </a:r>
            <a:r>
              <a:rPr lang="hr-HR" sz="2200" b="1" dirty="0" err="1" smtClean="0"/>
              <a:t>Usage</a:t>
            </a:r>
            <a:r>
              <a:rPr lang="hr-HR" sz="2200" b="1" dirty="0" smtClean="0"/>
              <a:t> </a:t>
            </a:r>
            <a:r>
              <a:rPr lang="hr-HR" sz="2200" b="1" dirty="0" err="1" smtClean="0"/>
              <a:t>metrics</a:t>
            </a:r>
            <a:r>
              <a:rPr lang="hr-HR" sz="2200" b="1" dirty="0" smtClean="0"/>
              <a:t> </a:t>
            </a:r>
            <a:r>
              <a:rPr lang="hr-HR" sz="2200" b="1" dirty="0"/>
              <a:t>(</a:t>
            </a:r>
            <a:r>
              <a:rPr lang="hr-HR" sz="2200" b="1" dirty="0" err="1"/>
              <a:t>downloads</a:t>
            </a:r>
            <a:r>
              <a:rPr lang="hr-HR" sz="2200" b="1" dirty="0"/>
              <a:t> </a:t>
            </a:r>
            <a:r>
              <a:rPr lang="hr-HR" sz="2200" b="1" dirty="0" err="1"/>
              <a:t>and</a:t>
            </a:r>
            <a:r>
              <a:rPr lang="hr-HR" sz="2200" b="1" dirty="0"/>
              <a:t> </a:t>
            </a:r>
            <a:r>
              <a:rPr lang="hr-HR" sz="2200" b="1" dirty="0" err="1"/>
              <a:t>views</a:t>
            </a:r>
            <a:r>
              <a:rPr lang="hr-HR" sz="2200" b="1" dirty="0" smtClean="0"/>
              <a:t>):</a:t>
            </a:r>
          </a:p>
          <a:p>
            <a:pPr marL="0" indent="0">
              <a:buNone/>
            </a:pPr>
            <a:r>
              <a:rPr lang="hr-HR" sz="2200" dirty="0" smtClean="0"/>
              <a:t>OPB </a:t>
            </a:r>
            <a:r>
              <a:rPr lang="hr-HR" sz="2200" dirty="0" err="1"/>
              <a:t>developed</a:t>
            </a:r>
            <a:r>
              <a:rPr lang="hr-HR" sz="2200" dirty="0"/>
              <a:t> </a:t>
            </a:r>
            <a:r>
              <a:rPr lang="hr-HR" sz="2200" dirty="0" err="1"/>
              <a:t>its</a:t>
            </a:r>
            <a:r>
              <a:rPr lang="hr-HR" sz="2200" dirty="0"/>
              <a:t> </a:t>
            </a:r>
            <a:r>
              <a:rPr lang="hr-HR" sz="2200" dirty="0" err="1"/>
              <a:t>own</a:t>
            </a:r>
            <a:r>
              <a:rPr lang="hr-HR" sz="2200" dirty="0"/>
              <a:t> software </a:t>
            </a:r>
            <a:r>
              <a:rPr lang="hr-HR" sz="2200" dirty="0" err="1"/>
              <a:t>capable</a:t>
            </a:r>
            <a:r>
              <a:rPr lang="hr-HR" sz="2200" dirty="0"/>
              <a:t> </a:t>
            </a:r>
            <a:r>
              <a:rPr lang="hr-HR" sz="2200" dirty="0" err="1"/>
              <a:t>of</a:t>
            </a:r>
            <a:r>
              <a:rPr lang="hr-HR" sz="2200" dirty="0"/>
              <a:t> </a:t>
            </a:r>
            <a:r>
              <a:rPr lang="hr-HR" sz="2200" dirty="0" err="1" smtClean="0"/>
              <a:t>collecting</a:t>
            </a:r>
            <a:r>
              <a:rPr lang="hr-HR" sz="2200" dirty="0" smtClean="0"/>
              <a:t>, processing</a:t>
            </a:r>
            <a:r>
              <a:rPr lang="hr-HR" sz="2200" dirty="0"/>
              <a:t>, </a:t>
            </a:r>
            <a:r>
              <a:rPr lang="hr-HR" sz="2200" dirty="0" err="1"/>
              <a:t>and</a:t>
            </a:r>
            <a:r>
              <a:rPr lang="hr-HR" sz="2200" dirty="0"/>
              <a:t> </a:t>
            </a:r>
            <a:r>
              <a:rPr lang="hr-HR" sz="2200" dirty="0" err="1" smtClean="0"/>
              <a:t>standardizing</a:t>
            </a:r>
            <a:r>
              <a:rPr lang="hr-HR" sz="2200" dirty="0" smtClean="0"/>
              <a:t> </a:t>
            </a:r>
            <a:r>
              <a:rPr lang="hr-HR" sz="2200" dirty="0" err="1"/>
              <a:t>usage</a:t>
            </a:r>
            <a:r>
              <a:rPr lang="hr-HR" sz="2200" dirty="0"/>
              <a:t> </a:t>
            </a:r>
            <a:r>
              <a:rPr lang="hr-HR" sz="2200" dirty="0" err="1" smtClean="0"/>
              <a:t>metrics</a:t>
            </a:r>
            <a:r>
              <a:rPr lang="hr-HR" sz="2200" dirty="0" smtClean="0"/>
              <a:t> </a:t>
            </a:r>
            <a:r>
              <a:rPr lang="hr-HR" sz="2200" dirty="0" err="1" smtClean="0"/>
              <a:t>from</a:t>
            </a:r>
            <a:r>
              <a:rPr lang="hr-HR" sz="2200" dirty="0" smtClean="0"/>
              <a:t> </a:t>
            </a:r>
            <a:r>
              <a:rPr lang="hr-HR" sz="2200" dirty="0" err="1"/>
              <a:t>third</a:t>
            </a:r>
            <a:r>
              <a:rPr lang="hr-HR" sz="2200" dirty="0"/>
              <a:t>-party </a:t>
            </a:r>
            <a:r>
              <a:rPr lang="hr-HR" sz="2200" dirty="0" err="1" smtClean="0"/>
              <a:t>platforms</a:t>
            </a:r>
            <a:r>
              <a:rPr lang="hr-HR" sz="2200" dirty="0" smtClean="0"/>
              <a:t> (</a:t>
            </a:r>
            <a:r>
              <a:rPr lang="hr-HR" sz="2200" dirty="0" err="1" smtClean="0"/>
              <a:t>sofware</a:t>
            </a:r>
            <a:r>
              <a:rPr lang="hr-HR" sz="2200" dirty="0" smtClean="0"/>
              <a:t> </a:t>
            </a:r>
            <a:r>
              <a:rPr lang="hr-HR" sz="2200" dirty="0" err="1"/>
              <a:t>is</a:t>
            </a:r>
            <a:r>
              <a:rPr lang="hr-HR" sz="2200" dirty="0"/>
              <a:t> </a:t>
            </a:r>
            <a:r>
              <a:rPr lang="hr-HR" sz="2200" dirty="0" err="1"/>
              <a:t>provided</a:t>
            </a:r>
            <a:r>
              <a:rPr lang="hr-HR" sz="2200" dirty="0"/>
              <a:t> Open </a:t>
            </a:r>
            <a:r>
              <a:rPr lang="hr-HR" sz="2200" dirty="0" err="1" smtClean="0"/>
              <a:t>Source</a:t>
            </a:r>
            <a:r>
              <a:rPr lang="hr-HR" sz="2200" dirty="0" smtClean="0"/>
              <a:t> to </a:t>
            </a:r>
            <a:r>
              <a:rPr lang="hr-HR" sz="2200" dirty="0" err="1" smtClean="0"/>
              <a:t>allow</a:t>
            </a:r>
            <a:r>
              <a:rPr lang="hr-HR" sz="2200" dirty="0" smtClean="0"/>
              <a:t> </a:t>
            </a:r>
            <a:r>
              <a:rPr lang="hr-HR" sz="2200" dirty="0" err="1"/>
              <a:t>its</a:t>
            </a:r>
            <a:r>
              <a:rPr lang="hr-HR" sz="2200" dirty="0"/>
              <a:t> </a:t>
            </a:r>
            <a:r>
              <a:rPr lang="hr-HR" sz="2200" dirty="0" err="1" smtClean="0"/>
              <a:t>reuse</a:t>
            </a:r>
            <a:r>
              <a:rPr lang="hr-HR" sz="22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b="1" dirty="0" smtClean="0"/>
              <a:t> </a:t>
            </a:r>
            <a:r>
              <a:rPr lang="hr-HR" sz="2200" b="1" dirty="0" err="1" smtClean="0"/>
              <a:t>Widget</a:t>
            </a:r>
            <a:r>
              <a:rPr lang="hr-HR" sz="2200" b="1" dirty="0" smtClean="0">
                <a:solidFill>
                  <a:schemeClr val="tx1"/>
                </a:solidFill>
              </a:rPr>
              <a:t>:</a:t>
            </a:r>
            <a:r>
              <a:rPr lang="hr-HR" sz="2200" b="1" dirty="0">
                <a:solidFill>
                  <a:schemeClr val="tx1"/>
                </a:solidFill>
              </a:rPr>
              <a:t> </a:t>
            </a:r>
            <a:r>
              <a:rPr lang="hr-HR" sz="2200" dirty="0" err="1" smtClean="0">
                <a:solidFill>
                  <a:schemeClr val="tx1"/>
                </a:solidFill>
              </a:rPr>
              <a:t>Deve</a:t>
            </a:r>
            <a:r>
              <a:rPr lang="hr-HR" sz="2200" dirty="0" err="1" smtClean="0"/>
              <a:t>loped</a:t>
            </a:r>
            <a:r>
              <a:rPr lang="hr-HR" sz="2200" dirty="0" smtClean="0"/>
              <a:t> </a:t>
            </a:r>
            <a:r>
              <a:rPr lang="hr-HR" sz="2200" dirty="0" err="1" smtClean="0"/>
              <a:t>by</a:t>
            </a:r>
            <a:r>
              <a:rPr lang="hr-HR" sz="2200" dirty="0" smtClean="0"/>
              <a:t> </a:t>
            </a:r>
            <a:r>
              <a:rPr lang="hr-HR" sz="2200" dirty="0" err="1" smtClean="0"/>
              <a:t>Knowledge</a:t>
            </a:r>
            <a:r>
              <a:rPr lang="hr-HR" sz="2200" dirty="0" smtClean="0"/>
              <a:t> </a:t>
            </a:r>
            <a:r>
              <a:rPr lang="hr-HR" sz="2200" dirty="0" err="1" smtClean="0"/>
              <a:t>Unlatched</a:t>
            </a:r>
            <a:r>
              <a:rPr lang="hr-HR" sz="2200" dirty="0" smtClean="0"/>
              <a:t> Research </a:t>
            </a:r>
            <a:endParaRPr lang="hr-HR" sz="2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21587" cy="365125"/>
          </a:xfrm>
        </p:spPr>
        <p:txBody>
          <a:bodyPr/>
          <a:lstStyle/>
          <a:p>
            <a:r>
              <a:rPr lang="en-US" dirty="0"/>
              <a:t>Forming the basis for the </a:t>
            </a:r>
            <a:r>
              <a:rPr lang="en-US" dirty="0" smtClean="0"/>
              <a:t>of </a:t>
            </a:r>
            <a:r>
              <a:rPr lang="en-US" dirty="0"/>
              <a:t>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Google Shape;203;p21"/>
          <p:cNvPicPr/>
          <p:nvPr/>
        </p:nvPicPr>
        <p:blipFill>
          <a:blip r:embed="rId2"/>
          <a:stretch/>
        </p:blipFill>
        <p:spPr>
          <a:xfrm>
            <a:off x="9212400" y="361181"/>
            <a:ext cx="1943280" cy="61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1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8386" y="1011981"/>
            <a:ext cx="10058400" cy="685624"/>
          </a:xfrm>
        </p:spPr>
        <p:txBody>
          <a:bodyPr>
            <a:normAutofit/>
          </a:bodyPr>
          <a:lstStyle/>
          <a:p>
            <a:r>
              <a:rPr lang="hr-HR" sz="4400" b="1" dirty="0"/>
              <a:t>HIRMEOS </a:t>
            </a:r>
            <a:r>
              <a:rPr lang="hr-HR" sz="4400" b="1" dirty="0" err="1"/>
              <a:t>and</a:t>
            </a:r>
            <a:r>
              <a:rPr lang="hr-HR" sz="4400" b="1" dirty="0"/>
              <a:t> OPERAS: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8386" y="1772816"/>
            <a:ext cx="10290780" cy="44600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400" b="1" dirty="0"/>
              <a:t>HIRMEOS</a:t>
            </a:r>
            <a:r>
              <a:rPr lang="en-GB" sz="2400" dirty="0"/>
              <a:t> </a:t>
            </a:r>
            <a:r>
              <a:rPr lang="hr-HR" sz="2400" dirty="0"/>
              <a:t>(</a:t>
            </a:r>
            <a:r>
              <a:rPr lang="en-US" sz="2400" dirty="0"/>
              <a:t>High Integration of Research Monographs in the European Open Science </a:t>
            </a:r>
            <a:r>
              <a:rPr lang="en-US" sz="2400" dirty="0" smtClean="0"/>
              <a:t>Infrastructure)</a:t>
            </a:r>
            <a:r>
              <a:rPr lang="hr-HR" sz="2400" dirty="0"/>
              <a:t> </a:t>
            </a:r>
            <a:r>
              <a:rPr lang="hr-HR" sz="2400" dirty="0" smtClean="0"/>
              <a:t>– </a:t>
            </a:r>
            <a:r>
              <a:rPr lang="en-US" sz="2400" dirty="0" smtClean="0"/>
              <a:t>30-month EU</a:t>
            </a:r>
            <a:r>
              <a:rPr lang="hr-HR" sz="2400" dirty="0" smtClean="0"/>
              <a:t>-f</a:t>
            </a:r>
            <a:r>
              <a:rPr lang="en-US" sz="2400" dirty="0" err="1" smtClean="0"/>
              <a:t>unded</a:t>
            </a:r>
            <a:r>
              <a:rPr lang="en-US" sz="2400" dirty="0" smtClean="0"/>
              <a:t> </a:t>
            </a:r>
            <a:r>
              <a:rPr lang="en-US" sz="2400" dirty="0"/>
              <a:t>project</a:t>
            </a:r>
            <a:r>
              <a:rPr lang="hr-HR" sz="2400" dirty="0"/>
              <a:t>, </a:t>
            </a:r>
            <a:r>
              <a:rPr lang="hr-HR" sz="2400" dirty="0" err="1">
                <a:solidFill>
                  <a:schemeClr val="tx1"/>
                </a:solidFill>
              </a:rPr>
              <a:t>with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the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main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 err="1">
                <a:solidFill>
                  <a:schemeClr val="tx1"/>
                </a:solidFill>
              </a:rPr>
              <a:t>goal</a:t>
            </a:r>
            <a:r>
              <a:rPr lang="hr-HR" sz="2400" dirty="0">
                <a:solidFill>
                  <a:schemeClr val="tx1"/>
                </a:solidFill>
              </a:rPr>
              <a:t> </a:t>
            </a:r>
            <a:r>
              <a:rPr lang="hr-HR" sz="2400" dirty="0"/>
              <a:t>to </a:t>
            </a:r>
            <a:r>
              <a:rPr lang="hr-HR" sz="2400" dirty="0" err="1"/>
              <a:t>integrate</a:t>
            </a:r>
            <a:r>
              <a:rPr lang="hr-HR" sz="2400" dirty="0"/>
              <a:t> OA </a:t>
            </a:r>
            <a:r>
              <a:rPr lang="hr-HR" sz="2400" dirty="0" err="1"/>
              <a:t>monographs</a:t>
            </a:r>
            <a:r>
              <a:rPr lang="hr-HR" sz="2400" dirty="0"/>
              <a:t> </a:t>
            </a:r>
            <a:r>
              <a:rPr lang="hr-HR" sz="2400" dirty="0" err="1"/>
              <a:t>into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Open Science </a:t>
            </a:r>
            <a:r>
              <a:rPr lang="hr-HR" sz="2400" dirty="0" err="1"/>
              <a:t>ecosystem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a </a:t>
            </a:r>
            <a:r>
              <a:rPr lang="hr-HR" sz="2400" dirty="0" err="1"/>
              <a:t>systemic</a:t>
            </a:r>
            <a:r>
              <a:rPr lang="hr-HR" sz="2400" dirty="0"/>
              <a:t> and </a:t>
            </a:r>
            <a:r>
              <a:rPr lang="hr-HR" sz="2400" dirty="0" err="1"/>
              <a:t>coordinated</a:t>
            </a:r>
            <a:r>
              <a:rPr lang="hr-HR" sz="2400" dirty="0"/>
              <a:t> </a:t>
            </a:r>
            <a:r>
              <a:rPr lang="hr-HR" sz="2400" dirty="0" err="1"/>
              <a:t>fashion</a:t>
            </a:r>
            <a:r>
              <a:rPr lang="hr-HR" sz="2400" dirty="0"/>
              <a:t> (9 </a:t>
            </a:r>
            <a:r>
              <a:rPr lang="hr-HR" sz="2400" dirty="0" err="1"/>
              <a:t>partners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6 </a:t>
            </a:r>
            <a:r>
              <a:rPr lang="hr-HR" sz="2400" dirty="0" err="1"/>
              <a:t>countries</a:t>
            </a:r>
            <a:r>
              <a:rPr lang="hr-HR" sz="2400" dirty="0"/>
              <a:t>)</a:t>
            </a:r>
          </a:p>
          <a:p>
            <a:pPr marL="0" indent="0" algn="just">
              <a:buNone/>
            </a:pPr>
            <a:r>
              <a:rPr lang="en-GB" sz="2400" b="1" dirty="0"/>
              <a:t>OPERAS</a:t>
            </a:r>
            <a:r>
              <a:rPr lang="en-GB" sz="2400" dirty="0"/>
              <a:t> (Open Access in the European Research Area through Scholarly </a:t>
            </a:r>
            <a:r>
              <a:rPr lang="en-GB" sz="2400" dirty="0" smtClean="0"/>
              <a:t>Communication)</a:t>
            </a:r>
            <a:r>
              <a:rPr lang="hr-HR" sz="2400" dirty="0"/>
              <a:t> – European </a:t>
            </a:r>
            <a:r>
              <a:rPr lang="hr-HR" sz="2400" dirty="0" err="1"/>
              <a:t>research</a:t>
            </a:r>
            <a:r>
              <a:rPr lang="hr-HR" sz="2400" dirty="0"/>
              <a:t> </a:t>
            </a:r>
            <a:r>
              <a:rPr lang="hr-HR" sz="2400" dirty="0" err="1"/>
              <a:t>infrastructure</a:t>
            </a:r>
            <a:r>
              <a:rPr lang="hr-HR" sz="2400" dirty="0"/>
              <a:t> </a:t>
            </a:r>
            <a:r>
              <a:rPr lang="hr-HR" sz="2400" dirty="0" err="1"/>
              <a:t>project</a:t>
            </a:r>
            <a:r>
              <a:rPr lang="hr-HR" sz="2400" dirty="0"/>
              <a:t> for </a:t>
            </a:r>
            <a:r>
              <a:rPr lang="hr-HR" sz="2400" dirty="0" err="1"/>
              <a:t>the</a:t>
            </a:r>
            <a:r>
              <a:rPr lang="hr-HR" sz="2400" dirty="0"/>
              <a:t> development of </a:t>
            </a:r>
            <a:r>
              <a:rPr lang="hr-HR" sz="2400" dirty="0" err="1"/>
              <a:t>open</a:t>
            </a:r>
            <a:r>
              <a:rPr lang="hr-HR" sz="2400" dirty="0"/>
              <a:t> </a:t>
            </a:r>
            <a:r>
              <a:rPr lang="hr-HR" sz="2400" dirty="0" err="1"/>
              <a:t>scholarly</a:t>
            </a:r>
            <a:r>
              <a:rPr lang="hr-HR" sz="2400" dirty="0"/>
              <a:t> </a:t>
            </a:r>
            <a:r>
              <a:rPr lang="hr-HR" sz="2400" dirty="0" err="1" smtClean="0"/>
              <a:t>communication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/>
              <a:t>SSH.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/>
              <a:t>network </a:t>
            </a:r>
            <a:r>
              <a:rPr lang="hr-HR" sz="2400" dirty="0" err="1"/>
              <a:t>includes</a:t>
            </a:r>
            <a:r>
              <a:rPr lang="hr-HR" sz="2400" dirty="0"/>
              <a:t> a wide </a:t>
            </a:r>
            <a:r>
              <a:rPr lang="hr-HR" sz="2400" dirty="0" err="1"/>
              <a:t>range</a:t>
            </a:r>
            <a:r>
              <a:rPr lang="hr-HR" sz="2400" dirty="0"/>
              <a:t> of OA </a:t>
            </a:r>
            <a:r>
              <a:rPr lang="hr-HR" sz="2400" dirty="0" err="1"/>
              <a:t>publishers</a:t>
            </a:r>
            <a:r>
              <a:rPr lang="hr-HR" sz="2400" dirty="0"/>
              <a:t> and </a:t>
            </a:r>
            <a:r>
              <a:rPr lang="hr-HR" sz="2400" dirty="0" err="1"/>
              <a:t>research</a:t>
            </a:r>
            <a:r>
              <a:rPr lang="hr-HR" sz="2400" dirty="0"/>
              <a:t> </a:t>
            </a:r>
            <a:r>
              <a:rPr lang="hr-HR" sz="2400" dirty="0" err="1"/>
              <a:t>institutions</a:t>
            </a:r>
            <a:r>
              <a:rPr lang="hr-HR" sz="2400" dirty="0"/>
              <a:t> (20 </a:t>
            </a:r>
            <a:r>
              <a:rPr lang="hr-HR" sz="2400" dirty="0" err="1"/>
              <a:t>partners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9 </a:t>
            </a:r>
            <a:r>
              <a:rPr lang="hr-HR" sz="2400" dirty="0" err="1"/>
              <a:t>countries</a:t>
            </a:r>
            <a:r>
              <a:rPr lang="hr-HR" sz="2400" dirty="0"/>
              <a:t>)</a:t>
            </a:r>
          </a:p>
          <a:p>
            <a:pPr marL="0" indent="0" algn="just">
              <a:buNone/>
            </a:pPr>
            <a:r>
              <a:rPr lang="hr-HR" sz="2400" b="1" dirty="0" smtClean="0"/>
              <a:t>OPERAS-D </a:t>
            </a:r>
            <a:r>
              <a:rPr lang="hr-HR" sz="2400" dirty="0" smtClean="0"/>
              <a:t>(</a:t>
            </a:r>
            <a:r>
              <a:rPr lang="hr-HR" sz="2400" dirty="0"/>
              <a:t>Design) – </a:t>
            </a:r>
            <a:r>
              <a:rPr lang="hr-HR" sz="2400" dirty="0" smtClean="0"/>
              <a:t>OPERAS </a:t>
            </a:r>
            <a:r>
              <a:rPr lang="hr-HR" sz="2400" dirty="0" err="1"/>
              <a:t>project</a:t>
            </a:r>
            <a:r>
              <a:rPr lang="hr-HR" sz="2400" dirty="0"/>
              <a:t> </a:t>
            </a:r>
            <a:r>
              <a:rPr lang="hr-HR" sz="2400" dirty="0" smtClean="0"/>
              <a:t>(2017-2018) </a:t>
            </a:r>
            <a:r>
              <a:rPr lang="hr-HR" sz="2400" dirty="0" err="1"/>
              <a:t>focused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development </a:t>
            </a:r>
            <a:r>
              <a:rPr lang="hr-HR" sz="2400" dirty="0" err="1"/>
              <a:t>of</a:t>
            </a:r>
            <a:r>
              <a:rPr lang="hr-HR" sz="2400" dirty="0"/>
              <a:t> e-</a:t>
            </a:r>
            <a:r>
              <a:rPr lang="hr-HR" sz="2400" dirty="0" err="1"/>
              <a:t>infrastructure</a:t>
            </a:r>
            <a:r>
              <a:rPr lang="hr-HR" sz="2400" dirty="0"/>
              <a:t> for OA </a:t>
            </a:r>
            <a:r>
              <a:rPr lang="hr-HR" sz="2400" dirty="0" err="1"/>
              <a:t>publications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SSH</a:t>
            </a:r>
            <a:r>
              <a:rPr lang="hr-HR" sz="24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r-HR" sz="2400" dirty="0" smtClean="0"/>
              <a:t>(</a:t>
            </a:r>
            <a:r>
              <a:rPr lang="hr-HR" sz="2400" dirty="0" err="1"/>
              <a:t>D</a:t>
            </a:r>
            <a:r>
              <a:rPr lang="hr-HR" sz="2400" dirty="0" err="1" smtClean="0"/>
              <a:t>eliverable</a:t>
            </a:r>
            <a:r>
              <a:rPr lang="hr-HR" sz="2400" dirty="0" smtClean="0"/>
              <a:t>: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visibility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open</a:t>
            </a:r>
            <a:r>
              <a:rPr lang="hr-HR" sz="2400" dirty="0" smtClean="0"/>
              <a:t> </a:t>
            </a:r>
            <a:r>
              <a:rPr lang="hr-HR" sz="2400" dirty="0" err="1" smtClean="0"/>
              <a:t>access</a:t>
            </a:r>
            <a:r>
              <a:rPr lang="hr-HR" sz="2400" dirty="0" smtClean="0"/>
              <a:t> </a:t>
            </a:r>
            <a:r>
              <a:rPr lang="hr-HR" sz="2400" dirty="0" err="1" smtClean="0"/>
              <a:t>monographs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a European </a:t>
            </a:r>
            <a:r>
              <a:rPr lang="hr-HR" sz="2400" dirty="0" err="1" smtClean="0"/>
              <a:t>Context</a:t>
            </a:r>
            <a:r>
              <a:rPr lang="hr-HR" sz="2400" dirty="0" smtClean="0"/>
              <a:t>: </a:t>
            </a:r>
            <a:r>
              <a:rPr lang="hr-HR" sz="2400" dirty="0" err="1" smtClean="0"/>
              <a:t>Full</a:t>
            </a:r>
            <a:r>
              <a:rPr lang="hr-HR" sz="2400" dirty="0" smtClean="0"/>
              <a:t> </a:t>
            </a:r>
            <a:r>
              <a:rPr lang="hr-HR" sz="2400" dirty="0" err="1" smtClean="0"/>
              <a:t>Report</a:t>
            </a:r>
            <a:r>
              <a:rPr lang="hr-HR" sz="2400" dirty="0"/>
              <a:t>;</a:t>
            </a:r>
            <a:r>
              <a:rPr lang="hr-HR" sz="2400" dirty="0" smtClean="0">
                <a:solidFill>
                  <a:schemeClr val="tx1"/>
                </a:solidFill>
              </a:rPr>
              <a:t> https://operas.hypotheses.org/visibility-oa-monographs)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365536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Google Shape;203;p21"/>
          <p:cNvPicPr/>
          <p:nvPr/>
        </p:nvPicPr>
        <p:blipFill>
          <a:blip r:embed="rId2"/>
          <a:stretch/>
        </p:blipFill>
        <p:spPr>
          <a:xfrm>
            <a:off x="375313" y="394941"/>
            <a:ext cx="1943280" cy="617040"/>
          </a:xfrm>
          <a:prstGeom prst="rect">
            <a:avLst/>
          </a:prstGeom>
          <a:ln>
            <a:noFill/>
          </a:ln>
        </p:spPr>
      </p:pic>
      <p:pic>
        <p:nvPicPr>
          <p:cNvPr id="7" name="Google Shape;91;p13"/>
          <p:cNvPicPr/>
          <p:nvPr/>
        </p:nvPicPr>
        <p:blipFill>
          <a:blip r:embed="rId3"/>
          <a:stretch/>
        </p:blipFill>
        <p:spPr>
          <a:xfrm>
            <a:off x="9379730" y="451130"/>
            <a:ext cx="1944000" cy="615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9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0462" y="286604"/>
            <a:ext cx="9791318" cy="1409007"/>
          </a:xfrm>
        </p:spPr>
        <p:txBody>
          <a:bodyPr>
            <a:normAutofit/>
          </a:bodyPr>
          <a:lstStyle/>
          <a:p>
            <a:r>
              <a:rPr lang="hr-HR" sz="4400" dirty="0" err="1"/>
              <a:t>Altmetrics</a:t>
            </a:r>
            <a:r>
              <a:rPr lang="hr-HR" sz="4400" dirty="0"/>
              <a:t> </a:t>
            </a:r>
            <a:r>
              <a:rPr lang="hr-HR" sz="4400" dirty="0" err="1"/>
              <a:t>flow</a:t>
            </a:r>
            <a:r>
              <a:rPr lang="hr-HR" sz="4400" dirty="0"/>
              <a:t> </a:t>
            </a:r>
            <a:r>
              <a:rPr lang="hr-HR" sz="4400" dirty="0" err="1"/>
              <a:t>diagram</a:t>
            </a:r>
            <a:r>
              <a:rPr lang="hr-HR" sz="4400" dirty="0"/>
              <a:t>:</a:t>
            </a: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38365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Google Shape;14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68544" y="1828800"/>
            <a:ext cx="7716435" cy="4497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3;p21"/>
          <p:cNvPicPr/>
          <p:nvPr/>
        </p:nvPicPr>
        <p:blipFill>
          <a:blip r:embed="rId3"/>
          <a:stretch/>
        </p:blipFill>
        <p:spPr>
          <a:xfrm>
            <a:off x="9379825" y="374067"/>
            <a:ext cx="1943280" cy="61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8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err="1"/>
              <a:t>Metrics</a:t>
            </a:r>
            <a:r>
              <a:rPr lang="hr-HR" sz="4400" dirty="0"/>
              <a:t> </a:t>
            </a:r>
            <a:r>
              <a:rPr lang="hr-HR" sz="4400" dirty="0" err="1"/>
              <a:t>flow</a:t>
            </a:r>
            <a:r>
              <a:rPr lang="hr-HR" sz="4400" dirty="0"/>
              <a:t> </a:t>
            </a:r>
            <a:r>
              <a:rPr lang="hr-HR" sz="4400" dirty="0" err="1"/>
              <a:t>diagram</a:t>
            </a:r>
            <a:r>
              <a:rPr lang="hr-HR" sz="4400" dirty="0"/>
              <a:t>: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0305" y="6432430"/>
            <a:ext cx="6579570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Rezervirano mjesto sadržaja 5"/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2897746" y="1897779"/>
            <a:ext cx="6119540" cy="4374232"/>
          </a:xfrm>
          <a:prstGeom prst="rect">
            <a:avLst/>
          </a:prstGeom>
          <a:ln>
            <a:noFill/>
          </a:ln>
        </p:spPr>
      </p:pic>
      <p:pic>
        <p:nvPicPr>
          <p:cNvPr id="7" name="Google Shape;203;p21"/>
          <p:cNvPicPr/>
          <p:nvPr/>
        </p:nvPicPr>
        <p:blipFill>
          <a:blip r:embed="rId4"/>
          <a:stretch/>
        </p:blipFill>
        <p:spPr>
          <a:xfrm>
            <a:off x="9392704" y="394941"/>
            <a:ext cx="1943280" cy="61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94941"/>
            <a:ext cx="10058400" cy="1450757"/>
          </a:xfrm>
        </p:spPr>
        <p:txBody>
          <a:bodyPr>
            <a:normAutofit/>
          </a:bodyPr>
          <a:lstStyle/>
          <a:p>
            <a:r>
              <a:rPr lang="hr-HR" sz="4400" b="1" dirty="0" err="1" smtClean="0"/>
              <a:t>Conclusion</a:t>
            </a:r>
            <a:r>
              <a:rPr lang="hr-HR" sz="4400" b="1" dirty="0" smtClean="0"/>
              <a:t>: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2068015"/>
            <a:ext cx="10241280" cy="46140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r-HR" sz="5900" b="1" dirty="0" smtClean="0"/>
              <a:t>HIRMEOS: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5900" dirty="0" smtClean="0"/>
              <a:t> </a:t>
            </a:r>
            <a:r>
              <a:rPr lang="hr-HR" sz="7000" dirty="0" err="1" smtClean="0"/>
              <a:t>aims</a:t>
            </a:r>
            <a:r>
              <a:rPr lang="hr-HR" sz="7000" dirty="0" smtClean="0"/>
              <a:t> </a:t>
            </a:r>
            <a:r>
              <a:rPr lang="hr-HR" sz="7000" dirty="0"/>
              <a:t>at </a:t>
            </a:r>
            <a:r>
              <a:rPr lang="hr-HR" sz="7000" dirty="0" err="1"/>
              <a:t>buidling</a:t>
            </a:r>
            <a:r>
              <a:rPr lang="hr-HR" sz="7000" dirty="0"/>
              <a:t> </a:t>
            </a:r>
            <a:r>
              <a:rPr lang="hr-HR" sz="7000" dirty="0" err="1"/>
              <a:t>the</a:t>
            </a:r>
            <a:r>
              <a:rPr lang="hr-HR" sz="7000" dirty="0"/>
              <a:t> </a:t>
            </a:r>
            <a:r>
              <a:rPr lang="hr-HR" sz="7000" dirty="0" err="1"/>
              <a:t>service</a:t>
            </a:r>
            <a:r>
              <a:rPr lang="hr-HR" sz="7000" dirty="0"/>
              <a:t> </a:t>
            </a:r>
            <a:r>
              <a:rPr lang="hr-HR" sz="7000" dirty="0" err="1"/>
              <a:t>that</a:t>
            </a:r>
            <a:r>
              <a:rPr lang="hr-HR" sz="7000" dirty="0"/>
              <a:t> </a:t>
            </a:r>
            <a:r>
              <a:rPr lang="hr-HR" sz="7000" dirty="0" err="1"/>
              <a:t>will</a:t>
            </a:r>
            <a:r>
              <a:rPr lang="hr-HR" sz="7000" dirty="0"/>
              <a:t> </a:t>
            </a:r>
            <a:r>
              <a:rPr lang="hr-HR" sz="7000" dirty="0" err="1"/>
              <a:t>connect</a:t>
            </a:r>
            <a:r>
              <a:rPr lang="hr-HR" sz="7000" dirty="0"/>
              <a:t> </a:t>
            </a:r>
            <a:r>
              <a:rPr lang="hr-HR" sz="7000" dirty="0" err="1"/>
              <a:t>and</a:t>
            </a:r>
            <a:r>
              <a:rPr lang="hr-HR" sz="7000" dirty="0"/>
              <a:t> </a:t>
            </a:r>
            <a:r>
              <a:rPr lang="hr-HR" sz="7000" dirty="0" err="1"/>
              <a:t>gather</a:t>
            </a:r>
            <a:r>
              <a:rPr lang="hr-HR" sz="7000" dirty="0"/>
              <a:t> </a:t>
            </a:r>
            <a:r>
              <a:rPr lang="hr-HR" sz="7000" dirty="0" err="1"/>
              <a:t>metrics</a:t>
            </a:r>
            <a:r>
              <a:rPr lang="hr-HR" sz="7000" dirty="0"/>
              <a:t> on </a:t>
            </a:r>
            <a:r>
              <a:rPr lang="hr-HR" sz="7000" dirty="0" smtClean="0"/>
              <a:t>OA </a:t>
            </a:r>
            <a:r>
              <a:rPr lang="hr-HR" sz="7000" dirty="0" err="1"/>
              <a:t>scholarly</a:t>
            </a:r>
            <a:r>
              <a:rPr lang="hr-HR" sz="7000" dirty="0"/>
              <a:t> </a:t>
            </a:r>
            <a:r>
              <a:rPr lang="hr-HR" sz="7000" dirty="0" err="1"/>
              <a:t>monographs</a:t>
            </a:r>
            <a:r>
              <a:rPr lang="hr-HR" sz="7000" dirty="0"/>
              <a:t> </a:t>
            </a:r>
            <a:r>
              <a:rPr lang="hr-HR" sz="7000" dirty="0" err="1"/>
              <a:t>in</a:t>
            </a:r>
            <a:r>
              <a:rPr lang="hr-HR" sz="7000" dirty="0"/>
              <a:t> SSH</a:t>
            </a:r>
            <a:r>
              <a:rPr lang="hr-HR" sz="7000" dirty="0" smtClean="0"/>
              <a:t> </a:t>
            </a:r>
            <a:r>
              <a:rPr lang="hr-HR" sz="7000" dirty="0" err="1"/>
              <a:t>from</a:t>
            </a:r>
            <a:r>
              <a:rPr lang="hr-HR" sz="7000" dirty="0"/>
              <a:t> </a:t>
            </a:r>
            <a:r>
              <a:rPr lang="hr-HR" sz="7000" dirty="0" err="1"/>
              <a:t>different</a:t>
            </a:r>
            <a:r>
              <a:rPr lang="hr-HR" sz="7000" dirty="0"/>
              <a:t> </a:t>
            </a:r>
            <a:r>
              <a:rPr lang="hr-HR" sz="7000" dirty="0" err="1"/>
              <a:t>publishing</a:t>
            </a:r>
            <a:r>
              <a:rPr lang="hr-HR" sz="7000" dirty="0"/>
              <a:t> </a:t>
            </a:r>
            <a:r>
              <a:rPr lang="hr-HR" sz="7000" dirty="0" err="1" smtClean="0"/>
              <a:t>platforms</a:t>
            </a:r>
            <a:endParaRPr lang="hr-HR" sz="7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7000" dirty="0" err="1" smtClean="0"/>
              <a:t>metrics</a:t>
            </a:r>
            <a:r>
              <a:rPr lang="hr-HR" sz="7000" dirty="0" smtClean="0"/>
              <a:t> </a:t>
            </a:r>
            <a:r>
              <a:rPr lang="hr-HR" sz="7000" dirty="0" err="1" smtClean="0"/>
              <a:t>service</a:t>
            </a:r>
            <a:r>
              <a:rPr lang="hr-HR" sz="7000" dirty="0" smtClean="0"/>
              <a:t> </a:t>
            </a:r>
            <a:r>
              <a:rPr lang="hr-HR" sz="7000" dirty="0" err="1" smtClean="0"/>
              <a:t>will</a:t>
            </a:r>
            <a:r>
              <a:rPr lang="hr-HR" sz="7000" dirty="0" smtClean="0"/>
              <a:t> </a:t>
            </a:r>
            <a:r>
              <a:rPr lang="hr-HR" sz="7000" dirty="0" err="1" smtClean="0"/>
              <a:t>enable</a:t>
            </a:r>
            <a:r>
              <a:rPr lang="hr-HR" sz="7000" dirty="0" smtClean="0"/>
              <a:t> </a:t>
            </a:r>
            <a:r>
              <a:rPr lang="sl-SI" sz="7000" dirty="0" smtClean="0"/>
              <a:t>integration </a:t>
            </a:r>
            <a:r>
              <a:rPr lang="sl-SI" sz="7000" dirty="0"/>
              <a:t>and standardisation of data, their anaysis and potential use for the research </a:t>
            </a:r>
            <a:r>
              <a:rPr lang="sl-SI" sz="7000" dirty="0" smtClean="0"/>
              <a:t>assessment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7000" dirty="0" smtClean="0"/>
              <a:t>publication </a:t>
            </a:r>
            <a:r>
              <a:rPr lang="en-US" sz="7000" dirty="0"/>
              <a:t>system remains open to the participation of other </a:t>
            </a:r>
            <a:r>
              <a:rPr lang="en-US" sz="7000" dirty="0" smtClean="0"/>
              <a:t>platforms</a:t>
            </a:r>
            <a:endParaRPr lang="hr-HR" sz="7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7000" dirty="0" err="1"/>
              <a:t>p</a:t>
            </a:r>
            <a:r>
              <a:rPr lang="hr-HR" sz="7000" dirty="0" err="1" smtClean="0"/>
              <a:t>roject</a:t>
            </a:r>
            <a:r>
              <a:rPr lang="hr-HR" sz="7000" dirty="0" smtClean="0"/>
              <a:t> </a:t>
            </a:r>
            <a:r>
              <a:rPr lang="hr-HR" sz="7000" dirty="0" err="1" smtClean="0"/>
              <a:t>will</a:t>
            </a:r>
            <a:r>
              <a:rPr lang="hr-HR" sz="7000" dirty="0" smtClean="0"/>
              <a:t> </a:t>
            </a:r>
            <a:r>
              <a:rPr lang="hr-HR" sz="7000" dirty="0" err="1"/>
              <a:t>contribute</a:t>
            </a:r>
            <a:r>
              <a:rPr lang="hr-HR" sz="7000" dirty="0"/>
              <a:t> to </a:t>
            </a:r>
            <a:r>
              <a:rPr lang="hr-HR" sz="7000" dirty="0" err="1"/>
              <a:t>accessibility</a:t>
            </a:r>
            <a:r>
              <a:rPr lang="hr-HR" sz="7000" dirty="0"/>
              <a:t> </a:t>
            </a:r>
            <a:r>
              <a:rPr lang="hr-HR" sz="7000" dirty="0" err="1"/>
              <a:t>and</a:t>
            </a:r>
            <a:r>
              <a:rPr lang="hr-HR" sz="7000" dirty="0"/>
              <a:t> </a:t>
            </a:r>
            <a:r>
              <a:rPr lang="hr-HR" sz="7000" dirty="0" err="1"/>
              <a:t>visibility</a:t>
            </a:r>
            <a:r>
              <a:rPr lang="hr-HR" sz="7000" dirty="0"/>
              <a:t> </a:t>
            </a:r>
            <a:r>
              <a:rPr lang="hr-HR" sz="7000" dirty="0" err="1"/>
              <a:t>of</a:t>
            </a:r>
            <a:r>
              <a:rPr lang="hr-HR" sz="7000" dirty="0"/>
              <a:t> </a:t>
            </a:r>
            <a:r>
              <a:rPr lang="hr-HR" sz="7000" dirty="0">
                <a:solidFill>
                  <a:schemeClr val="tx1"/>
                </a:solidFill>
              </a:rPr>
              <a:t>OA</a:t>
            </a:r>
            <a:r>
              <a:rPr lang="hr-HR" sz="7000" dirty="0"/>
              <a:t> </a:t>
            </a:r>
            <a:r>
              <a:rPr lang="hr-HR" sz="7000" dirty="0" err="1"/>
              <a:t>scholarly</a:t>
            </a:r>
            <a:r>
              <a:rPr lang="hr-HR" sz="7000" dirty="0"/>
              <a:t> </a:t>
            </a:r>
            <a:r>
              <a:rPr lang="hr-HR" sz="7000" dirty="0" err="1"/>
              <a:t>monographs</a:t>
            </a:r>
            <a:r>
              <a:rPr lang="hr-HR" sz="7000" dirty="0"/>
              <a:t> </a:t>
            </a:r>
            <a:r>
              <a:rPr lang="hr-HR" sz="7000" dirty="0" err="1"/>
              <a:t>in</a:t>
            </a:r>
            <a:r>
              <a:rPr lang="hr-HR" sz="7000" dirty="0"/>
              <a:t> </a:t>
            </a:r>
            <a:r>
              <a:rPr lang="hr-HR" sz="7000" dirty="0" smtClean="0"/>
              <a:t>SSH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7000" dirty="0" smtClean="0"/>
          </a:p>
          <a:p>
            <a:r>
              <a:rPr lang="en-GB" sz="7000" b="1" dirty="0"/>
              <a:t> </a:t>
            </a:r>
            <a:endParaRPr lang="hr-HR" sz="7000" dirty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754029" cy="365125"/>
          </a:xfrm>
        </p:spPr>
        <p:txBody>
          <a:bodyPr/>
          <a:lstStyle/>
          <a:p>
            <a:r>
              <a:rPr lang="en-US" dirty="0" smtClean="0"/>
              <a:t>Forming the basis for the establishment of collaboration between ENRESSH and HIRMEOS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Google Shape;203;p21"/>
          <p:cNvPicPr/>
          <p:nvPr/>
        </p:nvPicPr>
        <p:blipFill>
          <a:blip r:embed="rId2"/>
          <a:stretch/>
        </p:blipFill>
        <p:spPr>
          <a:xfrm>
            <a:off x="9440213" y="394941"/>
            <a:ext cx="1943280" cy="61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1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886460"/>
            <a:ext cx="10058400" cy="959274"/>
          </a:xfrm>
        </p:spPr>
        <p:txBody>
          <a:bodyPr>
            <a:normAutofit/>
          </a:bodyPr>
          <a:lstStyle/>
          <a:p>
            <a:r>
              <a:rPr lang="hr-HR" sz="4400" dirty="0" err="1"/>
              <a:t>The</a:t>
            </a:r>
            <a:r>
              <a:rPr lang="hr-HR" sz="4400" dirty="0"/>
              <a:t> </a:t>
            </a:r>
            <a:r>
              <a:rPr lang="hr-HR" sz="4400" dirty="0" err="1"/>
              <a:t>outcome</a:t>
            </a:r>
            <a:r>
              <a:rPr lang="hr-HR" sz="4400" dirty="0"/>
              <a:t> </a:t>
            </a:r>
            <a:r>
              <a:rPr lang="hr-HR" sz="4400" dirty="0" err="1"/>
              <a:t>of</a:t>
            </a:r>
            <a:r>
              <a:rPr lang="hr-HR" sz="4400" dirty="0"/>
              <a:t> </a:t>
            </a:r>
            <a:r>
              <a:rPr lang="hr-HR" sz="4400" dirty="0" smtClean="0"/>
              <a:t>STSM: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2156460"/>
            <a:ext cx="10058400" cy="37126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en-GB" sz="2500" dirty="0" smtClean="0"/>
              <a:t>overview </a:t>
            </a:r>
            <a:r>
              <a:rPr lang="en-GB" sz="2500" dirty="0"/>
              <a:t>of the HIRMEOS </a:t>
            </a:r>
            <a:r>
              <a:rPr lang="hr-HR" sz="2500" dirty="0" err="1" smtClean="0"/>
              <a:t>project</a:t>
            </a:r>
            <a:endParaRPr lang="hr-HR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500" dirty="0" smtClean="0"/>
              <a:t> </a:t>
            </a:r>
            <a:r>
              <a:rPr lang="hr-HR" sz="2500" dirty="0" err="1" smtClean="0"/>
              <a:t>analysis</a:t>
            </a:r>
            <a:r>
              <a:rPr lang="hr-HR" sz="2500" dirty="0" smtClean="0"/>
              <a:t> </a:t>
            </a:r>
            <a:r>
              <a:rPr lang="hr-HR" sz="2500" dirty="0" err="1" smtClean="0"/>
              <a:t>of</a:t>
            </a:r>
            <a:r>
              <a:rPr lang="hr-HR" sz="2500" dirty="0" smtClean="0"/>
              <a:t> </a:t>
            </a:r>
            <a:r>
              <a:rPr lang="hr-HR" sz="2500" dirty="0" err="1" smtClean="0"/>
              <a:t>the</a:t>
            </a:r>
            <a:r>
              <a:rPr lang="hr-HR" sz="2500" dirty="0" smtClean="0"/>
              <a:t> HIRMEOS </a:t>
            </a:r>
            <a:r>
              <a:rPr lang="hr-HR" sz="2500" dirty="0" err="1" smtClean="0"/>
              <a:t>publishing</a:t>
            </a:r>
            <a:r>
              <a:rPr lang="hr-HR" sz="2500" dirty="0" smtClean="0"/>
              <a:t> </a:t>
            </a:r>
            <a:r>
              <a:rPr lang="hr-HR" sz="2500" dirty="0" err="1" smtClean="0"/>
              <a:t>platforms</a:t>
            </a:r>
            <a:endParaRPr lang="hr-HR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sl-SI" sz="2500" dirty="0" smtClean="0"/>
              <a:t> case study on Twitter usage of a book recently published by Open Book Publishers (in progress)</a:t>
            </a:r>
            <a:endParaRPr lang="hr-HR" sz="25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500" dirty="0" smtClean="0"/>
              <a:t> a</a:t>
            </a:r>
            <a:r>
              <a:rPr lang="en-GB" sz="2500" dirty="0" err="1" smtClean="0"/>
              <a:t>nalys</a:t>
            </a:r>
            <a:r>
              <a:rPr lang="hr-HR" sz="2500" dirty="0" err="1" smtClean="0"/>
              <a:t>is</a:t>
            </a:r>
            <a:r>
              <a:rPr lang="hr-HR" sz="2500" dirty="0" smtClean="0"/>
              <a:t> </a:t>
            </a:r>
            <a:r>
              <a:rPr lang="hr-HR" sz="2500" dirty="0" err="1" smtClean="0"/>
              <a:t>of</a:t>
            </a:r>
            <a:r>
              <a:rPr lang="en-GB" sz="2500" dirty="0" smtClean="0"/>
              <a:t> </a:t>
            </a:r>
            <a:r>
              <a:rPr lang="en-GB" sz="2500" dirty="0"/>
              <a:t>the governance and designing of the </a:t>
            </a:r>
            <a:r>
              <a:rPr lang="en-GB" sz="2500" dirty="0" smtClean="0"/>
              <a:t>HIRMEOS</a:t>
            </a:r>
            <a:r>
              <a:rPr lang="hr-HR" sz="2500" dirty="0" smtClean="0"/>
              <a:t> </a:t>
            </a:r>
            <a:r>
              <a:rPr lang="hr-HR" sz="2500" dirty="0" err="1" smtClean="0"/>
              <a:t>metrics</a:t>
            </a:r>
            <a:r>
              <a:rPr lang="hr-HR" sz="2500" dirty="0" smtClean="0"/>
              <a:t> </a:t>
            </a:r>
            <a:r>
              <a:rPr lang="hr-HR" sz="2500" dirty="0" err="1" smtClean="0"/>
              <a:t>service</a:t>
            </a:r>
            <a:endParaRPr lang="hr-HR" sz="2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500" dirty="0" smtClean="0"/>
              <a:t>establishment </a:t>
            </a:r>
            <a:r>
              <a:rPr lang="en-GB" sz="2500" dirty="0"/>
              <a:t>of the collaboration between ENRESSH and </a:t>
            </a:r>
            <a:r>
              <a:rPr lang="en-GB" sz="2500" dirty="0" smtClean="0"/>
              <a:t>HIRMEOS</a:t>
            </a:r>
            <a:r>
              <a:rPr lang="hr-HR" sz="2500" dirty="0" smtClean="0"/>
              <a:t> (OPERAS)</a:t>
            </a:r>
          </a:p>
          <a:p>
            <a:pPr marL="0" indent="0">
              <a:buNone/>
            </a:pPr>
            <a:r>
              <a:rPr lang="hr-HR" sz="2500" dirty="0" smtClean="0"/>
              <a:t>  (</a:t>
            </a:r>
            <a:r>
              <a:rPr lang="hr-HR" sz="2500" dirty="0" err="1" smtClean="0"/>
              <a:t>further</a:t>
            </a:r>
            <a:r>
              <a:rPr lang="hr-HR" sz="2500" dirty="0" smtClean="0"/>
              <a:t> </a:t>
            </a:r>
            <a:r>
              <a:rPr lang="hr-HR" sz="2500" dirty="0" err="1" smtClean="0"/>
              <a:t>steps</a:t>
            </a:r>
            <a:r>
              <a:rPr lang="hr-HR" sz="2500" dirty="0" smtClean="0"/>
              <a:t>: </a:t>
            </a:r>
            <a:r>
              <a:rPr lang="en-GB" sz="2500" dirty="0"/>
              <a:t>assessment of </a:t>
            </a:r>
            <a:r>
              <a:rPr lang="hr-HR" sz="2500" dirty="0" err="1" smtClean="0"/>
              <a:t>the</a:t>
            </a:r>
            <a:r>
              <a:rPr lang="hr-HR" sz="2500" dirty="0" smtClean="0"/>
              <a:t> </a:t>
            </a:r>
            <a:r>
              <a:rPr lang="en-GB" sz="2500" dirty="0" smtClean="0"/>
              <a:t>HIRMEOS </a:t>
            </a:r>
            <a:r>
              <a:rPr lang="en-GB" sz="2500" dirty="0"/>
              <a:t>metrics </a:t>
            </a:r>
            <a:r>
              <a:rPr lang="en-GB" sz="2500" dirty="0" smtClean="0"/>
              <a:t>service</a:t>
            </a:r>
            <a:r>
              <a:rPr lang="hr-HR" sz="2500" dirty="0" smtClean="0"/>
              <a:t>) 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  <a:p>
            <a:endParaRPr lang="hr-HR" sz="2400" dirty="0"/>
          </a:p>
          <a:p>
            <a:r>
              <a:rPr lang="en-GB" sz="2400" u="sng" dirty="0"/>
              <a:t>writ</a:t>
            </a:r>
            <a:r>
              <a:rPr lang="sl-SI" sz="2400" u="sng" dirty="0"/>
              <a:t>ing a case study on Twitter usage of a book recently published by Open Book Publishers (for the publication at the Open Book Publishers Blog). </a:t>
            </a:r>
            <a:endParaRPr lang="sl-SI" sz="24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t</a:t>
            </a:r>
            <a:r>
              <a:rPr lang="en-GB" sz="2400" dirty="0" smtClean="0"/>
              <a:t>he long-term goal further development of alternative metrics for the evaluation of scholarly monographs and recommendations for the implementation and usage of the HIRMEOS metrics service in the research assessment. </a:t>
            </a:r>
            <a:endParaRPr lang="hr-HR" sz="2400" dirty="0" smtClean="0"/>
          </a:p>
          <a:p>
            <a:r>
              <a:rPr lang="sl-SI" sz="2400" u="sng" dirty="0" smtClean="0"/>
              <a:t>The </a:t>
            </a:r>
            <a:r>
              <a:rPr lang="sl-SI" sz="2400" u="sng" dirty="0"/>
              <a:t>assessment of the HIRMEOS metrics service will be performed after the implementation of the service on the HIRMEOS publishing platforms. </a:t>
            </a:r>
            <a:endParaRPr lang="hr-HR" sz="2400" u="sng" dirty="0"/>
          </a:p>
          <a:p>
            <a:r>
              <a:rPr lang="sl-SI" sz="1200" u="sng" dirty="0"/>
              <a:t> </a:t>
            </a:r>
            <a:endParaRPr lang="hr-HR" sz="1200" u="sng" dirty="0"/>
          </a:p>
          <a:p>
            <a:pPr marL="0" indent="0">
              <a:buNone/>
            </a:pPr>
            <a:endParaRPr lang="hr-HR" sz="1200" u="sng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004809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Google Shape;203;p21"/>
          <p:cNvPicPr/>
          <p:nvPr/>
        </p:nvPicPr>
        <p:blipFill>
          <a:blip r:embed="rId2"/>
          <a:stretch/>
        </p:blipFill>
        <p:spPr>
          <a:xfrm>
            <a:off x="310919" y="286603"/>
            <a:ext cx="2331826" cy="599857"/>
          </a:xfrm>
          <a:prstGeom prst="rect">
            <a:avLst/>
          </a:prstGeom>
          <a:ln>
            <a:noFill/>
          </a:ln>
        </p:spPr>
      </p:pic>
      <p:pic>
        <p:nvPicPr>
          <p:cNvPr id="7" name="Image 4" descr="ENRESSH1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0" y="9771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68C21D0-E473-4822-976E-2A142825DF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22C4D8-970B-4A32-B0BD-AAC4366E7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41F4C4C-B5CB-4E95-8A7D-C738E7FFD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F7C1A904-6036-4CF0-A1FF-D80FD7AA8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1DB265-CE12-4131-A8BF-257C3894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230" y="639097"/>
            <a:ext cx="457915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your attention</a:t>
            </a:r>
            <a:r>
              <a:rPr lang="hr-HR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A937D34-64A8-4BEE-BDCC-9A6544E8A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C9D503B-4403-4FE2-8DA8-233894DC74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5">
            <a:extLst>
              <a:ext uri="{FF2B5EF4-FFF2-40B4-BE49-F238E27FC236}">
                <a16:creationId xmlns="" xmlns:a16="http://schemas.microsoft.com/office/drawing/2014/main" id="{5BD1C93B-0A21-4C83-BA00-79D8F0542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36" y="1583628"/>
            <a:ext cx="2784700" cy="8844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FCB7B1C-F201-41C4-AC32-61EECF4A83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1C04EB8-D68B-477D-AD80-35AD5E512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D208A47F-38F5-4775-929A-897C24459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40C70A-DB1B-4CAD-8700-427E0C81A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2" y="3069855"/>
            <a:ext cx="2295082" cy="229508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DF45D7F4-9377-4FEE-96C9-D83EA9CB19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227839" y="4343400"/>
            <a:ext cx="39319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9DAAF89-A8BA-441E-AC24-FA4CED0714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8CD4C1-7964-4BF4-A024-3CAF489D4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866D3A-336D-4447-8768-B0197D6B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3068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kern="1200" cap="all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Forming the basis for the establishment of collaboration between ENRESSH and HIRMEOS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B34BAD-E80E-4D06-929B-828AC94B8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113E31D-E2AB-40D1-8B51-AFA5AFEF393A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EA397A-499A-426B-A90A-0433E201D304}"/>
              </a:ext>
            </a:extLst>
          </p:cNvPr>
          <p:cNvSpPr txBox="1"/>
          <p:nvPr/>
        </p:nvSpPr>
        <p:spPr>
          <a:xfrm>
            <a:off x="6628407" y="4664279"/>
            <a:ext cx="48477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000" dirty="0"/>
              <a:t>Nataša Jermen</a:t>
            </a:r>
          </a:p>
          <a:p>
            <a:r>
              <a:rPr lang="hr-HR" sz="2000" dirty="0" err="1"/>
              <a:t>The</a:t>
            </a:r>
            <a:r>
              <a:rPr lang="hr-HR" sz="2000" dirty="0"/>
              <a:t> Miroslav Krleža Institute of </a:t>
            </a:r>
            <a:r>
              <a:rPr lang="hr-HR" sz="2000" dirty="0" err="1"/>
              <a:t>L</a:t>
            </a:r>
            <a:r>
              <a:rPr lang="hr-HR" sz="2000" dirty="0" err="1" smtClean="0"/>
              <a:t>exicography</a:t>
            </a:r>
            <a:endParaRPr lang="hr-HR" sz="2000" dirty="0"/>
          </a:p>
          <a:p>
            <a:pPr algn="r"/>
            <a:r>
              <a:rPr lang="hr-HR" sz="2000" dirty="0"/>
              <a:t>Zagreb, Croatia</a:t>
            </a:r>
          </a:p>
        </p:txBody>
      </p:sp>
    </p:spTree>
    <p:extLst>
      <p:ext uri="{BB962C8B-B14F-4D97-AF65-F5344CB8AC3E}">
        <p14:creationId xmlns:p14="http://schemas.microsoft.com/office/powerpoint/2010/main" val="14633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011981"/>
            <a:ext cx="10058400" cy="725379"/>
          </a:xfrm>
        </p:spPr>
        <p:txBody>
          <a:bodyPr>
            <a:normAutofit/>
          </a:bodyPr>
          <a:lstStyle/>
          <a:p>
            <a:r>
              <a:rPr lang="hr-HR" sz="4400" dirty="0"/>
              <a:t>HIRMEOS: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07471" y="2201123"/>
            <a:ext cx="10248209" cy="37551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b="1" dirty="0" smtClean="0"/>
              <a:t> </a:t>
            </a:r>
            <a:r>
              <a:rPr lang="hr-HR" sz="2400" b="1" dirty="0" smtClean="0"/>
              <a:t>M</a:t>
            </a:r>
            <a:r>
              <a:rPr lang="en-US" sz="2400" b="1" dirty="0" err="1" smtClean="0"/>
              <a:t>ain</a:t>
            </a:r>
            <a:r>
              <a:rPr lang="en-US" sz="2400" b="1" dirty="0" smtClean="0"/>
              <a:t> objective</a:t>
            </a:r>
            <a:r>
              <a:rPr lang="hr-HR" sz="2400" b="1" dirty="0" smtClean="0"/>
              <a:t>: </a:t>
            </a:r>
            <a:r>
              <a:rPr lang="en-US" sz="2400" dirty="0" smtClean="0"/>
              <a:t>to enhance</a:t>
            </a:r>
            <a:r>
              <a:rPr lang="hr-HR" sz="2400" dirty="0" smtClean="0"/>
              <a:t> </a:t>
            </a:r>
            <a:r>
              <a:rPr lang="en-US" sz="2400" dirty="0" smtClean="0"/>
              <a:t>five European digital platforms for the publication of O</a:t>
            </a:r>
            <a:r>
              <a:rPr lang="hr-HR" sz="2400" dirty="0" smtClean="0"/>
              <a:t>A</a:t>
            </a:r>
            <a:r>
              <a:rPr lang="en-US" sz="2400" dirty="0" smtClean="0"/>
              <a:t> monographs</a:t>
            </a:r>
            <a:r>
              <a:rPr lang="hr-HR" sz="2400" dirty="0" smtClean="0"/>
              <a:t> (</a:t>
            </a:r>
            <a:r>
              <a:rPr lang="hr-HR" sz="2400" b="1" dirty="0" err="1" smtClean="0"/>
              <a:t>OpenEdition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Books</a:t>
            </a:r>
            <a:r>
              <a:rPr lang="hr-HR" sz="2400" b="1" dirty="0" smtClean="0"/>
              <a:t>, OAPEN </a:t>
            </a:r>
            <a:r>
              <a:rPr lang="hr-HR" sz="2400" b="1" dirty="0" err="1" smtClean="0"/>
              <a:t>Library</a:t>
            </a:r>
            <a:r>
              <a:rPr lang="hr-HR" sz="2400" b="1" dirty="0" smtClean="0"/>
              <a:t>, EKT Open </a:t>
            </a:r>
            <a:r>
              <a:rPr lang="hr-HR" sz="2400" b="1" dirty="0" err="1" smtClean="0"/>
              <a:t>Book</a:t>
            </a:r>
            <a:r>
              <a:rPr lang="hr-HR" sz="2400" b="1" dirty="0" smtClean="0"/>
              <a:t> Press, </a:t>
            </a:r>
            <a:r>
              <a:rPr lang="hr-HR" sz="2400" b="1" dirty="0" err="1" smtClean="0"/>
              <a:t>Ubiquity</a:t>
            </a:r>
            <a:r>
              <a:rPr lang="hr-HR" sz="2400" b="1" dirty="0" smtClean="0"/>
              <a:t> Press and </a:t>
            </a:r>
            <a:r>
              <a:rPr lang="hr-HR" sz="2400" b="1" dirty="0" err="1" smtClean="0"/>
              <a:t>Göttingen</a:t>
            </a:r>
            <a:r>
              <a:rPr lang="hr-HR" sz="2400" b="1" dirty="0" smtClean="0"/>
              <a:t> University Press</a:t>
            </a:r>
            <a:r>
              <a:rPr lang="hr-HR" sz="2400" dirty="0" smtClean="0"/>
              <a:t>) </a:t>
            </a:r>
            <a:r>
              <a:rPr lang="en-US" sz="2400" dirty="0" smtClean="0"/>
              <a:t>and to ensure their interoperability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dirty="0" err="1" smtClean="0"/>
              <a:t>adopting</a:t>
            </a:r>
            <a:r>
              <a:rPr lang="hr-HR" sz="2400" dirty="0" smtClean="0"/>
              <a:t> </a:t>
            </a:r>
            <a:r>
              <a:rPr lang="hr-HR" sz="2400" dirty="0" err="1" smtClean="0"/>
              <a:t>common</a:t>
            </a:r>
            <a:r>
              <a:rPr lang="hr-HR" sz="2400" dirty="0" smtClean="0"/>
              <a:t> </a:t>
            </a:r>
            <a:r>
              <a:rPr lang="hr-HR" sz="2400" dirty="0" err="1" smtClean="0"/>
              <a:t>standards</a:t>
            </a:r>
            <a:r>
              <a:rPr lang="hr-HR" sz="2400" dirty="0" smtClean="0"/>
              <a:t> </a:t>
            </a:r>
            <a:r>
              <a:rPr lang="hr-HR" sz="2400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dirty="0" err="1" smtClean="0"/>
              <a:t>Publishing</a:t>
            </a:r>
            <a:r>
              <a:rPr lang="hr-HR" sz="2400" dirty="0" smtClean="0"/>
              <a:t> </a:t>
            </a:r>
            <a:r>
              <a:rPr lang="hr-HR" sz="2400" dirty="0" err="1"/>
              <a:t>platforms</a:t>
            </a:r>
            <a:r>
              <a:rPr lang="hr-HR" sz="2400" dirty="0"/>
              <a:t> </a:t>
            </a:r>
            <a:r>
              <a:rPr lang="hr-HR" sz="2400" dirty="0" err="1"/>
              <a:t>will</a:t>
            </a:r>
            <a:r>
              <a:rPr lang="hr-HR" sz="2400" dirty="0"/>
              <a:t>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dirty="0" err="1"/>
              <a:t>enriched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 smtClean="0"/>
              <a:t>service</a:t>
            </a:r>
            <a:r>
              <a:rPr lang="hr-HR" sz="2400" dirty="0" err="1"/>
              <a:t>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tools</a:t>
            </a:r>
            <a:r>
              <a:rPr lang="hr-HR" sz="2400" dirty="0" smtClean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enable</a:t>
            </a:r>
            <a:r>
              <a:rPr lang="hr-HR" sz="2400" dirty="0"/>
              <a:t> </a:t>
            </a:r>
            <a:r>
              <a:rPr lang="hr-HR" sz="2400" dirty="0" err="1"/>
              <a:t>identification</a:t>
            </a:r>
            <a:r>
              <a:rPr lang="hr-HR" sz="2400" dirty="0"/>
              <a:t>, </a:t>
            </a:r>
            <a:r>
              <a:rPr lang="hr-HR" sz="2400" dirty="0" err="1"/>
              <a:t>authentication</a:t>
            </a:r>
            <a:r>
              <a:rPr lang="hr-HR" sz="2400" dirty="0"/>
              <a:t> and </a:t>
            </a:r>
            <a:r>
              <a:rPr lang="hr-HR" sz="2400" dirty="0" err="1"/>
              <a:t>interoperability</a:t>
            </a:r>
            <a:r>
              <a:rPr lang="hr-HR" sz="2400" dirty="0"/>
              <a:t> (DOI, ORCID, </a:t>
            </a:r>
            <a:r>
              <a:rPr lang="hr-HR" sz="2400" dirty="0" err="1"/>
              <a:t>Fundref</a:t>
            </a:r>
            <a:r>
              <a:rPr lang="hr-HR" sz="2400" dirty="0"/>
              <a:t>), </a:t>
            </a:r>
            <a:r>
              <a:rPr lang="hr-HR" sz="2400" dirty="0" err="1" smtClean="0"/>
              <a:t>certification</a:t>
            </a:r>
            <a:r>
              <a:rPr lang="hr-HR" sz="2400" dirty="0" smtClean="0"/>
              <a:t> (</a:t>
            </a:r>
            <a:r>
              <a:rPr lang="hr-HR" sz="2400" dirty="0" err="1" smtClean="0"/>
              <a:t>peer</a:t>
            </a:r>
            <a:r>
              <a:rPr lang="hr-HR" sz="2400" dirty="0" smtClean="0"/>
              <a:t> </a:t>
            </a:r>
            <a:r>
              <a:rPr lang="hr-HR" sz="2400" dirty="0" err="1" smtClean="0"/>
              <a:t>review</a:t>
            </a:r>
            <a:r>
              <a:rPr lang="hr-HR" sz="2400" dirty="0" smtClean="0"/>
              <a:t> </a:t>
            </a:r>
            <a:r>
              <a:rPr lang="hr-HR" sz="2400" dirty="0" err="1" smtClean="0"/>
              <a:t>process</a:t>
            </a:r>
            <a:r>
              <a:rPr lang="hr-HR" sz="2400" dirty="0" smtClean="0"/>
              <a:t> and licence </a:t>
            </a:r>
            <a:r>
              <a:rPr lang="hr-HR" sz="2400" dirty="0" err="1" smtClean="0"/>
              <a:t>information</a:t>
            </a:r>
            <a:r>
              <a:rPr lang="hr-HR" sz="2400" dirty="0" smtClean="0"/>
              <a:t>), </a:t>
            </a:r>
            <a:r>
              <a:rPr lang="hr-HR" sz="2400" dirty="0" err="1" smtClean="0"/>
              <a:t>entity</a:t>
            </a:r>
            <a:r>
              <a:rPr lang="hr-HR" sz="2400" dirty="0" smtClean="0"/>
              <a:t> </a:t>
            </a:r>
            <a:r>
              <a:rPr lang="hr-HR" sz="2400" dirty="0" err="1"/>
              <a:t>extraction</a:t>
            </a:r>
            <a:r>
              <a:rPr lang="hr-HR" sz="2400" dirty="0"/>
              <a:t> (INRIA NERD), </a:t>
            </a:r>
            <a:r>
              <a:rPr lang="hr-HR" sz="2400" dirty="0" err="1" smtClean="0"/>
              <a:t>annotation</a:t>
            </a:r>
            <a:r>
              <a:rPr lang="hr-HR" sz="2400" dirty="0" smtClean="0"/>
              <a:t> (Hypothes.is</a:t>
            </a:r>
            <a:r>
              <a:rPr lang="hr-HR" sz="2400" dirty="0"/>
              <a:t>), </a:t>
            </a:r>
            <a:r>
              <a:rPr lang="hr-HR" sz="2400" dirty="0" err="1" smtClean="0"/>
              <a:t>gathering</a:t>
            </a:r>
            <a:r>
              <a:rPr lang="hr-HR" sz="2400" dirty="0" smtClean="0"/>
              <a:t> </a:t>
            </a:r>
            <a:r>
              <a:rPr lang="hr-HR" sz="2400" dirty="0" err="1"/>
              <a:t>usage</a:t>
            </a:r>
            <a:r>
              <a:rPr lang="hr-HR" sz="2400" dirty="0"/>
              <a:t> and alternative </a:t>
            </a:r>
            <a:r>
              <a:rPr lang="hr-HR" sz="2400" dirty="0" err="1"/>
              <a:t>metrics</a:t>
            </a:r>
            <a:r>
              <a:rPr lang="hr-HR" sz="2400" dirty="0"/>
              <a:t> </a:t>
            </a:r>
            <a:r>
              <a:rPr lang="hr-HR" sz="2400" dirty="0" smtClean="0"/>
              <a:t>data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206145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Google Shape;203;p21"/>
          <p:cNvPicPr/>
          <p:nvPr/>
        </p:nvPicPr>
        <p:blipFill>
          <a:blip r:embed="rId2"/>
          <a:stretch/>
        </p:blipFill>
        <p:spPr>
          <a:xfrm>
            <a:off x="8823854" y="394941"/>
            <a:ext cx="1943280" cy="61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682580"/>
            <a:ext cx="10058400" cy="1054780"/>
          </a:xfrm>
        </p:spPr>
        <p:txBody>
          <a:bodyPr>
            <a:normAutofit/>
          </a:bodyPr>
          <a:lstStyle/>
          <a:p>
            <a:r>
              <a:rPr lang="hr-HR" sz="4400" dirty="0" err="1" smtClean="0"/>
              <a:t>Usage</a:t>
            </a:r>
            <a:r>
              <a:rPr lang="hr-HR" sz="4400" dirty="0" smtClean="0"/>
              <a:t> </a:t>
            </a:r>
            <a:r>
              <a:rPr lang="hr-HR" sz="4400" dirty="0" err="1" smtClean="0"/>
              <a:t>metrics</a:t>
            </a:r>
            <a:r>
              <a:rPr lang="hr-HR" sz="4400" dirty="0" smtClean="0"/>
              <a:t> and </a:t>
            </a:r>
            <a:r>
              <a:rPr lang="hr-HR" sz="4400" dirty="0" err="1" smtClean="0"/>
              <a:t>altmetrics</a:t>
            </a:r>
            <a:r>
              <a:rPr lang="hr-HR" sz="4400" dirty="0" smtClean="0"/>
              <a:t>: 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79" y="1754664"/>
            <a:ext cx="10210371" cy="4414316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pPr marL="0" indent="0">
              <a:buNone/>
            </a:pPr>
            <a:r>
              <a:rPr lang="hr-HR" sz="2400" b="1" dirty="0" smtClean="0"/>
              <a:t>HIRMEOS m</a:t>
            </a:r>
            <a:r>
              <a:rPr lang="en-GB" sz="2400" b="1" dirty="0" err="1" smtClean="0"/>
              <a:t>etrics</a:t>
            </a:r>
            <a:r>
              <a:rPr lang="en-GB" sz="2400" b="1" dirty="0" smtClean="0"/>
              <a:t> service</a:t>
            </a:r>
            <a:r>
              <a:rPr lang="hr-HR" sz="2400" b="1" dirty="0" smtClean="0"/>
              <a:t> </a:t>
            </a:r>
            <a:r>
              <a:rPr lang="hr-HR" sz="2400" dirty="0" err="1" smtClean="0"/>
              <a:t>will</a:t>
            </a:r>
            <a:r>
              <a:rPr lang="hr-HR" sz="2400" dirty="0" smtClean="0"/>
              <a:t> </a:t>
            </a:r>
            <a:r>
              <a:rPr lang="hr-HR" sz="2400" dirty="0" err="1" smtClean="0"/>
              <a:t>enable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measurement</a:t>
            </a:r>
            <a:r>
              <a:rPr lang="hr-HR" sz="2400" dirty="0" smtClean="0"/>
              <a:t> of </a:t>
            </a:r>
            <a:r>
              <a:rPr lang="hr-HR" sz="2400" dirty="0" err="1" smtClean="0"/>
              <a:t>impact</a:t>
            </a:r>
            <a:r>
              <a:rPr lang="hr-HR" sz="2400" dirty="0" smtClean="0"/>
              <a:t> and </a:t>
            </a:r>
            <a:r>
              <a:rPr lang="hr-HR" sz="2400" dirty="0" err="1" smtClean="0"/>
              <a:t>resonance</a:t>
            </a:r>
            <a:r>
              <a:rPr lang="hr-HR" sz="2400" dirty="0" smtClean="0"/>
              <a:t> of OA </a:t>
            </a:r>
            <a:r>
              <a:rPr lang="hr-HR" sz="2400" dirty="0" err="1" smtClean="0"/>
              <a:t>monographs</a:t>
            </a:r>
            <a:r>
              <a:rPr lang="hr-HR" sz="2400" dirty="0" smtClean="0"/>
              <a:t> – </a:t>
            </a:r>
            <a:r>
              <a:rPr lang="hr-HR" sz="2400" dirty="0" err="1" smtClean="0"/>
              <a:t>still</a:t>
            </a:r>
            <a:r>
              <a:rPr lang="hr-HR" sz="2400" dirty="0" smtClean="0"/>
              <a:t> at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developmental</a:t>
            </a:r>
            <a:r>
              <a:rPr lang="hr-HR" sz="2400" dirty="0" smtClean="0"/>
              <a:t> </a:t>
            </a:r>
            <a:r>
              <a:rPr lang="hr-HR" sz="2400" dirty="0" err="1" smtClean="0"/>
              <a:t>stage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en-GB" sz="2400" dirty="0" smtClean="0"/>
              <a:t>Open </a:t>
            </a:r>
            <a:r>
              <a:rPr lang="en-GB" sz="2400" dirty="0"/>
              <a:t>Book </a:t>
            </a:r>
            <a:r>
              <a:rPr lang="en-GB" sz="2400" dirty="0" smtClean="0"/>
              <a:t>Publishers</a:t>
            </a:r>
            <a:r>
              <a:rPr lang="hr-HR" sz="2400" dirty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en-GB" sz="2400" dirty="0" smtClean="0"/>
              <a:t>Ubiquity Press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service</a:t>
            </a:r>
            <a:r>
              <a:rPr lang="hr-HR" sz="2400" dirty="0" smtClean="0"/>
              <a:t> </a:t>
            </a:r>
            <a:r>
              <a:rPr lang="hr-HR" sz="2400" dirty="0" err="1" smtClean="0"/>
              <a:t>will</a:t>
            </a:r>
            <a:r>
              <a:rPr lang="hr-HR" sz="2400" dirty="0" smtClean="0"/>
              <a:t> provide: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dirty="0" err="1" smtClean="0"/>
              <a:t>Metrics</a:t>
            </a:r>
            <a:r>
              <a:rPr lang="hr-HR" sz="2400" dirty="0" smtClean="0"/>
              <a:t> </a:t>
            </a:r>
            <a:r>
              <a:rPr lang="hr-HR" sz="2400" dirty="0"/>
              <a:t>for </a:t>
            </a:r>
            <a:r>
              <a:rPr lang="hr-HR" sz="2400" dirty="0" err="1"/>
              <a:t>views</a:t>
            </a:r>
            <a:r>
              <a:rPr lang="hr-HR" sz="2400" dirty="0"/>
              <a:t> and </a:t>
            </a:r>
            <a:r>
              <a:rPr lang="hr-HR" sz="2400" dirty="0" err="1" smtClean="0"/>
              <a:t>downloads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dirty="0" err="1" smtClean="0"/>
              <a:t>Altmetrics</a:t>
            </a:r>
            <a:r>
              <a:rPr lang="hr-HR" sz="2400" dirty="0" smtClean="0"/>
              <a:t> </a:t>
            </a:r>
            <a:r>
              <a:rPr lang="hr-HR" sz="2400" dirty="0"/>
              <a:t>and </a:t>
            </a:r>
            <a:r>
              <a:rPr lang="hr-HR" sz="2400" dirty="0" err="1"/>
              <a:t>citation</a:t>
            </a:r>
            <a:r>
              <a:rPr lang="hr-HR" sz="2400" dirty="0"/>
              <a:t> </a:t>
            </a:r>
            <a:r>
              <a:rPr lang="hr-HR" sz="2400" dirty="0" err="1"/>
              <a:t>metrics</a:t>
            </a:r>
            <a:endParaRPr lang="hr-H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dirty="0" err="1" smtClean="0"/>
              <a:t>Widget</a:t>
            </a:r>
            <a:r>
              <a:rPr lang="hr-HR" sz="2400" dirty="0" smtClean="0"/>
              <a:t> </a:t>
            </a:r>
            <a:r>
              <a:rPr lang="hr-HR" sz="2400" dirty="0"/>
              <a:t>to </a:t>
            </a:r>
            <a:r>
              <a:rPr lang="hr-HR" sz="2400" dirty="0" smtClean="0"/>
              <a:t>display </a:t>
            </a:r>
            <a:r>
              <a:rPr lang="hr-HR" sz="2400" dirty="0" err="1"/>
              <a:t>all</a:t>
            </a:r>
            <a:r>
              <a:rPr lang="hr-HR" sz="2400" dirty="0"/>
              <a:t> </a:t>
            </a:r>
            <a:r>
              <a:rPr lang="hr-HR" sz="2400" dirty="0" err="1"/>
              <a:t>metrics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partners</a:t>
            </a:r>
            <a:r>
              <a:rPr lang="hr-HR" sz="2400" dirty="0"/>
              <a:t>’ </a:t>
            </a:r>
            <a:r>
              <a:rPr lang="hr-HR" sz="2400" dirty="0" err="1"/>
              <a:t>website</a:t>
            </a:r>
            <a:r>
              <a:rPr lang="hr-HR" sz="2400" dirty="0"/>
              <a:t> </a:t>
            </a:r>
            <a:r>
              <a:rPr lang="hr-HR" sz="2400" dirty="0" smtClean="0"/>
              <a:t>(</a:t>
            </a:r>
            <a:r>
              <a:rPr lang="hr-HR" sz="2400" dirty="0" err="1" smtClean="0"/>
              <a:t>including</a:t>
            </a:r>
            <a:r>
              <a:rPr lang="hr-HR" sz="2400" dirty="0" smtClean="0"/>
              <a:t> </a:t>
            </a:r>
            <a:r>
              <a:rPr lang="hr-HR" sz="2400" dirty="0" err="1" smtClean="0"/>
              <a:t>annotation</a:t>
            </a:r>
            <a:r>
              <a:rPr lang="hr-HR" sz="2400" dirty="0" smtClean="0"/>
              <a:t> </a:t>
            </a:r>
            <a:r>
              <a:rPr lang="hr-HR" sz="2400" dirty="0" err="1" smtClean="0"/>
              <a:t>metrics</a:t>
            </a:r>
            <a:r>
              <a:rPr lang="hr-HR" sz="2400" dirty="0"/>
              <a:t> </a:t>
            </a:r>
            <a:r>
              <a:rPr lang="hr-HR" sz="2400" dirty="0" err="1" smtClean="0"/>
              <a:t>developed</a:t>
            </a:r>
            <a:r>
              <a:rPr lang="hr-HR" sz="2400" dirty="0" smtClean="0"/>
              <a:t> </a:t>
            </a:r>
            <a:r>
              <a:rPr lang="hr-HR" sz="2400" dirty="0" err="1" smtClean="0"/>
              <a:t>by</a:t>
            </a:r>
            <a:r>
              <a:rPr lang="hr-HR" sz="2400" dirty="0" smtClean="0"/>
              <a:t> </a:t>
            </a:r>
            <a:r>
              <a:rPr lang="hr-HR" sz="2400" b="1" dirty="0"/>
              <a:t>HIRMEOS </a:t>
            </a:r>
            <a:r>
              <a:rPr lang="hr-HR" sz="2400" b="1" dirty="0" err="1"/>
              <a:t>annotation</a:t>
            </a:r>
            <a:r>
              <a:rPr lang="hr-HR" sz="2400" b="1" dirty="0"/>
              <a:t> </a:t>
            </a:r>
            <a:r>
              <a:rPr lang="hr-HR" sz="2400" b="1" dirty="0" err="1"/>
              <a:t>service</a:t>
            </a:r>
            <a:r>
              <a:rPr lang="hr-HR" sz="2400" dirty="0"/>
              <a:t> </a:t>
            </a:r>
            <a:r>
              <a:rPr lang="hr-HR" sz="2400" dirty="0" smtClean="0"/>
              <a:t>)</a:t>
            </a:r>
            <a:endParaRPr lang="hr-HR" sz="2400" dirty="0"/>
          </a:p>
          <a:p>
            <a:pPr marL="0" indent="0">
              <a:buNone/>
            </a:pPr>
            <a:endParaRPr lang="hr-HR" sz="1800" dirty="0"/>
          </a:p>
          <a:p>
            <a:pPr>
              <a:buFont typeface="Wingdings" panose="05000000000000000000" pitchFamily="2" charset="2"/>
              <a:buChar char="Ø"/>
            </a:pPr>
            <a:endParaRPr lang="hr-HR" sz="1800" dirty="0"/>
          </a:p>
          <a:p>
            <a:pPr>
              <a:buFont typeface="Wingdings" panose="05000000000000000000" pitchFamily="2" charset="2"/>
              <a:buChar char="Ø"/>
            </a:pPr>
            <a:endParaRPr lang="hr-HR" sz="18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1800" b="1" dirty="0"/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endParaRPr lang="hr-HR" sz="1800" dirty="0" smtClean="0"/>
          </a:p>
          <a:p>
            <a:endParaRPr lang="hr-HR" sz="7200" b="1" dirty="0" smtClean="0"/>
          </a:p>
          <a:p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248090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Google Shape;203;p21"/>
          <p:cNvPicPr/>
          <p:nvPr/>
        </p:nvPicPr>
        <p:blipFill>
          <a:blip r:embed="rId2"/>
          <a:stretch/>
        </p:blipFill>
        <p:spPr>
          <a:xfrm>
            <a:off x="8823854" y="412123"/>
            <a:ext cx="2331826" cy="599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2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STSM </a:t>
            </a:r>
            <a:r>
              <a:rPr lang="hr-HR" sz="4400" dirty="0" err="1" smtClean="0"/>
              <a:t>objectives</a:t>
            </a:r>
            <a:r>
              <a:rPr lang="hr-HR" sz="4400" dirty="0" smtClean="0"/>
              <a:t> </a:t>
            </a:r>
            <a:r>
              <a:rPr lang="hr-HR" sz="4400" dirty="0" err="1" smtClean="0"/>
              <a:t>and</a:t>
            </a:r>
            <a:r>
              <a:rPr lang="hr-HR" sz="4400" dirty="0" smtClean="0"/>
              <a:t> </a:t>
            </a:r>
            <a:r>
              <a:rPr lang="hr-HR" sz="4400" dirty="0" err="1" smtClean="0"/>
              <a:t>activities</a:t>
            </a:r>
            <a:r>
              <a:rPr lang="hr-HR" sz="4400" dirty="0" smtClean="0"/>
              <a:t>: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62880"/>
            <a:ext cx="10058400" cy="448640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r-HR" sz="2600" b="1" dirty="0" err="1" smtClean="0"/>
              <a:t>Main</a:t>
            </a:r>
            <a:r>
              <a:rPr lang="hr-HR" sz="2600" b="1" dirty="0" smtClean="0"/>
              <a:t> </a:t>
            </a:r>
            <a:r>
              <a:rPr lang="hr-HR" sz="2600" b="1" dirty="0" err="1" smtClean="0"/>
              <a:t>objectives</a:t>
            </a:r>
            <a:r>
              <a:rPr lang="hr-HR" sz="2600" b="1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600" dirty="0" smtClean="0"/>
              <a:t> to </a:t>
            </a:r>
            <a:r>
              <a:rPr lang="en-GB" sz="2600" dirty="0"/>
              <a:t>confront the aim of HIRMEOS project to prototype innovative metrics service for </a:t>
            </a:r>
            <a:r>
              <a:rPr lang="hr-HR" sz="2600" dirty="0" smtClean="0"/>
              <a:t>OA</a:t>
            </a:r>
            <a:r>
              <a:rPr lang="en-GB" sz="2600" dirty="0" smtClean="0"/>
              <a:t> </a:t>
            </a:r>
            <a:r>
              <a:rPr lang="en-GB" sz="2600" dirty="0"/>
              <a:t>scholarly monographs, which will pave the way to new potential tools for research </a:t>
            </a:r>
            <a:r>
              <a:rPr lang="en-GB" sz="2600" dirty="0" smtClean="0"/>
              <a:t>assessment</a:t>
            </a:r>
            <a:endParaRPr lang="hr-HR" sz="2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t</a:t>
            </a:r>
            <a:r>
              <a:rPr lang="en-GB" sz="2600" dirty="0" smtClean="0"/>
              <a:t>o </a:t>
            </a:r>
            <a:r>
              <a:rPr lang="en-GB" sz="2600" dirty="0"/>
              <a:t>stimulate further research concerning </a:t>
            </a:r>
            <a:r>
              <a:rPr lang="hr-HR" sz="2600" dirty="0" err="1"/>
              <a:t>book</a:t>
            </a:r>
            <a:r>
              <a:rPr lang="hr-HR" sz="2600" dirty="0"/>
              <a:t> </a:t>
            </a:r>
            <a:r>
              <a:rPr lang="hr-HR" sz="2600" dirty="0" err="1" smtClean="0"/>
              <a:t>metrics</a:t>
            </a:r>
            <a:endParaRPr lang="hr-HR" sz="2600" dirty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en-GB" sz="2600" b="1" dirty="0" smtClean="0"/>
              <a:t>Main </a:t>
            </a:r>
            <a:r>
              <a:rPr lang="en-GB" sz="2600" b="1" dirty="0" err="1" smtClean="0"/>
              <a:t>activit</a:t>
            </a:r>
            <a:r>
              <a:rPr lang="hr-HR" sz="2600" b="1" dirty="0" err="1" smtClean="0"/>
              <a:t>iy</a:t>
            </a:r>
            <a:r>
              <a:rPr lang="hr-HR" sz="2600" dirty="0" smtClean="0"/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600" dirty="0"/>
              <a:t> </a:t>
            </a:r>
            <a:r>
              <a:rPr lang="hr-HR" sz="2600" dirty="0" smtClean="0"/>
              <a:t>to </a:t>
            </a:r>
            <a:r>
              <a:rPr lang="en-GB" sz="2600" dirty="0" err="1" smtClean="0"/>
              <a:t>analys</a:t>
            </a:r>
            <a:r>
              <a:rPr lang="hr-HR" sz="2600" dirty="0" smtClean="0"/>
              <a:t>e</a:t>
            </a:r>
            <a:r>
              <a:rPr lang="en-GB" sz="2600" dirty="0" smtClean="0"/>
              <a:t> </a:t>
            </a:r>
            <a:r>
              <a:rPr lang="en-GB" sz="2600" dirty="0"/>
              <a:t>the governance and designing of the HIRMEOS service aimed at collecting and visualising metrics and </a:t>
            </a:r>
            <a:r>
              <a:rPr lang="en-GB" sz="2600" dirty="0" err="1"/>
              <a:t>altmetrics</a:t>
            </a:r>
            <a:r>
              <a:rPr lang="en-GB" sz="2600" dirty="0"/>
              <a:t> for </a:t>
            </a:r>
            <a:r>
              <a:rPr lang="hr-HR" sz="2600" dirty="0"/>
              <a:t>OA </a:t>
            </a:r>
            <a:r>
              <a:rPr lang="en-GB" sz="2600" dirty="0"/>
              <a:t>scholarly </a:t>
            </a:r>
            <a:r>
              <a:rPr lang="en-GB" sz="2600" dirty="0" smtClean="0"/>
              <a:t>monographs</a:t>
            </a:r>
            <a:r>
              <a:rPr lang="hr-HR" sz="2600" dirty="0" smtClean="0"/>
              <a:t>, </a:t>
            </a:r>
            <a:r>
              <a:rPr lang="en-GB" sz="2600" dirty="0"/>
              <a:t>in addition to the tools and data </a:t>
            </a:r>
            <a:r>
              <a:rPr lang="hr-HR" sz="2600" dirty="0" err="1" smtClean="0"/>
              <a:t>gathered</a:t>
            </a:r>
            <a:r>
              <a:rPr lang="en-GB" sz="2600" dirty="0" smtClean="0"/>
              <a:t> </a:t>
            </a:r>
            <a:r>
              <a:rPr lang="en-GB" sz="2600" dirty="0"/>
              <a:t>and presented on the </a:t>
            </a:r>
            <a:r>
              <a:rPr lang="hr-HR" sz="2600" dirty="0"/>
              <a:t>Open </a:t>
            </a:r>
            <a:r>
              <a:rPr lang="hr-HR" sz="2600" dirty="0" err="1"/>
              <a:t>Book</a:t>
            </a:r>
            <a:r>
              <a:rPr lang="hr-HR" sz="2600" dirty="0"/>
              <a:t> </a:t>
            </a:r>
            <a:r>
              <a:rPr lang="hr-HR" sz="2600" dirty="0" err="1"/>
              <a:t>Publishers</a:t>
            </a:r>
            <a:r>
              <a:rPr lang="hr-HR" sz="2600" dirty="0"/>
              <a:t> </a:t>
            </a:r>
            <a:r>
              <a:rPr lang="hr-HR" sz="2600" dirty="0" smtClean="0"/>
              <a:t>and </a:t>
            </a:r>
            <a:r>
              <a:rPr lang="hr-HR" sz="2600" dirty="0" err="1" smtClean="0"/>
              <a:t>Ubiquity</a:t>
            </a:r>
            <a:r>
              <a:rPr lang="hr-HR" sz="2600" dirty="0" smtClean="0"/>
              <a:t> Press </a:t>
            </a:r>
            <a:r>
              <a:rPr lang="en-GB" sz="2600" dirty="0" smtClean="0"/>
              <a:t>publishing platforms</a:t>
            </a:r>
            <a:endParaRPr lang="hr-HR" sz="2600" dirty="0" smtClean="0"/>
          </a:p>
          <a:p>
            <a:pPr marL="0" indent="0" algn="just">
              <a:buNone/>
            </a:pPr>
            <a:r>
              <a:rPr lang="hr-HR" sz="2600" dirty="0" err="1" smtClean="0"/>
              <a:t>Host</a:t>
            </a:r>
            <a:r>
              <a:rPr lang="hr-HR" sz="2600" dirty="0" smtClean="0"/>
              <a:t> </a:t>
            </a:r>
            <a:r>
              <a:rPr lang="hr-HR" sz="2600" dirty="0" err="1"/>
              <a:t>institutions</a:t>
            </a:r>
            <a:r>
              <a:rPr lang="hr-HR" sz="2600" dirty="0"/>
              <a:t>: Open </a:t>
            </a:r>
            <a:r>
              <a:rPr lang="hr-HR" sz="2600" dirty="0" err="1"/>
              <a:t>Book</a:t>
            </a:r>
            <a:r>
              <a:rPr lang="hr-HR" sz="2600" dirty="0"/>
              <a:t> </a:t>
            </a:r>
            <a:r>
              <a:rPr lang="hr-HR" sz="2600" dirty="0" err="1"/>
              <a:t>Publishers</a:t>
            </a:r>
            <a:r>
              <a:rPr lang="hr-HR" sz="2600" dirty="0"/>
              <a:t>, Cambridge; </a:t>
            </a:r>
            <a:r>
              <a:rPr lang="hr-HR" sz="2600" dirty="0" err="1"/>
              <a:t>Ubiquity</a:t>
            </a:r>
            <a:r>
              <a:rPr lang="hr-HR" sz="2600" dirty="0"/>
              <a:t> Press, London</a:t>
            </a:r>
          </a:p>
          <a:p>
            <a:pPr marL="0" indent="0" algn="just">
              <a:buNone/>
            </a:pPr>
            <a:r>
              <a:rPr lang="hr-HR" sz="2600" dirty="0" err="1"/>
              <a:t>Host</a:t>
            </a:r>
            <a:r>
              <a:rPr lang="hr-HR" sz="2600" dirty="0"/>
              <a:t> </a:t>
            </a:r>
            <a:r>
              <a:rPr lang="hr-HR" sz="2600" dirty="0" err="1"/>
              <a:t>researcher</a:t>
            </a:r>
            <a:r>
              <a:rPr lang="hr-HR" sz="2600" dirty="0"/>
              <a:t>: Dr. Rupert Gatti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113866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Google Shape;203;p21"/>
          <p:cNvPicPr/>
          <p:nvPr/>
        </p:nvPicPr>
        <p:blipFill>
          <a:blip r:embed="rId2"/>
          <a:stretch/>
        </p:blipFill>
        <p:spPr>
          <a:xfrm>
            <a:off x="104857" y="327546"/>
            <a:ext cx="2331826" cy="599857"/>
          </a:xfrm>
          <a:prstGeom prst="rect">
            <a:avLst/>
          </a:prstGeom>
          <a:ln>
            <a:noFill/>
          </a:ln>
        </p:spPr>
      </p:pic>
      <p:pic>
        <p:nvPicPr>
          <p:cNvPr id="7" name="Image 4" descr="ENRESSH1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0" y="97711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011981"/>
            <a:ext cx="10058400" cy="725379"/>
          </a:xfrm>
        </p:spPr>
        <p:txBody>
          <a:bodyPr>
            <a:normAutofit/>
          </a:bodyPr>
          <a:lstStyle/>
          <a:p>
            <a:r>
              <a:rPr lang="hr-HR" sz="4400" dirty="0" err="1"/>
              <a:t>Ubiquity</a:t>
            </a:r>
            <a:r>
              <a:rPr lang="hr-HR" sz="4400" dirty="0"/>
              <a:t> Press (UP):</a:t>
            </a:r>
          </a:p>
        </p:txBody>
      </p:sp>
      <p:pic>
        <p:nvPicPr>
          <p:cNvPr id="6" name="Rezervirano mjesto sadržaja 5" descr="Zaslonski isječc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20" y="1737360"/>
            <a:ext cx="9839084" cy="4341467"/>
          </a:xfrm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4" y="6459785"/>
            <a:ext cx="5139033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32" descr="up_logo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814" y="463928"/>
            <a:ext cx="2709390" cy="5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180978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" y="62032"/>
            <a:ext cx="12116499" cy="61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046754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105383"/>
            <a:ext cx="11253356" cy="606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49189"/>
            <a:ext cx="10058400" cy="588171"/>
          </a:xfrm>
        </p:spPr>
        <p:txBody>
          <a:bodyPr>
            <a:normAutofit fontScale="90000"/>
          </a:bodyPr>
          <a:lstStyle/>
          <a:p>
            <a:r>
              <a:rPr lang="hr-HR" sz="4400" dirty="0"/>
              <a:t>Open </a:t>
            </a:r>
            <a:r>
              <a:rPr lang="hr-HR" sz="4400" dirty="0" err="1"/>
              <a:t>Book</a:t>
            </a:r>
            <a:r>
              <a:rPr lang="hr-HR" sz="4400" dirty="0"/>
              <a:t> </a:t>
            </a:r>
            <a:r>
              <a:rPr lang="hr-HR" sz="4400" dirty="0" err="1"/>
              <a:t>Publishers</a:t>
            </a:r>
            <a:r>
              <a:rPr lang="hr-HR" sz="4400" dirty="0"/>
              <a:t> (OBP):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5046754" cy="365125"/>
          </a:xfrm>
        </p:spPr>
        <p:txBody>
          <a:bodyPr/>
          <a:lstStyle/>
          <a:p>
            <a:r>
              <a:rPr lang="en-US" dirty="0"/>
              <a:t>Forming the basis for the establishment of collaboration between ENRESSH and HIRMEOS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OBP ha</a:t>
            </a:r>
            <a:r>
              <a:rPr lang="hr-HR" sz="2800" dirty="0" smtClean="0"/>
              <a:t>s</a:t>
            </a:r>
            <a:r>
              <a:rPr lang="en-GB" sz="2800" dirty="0" smtClean="0"/>
              <a:t> </a:t>
            </a:r>
            <a:r>
              <a:rPr lang="en-GB" sz="2800" dirty="0"/>
              <a:t>used usage metrics to demonstrate: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L</a:t>
            </a:r>
            <a:r>
              <a:rPr lang="en-GB" sz="2800" dirty="0" err="1" smtClean="0"/>
              <a:t>evels</a:t>
            </a:r>
            <a:r>
              <a:rPr lang="en-GB" sz="2800" dirty="0" smtClean="0"/>
              <a:t> </a:t>
            </a:r>
            <a:r>
              <a:rPr lang="en-GB" sz="2800" dirty="0"/>
              <a:t>of engagement with content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G</a:t>
            </a:r>
            <a:r>
              <a:rPr lang="en-GB" sz="2800" dirty="0" err="1" smtClean="0"/>
              <a:t>eographic</a:t>
            </a:r>
            <a:r>
              <a:rPr lang="en-GB" sz="2800" dirty="0" smtClean="0"/>
              <a:t> </a:t>
            </a:r>
            <a:r>
              <a:rPr lang="en-GB" sz="2800" dirty="0"/>
              <a:t>reach of </a:t>
            </a:r>
            <a:r>
              <a:rPr lang="en-GB" sz="2800" dirty="0" smtClean="0"/>
              <a:t>published </a:t>
            </a:r>
            <a:r>
              <a:rPr lang="en-GB" sz="2800" dirty="0"/>
              <a:t>content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</a:t>
            </a:r>
            <a:r>
              <a:rPr lang="en-GB" sz="2800" dirty="0"/>
              <a:t>Differences in engagement/popularity by format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</a:t>
            </a:r>
            <a:r>
              <a:rPr lang="en-GB" sz="2800" dirty="0"/>
              <a:t>Engagement with publications over time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800" dirty="0"/>
              <a:t> </a:t>
            </a:r>
            <a:r>
              <a:rPr lang="en-GB" sz="2800" dirty="0"/>
              <a:t>University usage for reports to libraries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A4887384-AC64-4E04-AC6F-C932453A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0" y="318745"/>
            <a:ext cx="1944000" cy="51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9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1685</Words>
  <Application>Microsoft Office PowerPoint</Application>
  <PresentationFormat>Široki zaslon</PresentationFormat>
  <Paragraphs>158</Paragraphs>
  <Slides>24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Wingdings</vt:lpstr>
      <vt:lpstr>Retrospektiva</vt:lpstr>
      <vt:lpstr>Forming the basis for the establishment of collaboration between ENRESSH and HIRMEOS</vt:lpstr>
      <vt:lpstr>HIRMEOS and OPERAS:</vt:lpstr>
      <vt:lpstr>HIRMEOS:</vt:lpstr>
      <vt:lpstr>Usage metrics and altmetrics: </vt:lpstr>
      <vt:lpstr>STSM objectives and activities:</vt:lpstr>
      <vt:lpstr>Ubiquity Press (UP):</vt:lpstr>
      <vt:lpstr>PowerPointova prezentacija</vt:lpstr>
      <vt:lpstr>PowerPointova prezentacija</vt:lpstr>
      <vt:lpstr>Open Book Publishers (OBP):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Analysis of the usage of Oral Literature in Africa: </vt:lpstr>
      <vt:lpstr>Survey on OA book usage:</vt:lpstr>
      <vt:lpstr>Survey on OA book usage:</vt:lpstr>
      <vt:lpstr>Danger with metrics:</vt:lpstr>
      <vt:lpstr>HIRMEOS metrics service:</vt:lpstr>
      <vt:lpstr>Altmetrics flow diagram:</vt:lpstr>
      <vt:lpstr>Metrics flow diagram:</vt:lpstr>
      <vt:lpstr>Conclusion:</vt:lpstr>
      <vt:lpstr>The outcome of STSM: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Lexicography and Encyclopaedistics in the Digital Environment</dc:title>
  <dc:creator>Cvijeta Kraus</dc:creator>
  <cp:lastModifiedBy>natasa.jermen</cp:lastModifiedBy>
  <cp:revision>219</cp:revision>
  <cp:lastPrinted>2015-11-10T14:32:04Z</cp:lastPrinted>
  <dcterms:created xsi:type="dcterms:W3CDTF">2015-11-02T11:19:29Z</dcterms:created>
  <dcterms:modified xsi:type="dcterms:W3CDTF">2019-03-04T16:19:51Z</dcterms:modified>
</cp:coreProperties>
</file>