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317" r:id="rId2"/>
    <p:sldId id="373" r:id="rId3"/>
    <p:sldId id="372" r:id="rId4"/>
    <p:sldId id="335" r:id="rId5"/>
    <p:sldId id="366" r:id="rId6"/>
    <p:sldId id="367" r:id="rId7"/>
    <p:sldId id="368" r:id="rId8"/>
    <p:sldId id="369" r:id="rId9"/>
    <p:sldId id="371" r:id="rId10"/>
    <p:sldId id="376" r:id="rId11"/>
    <p:sldId id="374" r:id="rId12"/>
    <p:sldId id="370" r:id="rId13"/>
    <p:sldId id="365" r:id="rId14"/>
    <p:sldId id="375" r:id="rId15"/>
  </p:sldIdLst>
  <p:sldSz cx="9144000" cy="6858000" type="screen4x3"/>
  <p:notesSz cx="6797675" cy="9926638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>
      <p:cViewPr varScale="1">
        <p:scale>
          <a:sx n="96" d="100"/>
          <a:sy n="96" d="100"/>
        </p:scale>
        <p:origin x="153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Taul11!$J$95</c:f>
              <c:strCache>
                <c:ptCount val="1"/>
                <c:pt idx="0">
                  <c:v>DOAJ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Taul11!$I$96:$I$101</c:f>
              <c:strCache>
                <c:ptCount val="6"/>
                <c:pt idx="0">
                  <c:v>Green (publisher version)</c:v>
                </c:pt>
                <c:pt idx="1">
                  <c:v>Blue (post-print)</c:v>
                </c:pt>
                <c:pt idx="2">
                  <c:v>Yellow (pre-print)</c:v>
                </c:pt>
                <c:pt idx="3">
                  <c:v>White (none)</c:v>
                </c:pt>
                <c:pt idx="4">
                  <c:v>Gray (unknown)</c:v>
                </c:pt>
                <c:pt idx="5">
                  <c:v>Not in Sherpa/Romeo</c:v>
                </c:pt>
              </c:strCache>
            </c:strRef>
          </c:cat>
          <c:val>
            <c:numRef>
              <c:f>Taul11!$J$96:$J$101</c:f>
              <c:numCache>
                <c:formatCode>0%</c:formatCode>
                <c:ptCount val="6"/>
                <c:pt idx="0">
                  <c:v>0.97166246851385385</c:v>
                </c:pt>
                <c:pt idx="1">
                  <c:v>0.94162436548223349</c:v>
                </c:pt>
                <c:pt idx="2">
                  <c:v>0.9</c:v>
                </c:pt>
                <c:pt idx="3">
                  <c:v>1</c:v>
                </c:pt>
                <c:pt idx="4">
                  <c:v>0.89936102236421722</c:v>
                </c:pt>
                <c:pt idx="5">
                  <c:v>0.95192307692307687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98-48BF-90F9-F4A41BC2A87C}"/>
            </c:ext>
          </c:extLst>
        </c:ser>
        <c:ser>
          <c:idx val="1"/>
          <c:order val="1"/>
          <c:tx>
            <c:strRef>
              <c:f>Taul11!$K$95</c:f>
              <c:strCache>
                <c:ptCount val="1"/>
                <c:pt idx="0">
                  <c:v>Bielefeld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Taul11!$I$96:$I$101</c:f>
              <c:strCache>
                <c:ptCount val="6"/>
                <c:pt idx="0">
                  <c:v>Green (publisher version)</c:v>
                </c:pt>
                <c:pt idx="1">
                  <c:v>Blue (post-print)</c:v>
                </c:pt>
                <c:pt idx="2">
                  <c:v>Yellow (pre-print)</c:v>
                </c:pt>
                <c:pt idx="3">
                  <c:v>White (none)</c:v>
                </c:pt>
                <c:pt idx="4">
                  <c:v>Gray (unknown)</c:v>
                </c:pt>
                <c:pt idx="5">
                  <c:v>Not in Sherpa/Romeo</c:v>
                </c:pt>
              </c:strCache>
            </c:strRef>
          </c:cat>
          <c:val>
            <c:numRef>
              <c:f>Taul11!$K$96:$K$101</c:f>
              <c:numCache>
                <c:formatCode>0%</c:formatCode>
                <c:ptCount val="6"/>
                <c:pt idx="0">
                  <c:v>0.83098591549295775</c:v>
                </c:pt>
                <c:pt idx="1">
                  <c:v>0.88741721854304634</c:v>
                </c:pt>
                <c:pt idx="2">
                  <c:v>0.25806451612903225</c:v>
                </c:pt>
                <c:pt idx="3">
                  <c:v>0.46153846153846156</c:v>
                </c:pt>
                <c:pt idx="4">
                  <c:v>0.72868217054263562</c:v>
                </c:pt>
                <c:pt idx="5">
                  <c:v>0.74339622641509429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98-48BF-90F9-F4A41BC2A87C}"/>
            </c:ext>
          </c:extLst>
        </c:ser>
        <c:ser>
          <c:idx val="2"/>
          <c:order val="2"/>
          <c:tx>
            <c:strRef>
              <c:f>Taul11!$L$95</c:f>
              <c:strCache>
                <c:ptCount val="1"/>
                <c:pt idx="0">
                  <c:v>Not in DOAJ or Bielefeld list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Taul11!$I$96:$I$101</c:f>
              <c:strCache>
                <c:ptCount val="6"/>
                <c:pt idx="0">
                  <c:v>Green (publisher version)</c:v>
                </c:pt>
                <c:pt idx="1">
                  <c:v>Blue (post-print)</c:v>
                </c:pt>
                <c:pt idx="2">
                  <c:v>Yellow (pre-print)</c:v>
                </c:pt>
                <c:pt idx="3">
                  <c:v>White (none)</c:v>
                </c:pt>
                <c:pt idx="4">
                  <c:v>Gray (unknown)</c:v>
                </c:pt>
                <c:pt idx="5">
                  <c:v>Not in Sherpa/Romeo</c:v>
                </c:pt>
              </c:strCache>
            </c:strRef>
          </c:cat>
          <c:val>
            <c:numRef>
              <c:f>Taul11!$L$96:$L$101</c:f>
              <c:numCache>
                <c:formatCode>0%</c:formatCode>
                <c:ptCount val="6"/>
                <c:pt idx="0">
                  <c:v>0.24554764024933215</c:v>
                </c:pt>
                <c:pt idx="1">
                  <c:v>0.33499377334993774</c:v>
                </c:pt>
                <c:pt idx="2">
                  <c:v>0.1864848606376579</c:v>
                </c:pt>
                <c:pt idx="3">
                  <c:v>0.13609813084112149</c:v>
                </c:pt>
                <c:pt idx="4">
                  <c:v>0.16846361185983827</c:v>
                </c:pt>
                <c:pt idx="5">
                  <c:v>0.34710017574692442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98-48BF-90F9-F4A41BC2A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0783200"/>
        <c:axId val="313380288"/>
      </c:barChart>
      <c:catAx>
        <c:axId val="14078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13380288"/>
        <c:crosses val="autoZero"/>
        <c:auto val="1"/>
        <c:lblAlgn val="ctr"/>
        <c:lblOffset val="100"/>
        <c:noMultiLvlLbl val="0"/>
      </c:catAx>
      <c:valAx>
        <c:axId val="31338028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Share of openly available articles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4078320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fi-FI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pPr>
              <a:defRPr/>
            </a:pPr>
            <a:fld id="{BC84601A-861B-465B-BF7C-712DD436FFE4}" type="datetimeFigureOut">
              <a:rPr lang="fi-FI"/>
              <a:pPr>
                <a:defRPr/>
              </a:pPr>
              <a:t>9.3.2019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pPr>
              <a:defRPr/>
            </a:pPr>
            <a:fld id="{D8C81084-0DCC-4681-A5AC-0AEB320FC3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2996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08479-5A65-4072-BB2F-0B4634C84FCD}" type="datetimeFigureOut">
              <a:rPr lang="fi-FI"/>
              <a:pPr>
                <a:defRPr/>
              </a:pPr>
              <a:t>9.3.2019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17B88-CE7B-4419-A609-D2D16D920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FEDB2-A3FC-407F-8AB9-94826E203E06}" type="datetimeFigureOut">
              <a:rPr lang="fi-FI"/>
              <a:pPr>
                <a:defRPr/>
              </a:pPr>
              <a:t>9.3.2019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52158-EED0-445D-9048-93F5C3CF8F4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35115-2D29-4100-BBB4-6DBC69A6DEAB}" type="datetimeFigureOut">
              <a:rPr lang="fi-FI"/>
              <a:pPr>
                <a:defRPr/>
              </a:pPr>
              <a:t>9.3.2019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3BFAE-24DB-447E-B6E5-D7EC8CDE6C8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Otsikko sekä sisältö tekstin yläpuol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40817-6E5C-448E-997F-C4EE21E146E7}" type="datetimeFigureOut">
              <a:rPr lang="fi-FI"/>
              <a:pPr>
                <a:defRPr/>
              </a:pPr>
              <a:t>9.3.2019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531B4-4F6E-4AE0-85F2-DC6F705D668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559E2-9F54-40C0-9588-38A80D779E9C}" type="datetimeFigureOut">
              <a:rPr lang="fi-FI"/>
              <a:pPr>
                <a:defRPr/>
              </a:pPr>
              <a:t>9.3.2019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667BC-7C7F-41A2-BBA1-F533DBA02FD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A020-EE4F-44E4-979C-01482FFEB87B}" type="datetimeFigureOut">
              <a:rPr lang="fi-FI"/>
              <a:pPr>
                <a:defRPr/>
              </a:pPr>
              <a:t>9.3.2019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28CA2-EF63-4CFE-A6B7-CC1F0DE6D02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16A77-A2F7-49F9-9114-DACD9D671AFB}" type="datetimeFigureOut">
              <a:rPr lang="fi-FI"/>
              <a:pPr>
                <a:defRPr/>
              </a:pPr>
              <a:t>9.3.2019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1BB0F-09A4-412D-8A20-45C619C9E5D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F35CE-27F3-440A-88C9-5F44E7A83F29}" type="datetimeFigureOut">
              <a:rPr lang="fi-FI"/>
              <a:pPr>
                <a:defRPr/>
              </a:pPr>
              <a:t>9.3.2019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7D1E7-E2C4-4B10-98C3-35100A9DA5A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62D20-912A-4347-9534-3B39843E04C6}" type="datetimeFigureOut">
              <a:rPr lang="fi-FI"/>
              <a:pPr>
                <a:defRPr/>
              </a:pPr>
              <a:t>9.3.2019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3D92D-AA09-4A6A-AE86-043BE84D571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654ED-1066-4B4B-AA69-7899E4719525}" type="datetimeFigureOut">
              <a:rPr lang="fi-FI"/>
              <a:pPr>
                <a:defRPr/>
              </a:pPr>
              <a:t>9.3.2019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0FF1E-894C-4F0D-8931-97CCF779EFC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C1EEB-48A2-44F4-9FE7-24240FE229FF}" type="datetimeFigureOut">
              <a:rPr lang="fi-FI"/>
              <a:pPr>
                <a:defRPr/>
              </a:pPr>
              <a:t>9.3.2019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5B926-41BF-4596-9A9F-ACAE82F3961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FA212-47A4-4506-AB60-DD2400841E0D}" type="datetimeFigureOut">
              <a:rPr lang="fi-FI"/>
              <a:pPr>
                <a:defRPr/>
              </a:pPr>
              <a:t>9.3.2019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74614-C89C-4D51-A216-A6DF896AA2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F9600D-516A-488D-92F9-0AF55B561B25}" type="datetimeFigureOut">
              <a:rPr lang="fi-FI"/>
              <a:pPr>
                <a:defRPr/>
              </a:pPr>
              <a:t>9.3.2019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EAC9D0-F0A1-4681-AF70-74015923217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tsikko 2"/>
          <p:cNvSpPr>
            <a:spLocks noGrp="1"/>
          </p:cNvSpPr>
          <p:nvPr>
            <p:ph type="ctrTitle"/>
          </p:nvPr>
        </p:nvSpPr>
        <p:spPr>
          <a:xfrm>
            <a:off x="685800" y="1278571"/>
            <a:ext cx="7772400" cy="1586607"/>
          </a:xfrm>
        </p:spPr>
        <p:txBody>
          <a:bodyPr/>
          <a:lstStyle/>
          <a:p>
            <a:r>
              <a:rPr lang="en-US" sz="3200" b="1" dirty="0"/>
              <a:t>Open access challenge at national level: </a:t>
            </a:r>
            <a:r>
              <a:rPr lang="en-US" sz="2000" b="1" dirty="0"/>
              <a:t>comprehensive analysis of publication channels used by Finnish researchers in 2016-2017</a:t>
            </a:r>
            <a:endParaRPr lang="fi-FI" sz="2000" dirty="0"/>
          </a:p>
        </p:txBody>
      </p:sp>
      <p:sp>
        <p:nvSpPr>
          <p:cNvPr id="2051" name="Alaotsikko 3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3600400"/>
          </a:xfrm>
        </p:spPr>
        <p:txBody>
          <a:bodyPr/>
          <a:lstStyle/>
          <a:p>
            <a:r>
              <a:rPr lang="fi-FI" sz="2400" dirty="0"/>
              <a:t>Janne Pölönen</a:t>
            </a:r>
            <a:r>
              <a:rPr lang="fi-FI" sz="2400" baseline="30000" dirty="0"/>
              <a:t>1</a:t>
            </a:r>
            <a:r>
              <a:rPr lang="fi-FI" sz="2400" dirty="0"/>
              <a:t>, </a:t>
            </a:r>
            <a:r>
              <a:rPr lang="fi-FI" sz="2400" dirty="0" err="1"/>
              <a:t>Raf</a:t>
            </a:r>
            <a:r>
              <a:rPr lang="fi-FI" sz="2400" dirty="0"/>
              <a:t> Guns</a:t>
            </a:r>
            <a:r>
              <a:rPr lang="fi-FI" sz="2400" baseline="30000" dirty="0"/>
              <a:t>2</a:t>
            </a:r>
            <a:r>
              <a:rPr lang="fi-FI" sz="2400" dirty="0"/>
              <a:t>, Emanuel Kulczycki</a:t>
            </a:r>
            <a:r>
              <a:rPr lang="fi-FI" sz="2400" baseline="30000" dirty="0"/>
              <a:t>3</a:t>
            </a:r>
          </a:p>
          <a:p>
            <a:r>
              <a:rPr lang="fi-FI" sz="2400" dirty="0"/>
              <a:t>and Gunnar Sivertsen</a:t>
            </a:r>
            <a:r>
              <a:rPr lang="fi-FI" sz="2400" baseline="30000" dirty="0"/>
              <a:t>4</a:t>
            </a:r>
          </a:p>
          <a:p>
            <a:endParaRPr lang="en-US" sz="1100" baseline="30000" dirty="0"/>
          </a:p>
          <a:p>
            <a:r>
              <a:rPr lang="en-US" sz="1400" baseline="30000" dirty="0"/>
              <a:t>1</a:t>
            </a:r>
            <a:r>
              <a:rPr lang="en-US" sz="1400" dirty="0"/>
              <a:t>Federation of Finnish Learned Societies, </a:t>
            </a:r>
            <a:r>
              <a:rPr lang="en-US" sz="1400" dirty="0" err="1"/>
              <a:t>Snellmaninkatu</a:t>
            </a:r>
            <a:r>
              <a:rPr lang="en-US" sz="1400" dirty="0"/>
              <a:t> 13, 00170 Helsinki (Finland)</a:t>
            </a:r>
          </a:p>
          <a:p>
            <a:r>
              <a:rPr lang="nl-NL" sz="1400" baseline="30000" dirty="0"/>
              <a:t>2</a:t>
            </a:r>
            <a:r>
              <a:rPr lang="nl-NL" sz="1400" dirty="0"/>
              <a:t>University of Antwerp, Centre for R&amp;D Monitoring, Middelheimlaan 1, 2020 Antwerp (Belgium)</a:t>
            </a:r>
          </a:p>
          <a:p>
            <a:r>
              <a:rPr lang="en-US" sz="1400" baseline="30000" dirty="0"/>
              <a:t>3</a:t>
            </a:r>
            <a:r>
              <a:rPr lang="en-US" sz="1400" dirty="0"/>
              <a:t>Adam Mickiewicz University, Scholarly Communication Research Group, </a:t>
            </a:r>
            <a:r>
              <a:rPr lang="en-US" sz="1400" dirty="0" err="1"/>
              <a:t>Szamarzewskiego</a:t>
            </a:r>
            <a:r>
              <a:rPr lang="en-US" sz="1400" dirty="0"/>
              <a:t> 89c, 60-568 </a:t>
            </a:r>
            <a:r>
              <a:rPr lang="en-US" sz="1400" dirty="0" err="1"/>
              <a:t>Poznań</a:t>
            </a:r>
            <a:r>
              <a:rPr lang="en-US" sz="1400" dirty="0"/>
              <a:t> (Poland)</a:t>
            </a:r>
          </a:p>
          <a:p>
            <a:r>
              <a:rPr lang="en-US" sz="1400" baseline="30000" dirty="0"/>
              <a:t>4</a:t>
            </a:r>
            <a:r>
              <a:rPr lang="en-US" sz="1400" dirty="0"/>
              <a:t>Nordic Institute for Studies in Innovation, Research and Education (NIFU), P.O. Box 2815,0608 </a:t>
            </a:r>
            <a:r>
              <a:rPr lang="en-US" sz="1400" dirty="0" err="1"/>
              <a:t>Tøyen</a:t>
            </a:r>
            <a:r>
              <a:rPr lang="en-US" sz="1400" dirty="0"/>
              <a:t>, Oslo (Norway)</a:t>
            </a:r>
            <a:endParaRPr lang="nl-NL" sz="1400" dirty="0"/>
          </a:p>
          <a:p>
            <a:endParaRPr lang="en-US" sz="1100" b="1" dirty="0"/>
          </a:p>
          <a:p>
            <a:endParaRPr lang="en-US" sz="1100" b="1" dirty="0"/>
          </a:p>
          <a:p>
            <a:r>
              <a:rPr lang="en-US" sz="2400" b="1" dirty="0"/>
              <a:t>ENRESSH-meeting</a:t>
            </a:r>
          </a:p>
          <a:p>
            <a:r>
              <a:rPr lang="en-US" sz="2400" b="1" dirty="0"/>
              <a:t>7-8 March 2019, Podgorica</a:t>
            </a:r>
            <a:endParaRPr lang="fi-FI" sz="2400" dirty="0"/>
          </a:p>
          <a:p>
            <a:endParaRPr lang="fi-FI" sz="2400" dirty="0"/>
          </a:p>
        </p:txBody>
      </p:sp>
      <p:pic>
        <p:nvPicPr>
          <p:cNvPr id="2052" name="Sisällön paikkamerkki 3" descr="tsvpalkki sininen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819150"/>
          </a:xfrm>
        </p:spPr>
      </p:pic>
    </p:spTree>
    <p:extLst>
      <p:ext uri="{BB962C8B-B14F-4D97-AF65-F5344CB8AC3E}">
        <p14:creationId xmlns:p14="http://schemas.microsoft.com/office/powerpoint/2010/main" val="3264194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1" descr="tsvpalkki sinin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Otsikko 2"/>
          <p:cNvSpPr>
            <a:spLocks noGrp="1"/>
          </p:cNvSpPr>
          <p:nvPr>
            <p:ph type="title"/>
          </p:nvPr>
        </p:nvSpPr>
        <p:spPr>
          <a:xfrm>
            <a:off x="467544" y="836612"/>
            <a:ext cx="8301806" cy="1008211"/>
          </a:xfrm>
        </p:spPr>
        <p:txBody>
          <a:bodyPr/>
          <a:lstStyle/>
          <a:p>
            <a:pPr eaLnBrk="1" hangingPunct="1"/>
            <a:r>
              <a:rPr lang="en-US" sz="3200" dirty="0"/>
              <a:t>Open availability and channel prestige</a:t>
            </a:r>
            <a:endParaRPr lang="fi-FI" sz="3200" dirty="0"/>
          </a:p>
        </p:txBody>
      </p:sp>
      <p:sp>
        <p:nvSpPr>
          <p:cNvPr id="11" name="Sisällön paikkamerkki 3"/>
          <p:cNvSpPr txBox="1">
            <a:spLocks/>
          </p:cNvSpPr>
          <p:nvPr/>
        </p:nvSpPr>
        <p:spPr bwMode="auto">
          <a:xfrm>
            <a:off x="323528" y="1844824"/>
            <a:ext cx="8496944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 leading channels (level 2) OA levels are lower</a:t>
            </a:r>
          </a:p>
          <a:p>
            <a:r>
              <a:rPr lang="en-US" sz="2000" dirty="0"/>
              <a:t>Difference between leading and basic journals/series is small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62B16A4-7AB2-4B74-B218-F0A8B1672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9777"/>
            <a:ext cx="9144000" cy="4078223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87CFE3B0-371A-4A50-A52F-BA9AB86BF2F0}"/>
              </a:ext>
            </a:extLst>
          </p:cNvPr>
          <p:cNvSpPr/>
          <p:nvPr/>
        </p:nvSpPr>
        <p:spPr>
          <a:xfrm>
            <a:off x="1331640" y="6093296"/>
            <a:ext cx="259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dirty="0">
                <a:solidFill>
                  <a:srgbClr val="000000"/>
                </a:solidFill>
                <a:latin typeface="Calibri" panose="020F0502020204030204" pitchFamily="34" charset="0"/>
              </a:rPr>
              <a:t>3438</a:t>
            </a:r>
            <a:r>
              <a:rPr lang="fi-FI" sz="1600" dirty="0"/>
              <a:t>         </a:t>
            </a:r>
            <a:r>
              <a:rPr lang="fi-FI" sz="1600" dirty="0">
                <a:solidFill>
                  <a:srgbClr val="000000"/>
                </a:solidFill>
                <a:latin typeface="Calibri" panose="020F0502020204030204" pitchFamily="34" charset="0"/>
              </a:rPr>
              <a:t>3221</a:t>
            </a:r>
            <a:r>
              <a:rPr lang="fi-FI" sz="1600" dirty="0"/>
              <a:t>          </a:t>
            </a:r>
            <a:r>
              <a:rPr lang="fi-FI" sz="1600" dirty="0">
                <a:solidFill>
                  <a:srgbClr val="000000"/>
                </a:solidFill>
                <a:latin typeface="Calibri" panose="020F0502020204030204" pitchFamily="34" charset="0"/>
              </a:rPr>
              <a:t>1279</a:t>
            </a:r>
            <a:r>
              <a:rPr lang="fi-FI" sz="1600" dirty="0"/>
              <a:t> 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C0EA3BF-FA85-4F22-8A61-59A589034CFE}"/>
              </a:ext>
            </a:extLst>
          </p:cNvPr>
          <p:cNvSpPr/>
          <p:nvPr/>
        </p:nvSpPr>
        <p:spPr>
          <a:xfrm>
            <a:off x="5580112" y="6093296"/>
            <a:ext cx="2624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dirty="0">
                <a:solidFill>
                  <a:srgbClr val="000000"/>
                </a:solidFill>
                <a:latin typeface="Calibri" panose="020F0502020204030204" pitchFamily="34" charset="0"/>
              </a:rPr>
              <a:t>13450</a:t>
            </a:r>
            <a:r>
              <a:rPr lang="fi-FI" sz="1600" dirty="0"/>
              <a:t>       </a:t>
            </a:r>
            <a:r>
              <a:rPr lang="fi-FI" sz="1600" dirty="0">
                <a:solidFill>
                  <a:srgbClr val="000000"/>
                </a:solidFill>
                <a:latin typeface="Calibri" panose="020F0502020204030204" pitchFamily="34" charset="0"/>
              </a:rPr>
              <a:t>24267</a:t>
            </a:r>
            <a:r>
              <a:rPr lang="fi-FI" sz="1600" dirty="0"/>
              <a:t>         </a:t>
            </a:r>
            <a:r>
              <a:rPr lang="fi-FI" sz="1600" dirty="0">
                <a:solidFill>
                  <a:srgbClr val="000000"/>
                </a:solidFill>
                <a:latin typeface="Calibri" panose="020F0502020204030204" pitchFamily="34" charset="0"/>
              </a:rPr>
              <a:t>2522</a:t>
            </a:r>
            <a:r>
              <a:rPr lang="fi-FI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9133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1" descr="tsvpalkki sinin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Otsikko 2"/>
          <p:cNvSpPr>
            <a:spLocks noGrp="1"/>
          </p:cNvSpPr>
          <p:nvPr>
            <p:ph type="title"/>
          </p:nvPr>
        </p:nvSpPr>
        <p:spPr>
          <a:xfrm>
            <a:off x="467544" y="836612"/>
            <a:ext cx="8301806" cy="1008211"/>
          </a:xfrm>
        </p:spPr>
        <p:txBody>
          <a:bodyPr/>
          <a:lstStyle/>
          <a:p>
            <a:pPr eaLnBrk="1" hangingPunct="1"/>
            <a:r>
              <a:rPr lang="en-US" sz="3200" dirty="0"/>
              <a:t>Problematic OA status of book publishers</a:t>
            </a:r>
            <a:endParaRPr lang="fi-FI" sz="3200" dirty="0"/>
          </a:p>
        </p:txBody>
      </p:sp>
      <p:sp>
        <p:nvSpPr>
          <p:cNvPr id="11" name="Sisällön paikkamerkki 3"/>
          <p:cNvSpPr txBox="1">
            <a:spLocks/>
          </p:cNvSpPr>
          <p:nvPr/>
        </p:nvSpPr>
        <p:spPr bwMode="auto">
          <a:xfrm>
            <a:off x="323528" y="1844824"/>
            <a:ext cx="8496944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Among the 20 most used publishers only Tampere Univ. Press is almost 100 % OA</a:t>
            </a:r>
          </a:p>
          <a:p>
            <a:r>
              <a:rPr lang="en-US" sz="1800" dirty="0"/>
              <a:t>More consistent information needed on book publishers OA status and policies 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D0057A9B-EA0F-427F-8227-959FDDAA3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0320"/>
            <a:ext cx="914400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64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1" descr="tsvpalkki sinin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Otsikko 2"/>
          <p:cNvSpPr>
            <a:spLocks noGrp="1"/>
          </p:cNvSpPr>
          <p:nvPr>
            <p:ph type="title"/>
          </p:nvPr>
        </p:nvSpPr>
        <p:spPr>
          <a:xfrm>
            <a:off x="467544" y="836612"/>
            <a:ext cx="8301806" cy="1008211"/>
          </a:xfrm>
        </p:spPr>
        <p:txBody>
          <a:bodyPr/>
          <a:lstStyle/>
          <a:p>
            <a:pPr eaLnBrk="1" hangingPunct="1"/>
            <a:r>
              <a:rPr lang="en-US" sz="3200" dirty="0"/>
              <a:t>Big Publisher Dominance? </a:t>
            </a:r>
            <a:endParaRPr lang="fi-FI" sz="3200" dirty="0"/>
          </a:p>
        </p:txBody>
      </p:sp>
      <p:sp>
        <p:nvSpPr>
          <p:cNvPr id="11" name="Sisällön paikkamerkki 3"/>
          <p:cNvSpPr txBox="1">
            <a:spLocks/>
          </p:cNvSpPr>
          <p:nvPr/>
        </p:nvSpPr>
        <p:spPr bwMode="auto">
          <a:xfrm>
            <a:off x="323528" y="1844824"/>
            <a:ext cx="84969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Elsevier, Springer Nature, Wiley-Blackwell, Taylor &amp; Francis, Sage and American Chemical Society account for 37 % of peer-reviewed outputs</a:t>
            </a:r>
          </a:p>
          <a:p>
            <a:r>
              <a:rPr lang="en-US" sz="2000" dirty="0"/>
              <a:t>Dominance is less pronounced in SSH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073A53AF-95E3-4553-8E89-661E91FD1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6080"/>
            <a:ext cx="914400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94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1" descr="tsvpalkki sinin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Otsikko 2"/>
          <p:cNvSpPr>
            <a:spLocks noGrp="1"/>
          </p:cNvSpPr>
          <p:nvPr>
            <p:ph type="title"/>
          </p:nvPr>
        </p:nvSpPr>
        <p:spPr>
          <a:xfrm>
            <a:off x="467544" y="836612"/>
            <a:ext cx="8301806" cy="1008211"/>
          </a:xfrm>
        </p:spPr>
        <p:txBody>
          <a:bodyPr/>
          <a:lstStyle/>
          <a:p>
            <a:pPr eaLnBrk="1" hangingPunct="1"/>
            <a:r>
              <a:rPr lang="en-US" sz="3200" dirty="0"/>
              <a:t>Share of Openly Available Outputs</a:t>
            </a:r>
            <a:endParaRPr lang="fi-FI" sz="3200" dirty="0"/>
          </a:p>
        </p:txBody>
      </p:sp>
      <p:sp>
        <p:nvSpPr>
          <p:cNvPr id="11" name="Sisällön paikkamerkki 3"/>
          <p:cNvSpPr txBox="1">
            <a:spLocks/>
          </p:cNvSpPr>
          <p:nvPr/>
        </p:nvSpPr>
        <p:spPr bwMode="auto">
          <a:xfrm>
            <a:off x="323528" y="1844824"/>
            <a:ext cx="849694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share of openly available outputs is 34 %. </a:t>
            </a:r>
          </a:p>
          <a:p>
            <a:r>
              <a:rPr lang="en-US" sz="1800" dirty="0"/>
              <a:t>Range from 39 % in the natural sciences to 26 % in engineering.</a:t>
            </a:r>
          </a:p>
          <a:p>
            <a:r>
              <a:rPr lang="en-US" sz="1800" dirty="0"/>
              <a:t>The share of Gold 19 %, Hybrid 5 % and (only) Green 9 %.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ACC3F127-67CF-49D5-A5A2-0AB1D8298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7" y="2926080"/>
            <a:ext cx="914400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25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1" descr="tsvpalkki sinin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Otsikko 2"/>
          <p:cNvSpPr>
            <a:spLocks noGrp="1"/>
          </p:cNvSpPr>
          <p:nvPr>
            <p:ph type="title"/>
          </p:nvPr>
        </p:nvSpPr>
        <p:spPr>
          <a:xfrm>
            <a:off x="467544" y="836612"/>
            <a:ext cx="8301806" cy="1008211"/>
          </a:xfrm>
        </p:spPr>
        <p:txBody>
          <a:bodyPr/>
          <a:lstStyle/>
          <a:p>
            <a:pPr eaLnBrk="1" hangingPunct="1"/>
            <a:r>
              <a:rPr lang="en-US" sz="3200" dirty="0"/>
              <a:t>Conclusions</a:t>
            </a:r>
            <a:endParaRPr lang="fi-FI" sz="3200" dirty="0"/>
          </a:p>
        </p:txBody>
      </p:sp>
      <p:sp>
        <p:nvSpPr>
          <p:cNvPr id="11" name="Sisällön paikkamerkki 3"/>
          <p:cNvSpPr txBox="1">
            <a:spLocks/>
          </p:cNvSpPr>
          <p:nvPr/>
        </p:nvSpPr>
        <p:spPr bwMode="auto">
          <a:xfrm>
            <a:off x="323528" y="1844824"/>
            <a:ext cx="849694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Flipping or replacing currently used channels presents a challenge:</a:t>
            </a:r>
          </a:p>
          <a:p>
            <a:pPr lvl="1"/>
            <a:r>
              <a:rPr lang="en-US" sz="1600" dirty="0"/>
              <a:t>Around 2500 currently used channels provide of full OA of Finnish outputs.</a:t>
            </a:r>
          </a:p>
          <a:p>
            <a:pPr lvl="1"/>
            <a:r>
              <a:rPr lang="en-US" sz="1600" dirty="0"/>
              <a:t>Around 2500 provide for partial OA.</a:t>
            </a:r>
          </a:p>
          <a:p>
            <a:pPr lvl="1"/>
            <a:r>
              <a:rPr lang="en-US" sz="1600" dirty="0"/>
              <a:t>Around 5000 should either flip to Gold or Green OA or be replaced. </a:t>
            </a:r>
          </a:p>
          <a:p>
            <a:r>
              <a:rPr lang="en-US" sz="2000" dirty="0"/>
              <a:t>34 % of all outputs currently OA, social sciences 31 % and humanities 30 %</a:t>
            </a:r>
          </a:p>
          <a:p>
            <a:r>
              <a:rPr lang="en-US" sz="2000" dirty="0"/>
              <a:t>Green and Hybrid OA are less effective than Gold OA</a:t>
            </a:r>
          </a:p>
          <a:p>
            <a:r>
              <a:rPr lang="en-US" sz="2000" dirty="0"/>
              <a:t>DOAJ covers 13 % of 9500 journals/series used by Finnish researchers</a:t>
            </a:r>
          </a:p>
          <a:p>
            <a:r>
              <a:rPr lang="en-US" sz="2000" dirty="0"/>
              <a:t>DOAJ covers 53 % of potential Gold OA journals, +Bielefeld 10 %</a:t>
            </a:r>
          </a:p>
          <a:p>
            <a:r>
              <a:rPr lang="en-US" sz="2000" dirty="0"/>
              <a:t>The Big 5 dominate with 37 % of the output, but less in SSH (compare </a:t>
            </a:r>
            <a:r>
              <a:rPr lang="en-US" sz="2000" dirty="0" err="1"/>
              <a:t>Larivière</a:t>
            </a:r>
            <a:r>
              <a:rPr lang="en-US" sz="2000" dirty="0"/>
              <a:t> et al., 2015)</a:t>
            </a:r>
          </a:p>
          <a:p>
            <a:r>
              <a:rPr lang="en-US" sz="2000" dirty="0"/>
              <a:t>OA levels lower among book publications than journal/conference articles</a:t>
            </a:r>
          </a:p>
          <a:p>
            <a:r>
              <a:rPr lang="en-US" sz="2000" dirty="0"/>
              <a:t>Register with information on book publishers’ OA status and policies needed </a:t>
            </a:r>
          </a:p>
          <a:p>
            <a:pPr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7489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1" descr="tsvpalkki sinin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Otsikko 2"/>
          <p:cNvSpPr>
            <a:spLocks noGrp="1"/>
          </p:cNvSpPr>
          <p:nvPr>
            <p:ph type="title"/>
          </p:nvPr>
        </p:nvSpPr>
        <p:spPr>
          <a:xfrm>
            <a:off x="467544" y="836612"/>
            <a:ext cx="8301806" cy="1008211"/>
          </a:xfrm>
        </p:spPr>
        <p:txBody>
          <a:bodyPr/>
          <a:lstStyle/>
          <a:p>
            <a:pPr eaLnBrk="1" hangingPunct="1"/>
            <a:r>
              <a:rPr lang="en-US" sz="3200" dirty="0"/>
              <a:t>Background</a:t>
            </a:r>
            <a:endParaRPr lang="fi-FI" sz="3200" dirty="0"/>
          </a:p>
        </p:txBody>
      </p:sp>
      <p:sp>
        <p:nvSpPr>
          <p:cNvPr id="11" name="Sisällön paikkamerkki 3"/>
          <p:cNvSpPr txBox="1">
            <a:spLocks/>
          </p:cNvSpPr>
          <p:nvPr/>
        </p:nvSpPr>
        <p:spPr bwMode="auto">
          <a:xfrm>
            <a:off x="323528" y="1844824"/>
            <a:ext cx="849694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International and national Open Access agendas (European Commission, Plan S, national policies)</a:t>
            </a:r>
          </a:p>
          <a:p>
            <a:r>
              <a:rPr lang="en-US" sz="2000" dirty="0"/>
              <a:t>Ambitious OA targets: in Finland 65% in 2017, 75% in 2018 and 100% in 2020</a:t>
            </a:r>
          </a:p>
          <a:p>
            <a:r>
              <a:rPr lang="en-US" sz="2000" dirty="0"/>
              <a:t>Majority of channels currently do not support OA </a:t>
            </a:r>
            <a:r>
              <a:rPr lang="en-US" sz="2000" dirty="0">
                <a:sym typeface="Wingdings" panose="05000000000000000000" pitchFamily="2" charset="2"/>
              </a:rPr>
              <a:t> e</a:t>
            </a:r>
            <a:r>
              <a:rPr lang="en-US" sz="2000" dirty="0"/>
              <a:t>ither flip to Golden or Green OA model or replace with existing or new OA channels</a:t>
            </a:r>
          </a:p>
          <a:p>
            <a:r>
              <a:rPr lang="en-US" sz="2000" dirty="0"/>
              <a:t>Most attention to journal publishing and role of big publishers</a:t>
            </a:r>
          </a:p>
          <a:p>
            <a:r>
              <a:rPr lang="en-US" sz="2000" dirty="0"/>
              <a:t>Web of Science and Scopus do not provide full picture of OA publishing </a:t>
            </a:r>
          </a:p>
          <a:p>
            <a:r>
              <a:rPr lang="en-US" sz="2000" dirty="0"/>
              <a:t>Grand challenges at the national level: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What share of peer-reviewed output is published as OA and in how many and what kind of channels.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Infrastructure, tools and resources needed for flipping national journals that are crucial especially in SSH scholarly communication.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Integration of book publications into the OA scholarship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43308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1" descr="tsvpalkki sinin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Otsikko 2"/>
          <p:cNvSpPr>
            <a:spLocks noGrp="1"/>
          </p:cNvSpPr>
          <p:nvPr>
            <p:ph type="title"/>
          </p:nvPr>
        </p:nvSpPr>
        <p:spPr>
          <a:xfrm>
            <a:off x="467544" y="836612"/>
            <a:ext cx="8301806" cy="1008211"/>
          </a:xfrm>
        </p:spPr>
        <p:txBody>
          <a:bodyPr/>
          <a:lstStyle/>
          <a:p>
            <a:pPr eaLnBrk="1" hangingPunct="1"/>
            <a:r>
              <a:rPr lang="en-US" sz="3200" dirty="0"/>
              <a:t>Aims of the study</a:t>
            </a:r>
            <a:endParaRPr lang="fi-FI" sz="3200" dirty="0"/>
          </a:p>
        </p:txBody>
      </p:sp>
      <p:sp>
        <p:nvSpPr>
          <p:cNvPr id="11" name="Sisällön paikkamerkki 3"/>
          <p:cNvSpPr txBox="1">
            <a:spLocks/>
          </p:cNvSpPr>
          <p:nvPr/>
        </p:nvSpPr>
        <p:spPr bwMode="auto">
          <a:xfrm>
            <a:off x="323528" y="1844824"/>
            <a:ext cx="849694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aim is to provide a comprehensive picture of open access publishing in Finland, including all channels, publication types and fields. </a:t>
            </a:r>
          </a:p>
          <a:p>
            <a:r>
              <a:rPr lang="en-US" sz="1800" dirty="0"/>
              <a:t>Data consists of complete national peer-reviewed output of 14 Finnish universities in 2016-2017 stored in the VIRTA Publication Information Service. </a:t>
            </a:r>
          </a:p>
          <a:p>
            <a:r>
              <a:rPr lang="en-US" sz="1800" dirty="0"/>
              <a:t>Each publication record contains an indication if it is openly available in Gold or Hybrid OA channel and/or if it is deposited in OA repository.</a:t>
            </a:r>
          </a:p>
          <a:p>
            <a:r>
              <a:rPr lang="en-US" sz="1800" dirty="0"/>
              <a:t>On basis of this information we investigate: </a:t>
            </a:r>
          </a:p>
          <a:p>
            <a:pPr lvl="1">
              <a:buFont typeface="+mj-lt"/>
              <a:buAutoNum type="arabicPeriod"/>
            </a:pPr>
            <a:r>
              <a:rPr lang="en-US" sz="1600" dirty="0">
                <a:solidFill>
                  <a:schemeClr val="accent1"/>
                </a:solidFill>
              </a:rPr>
              <a:t>Publication channels with full, partial or no open availability</a:t>
            </a:r>
          </a:p>
          <a:p>
            <a:pPr lvl="1">
              <a:buFont typeface="+mj-lt"/>
              <a:buAutoNum type="arabicPeriod"/>
            </a:pPr>
            <a:r>
              <a:rPr lang="en-US" sz="1600" dirty="0">
                <a:solidFill>
                  <a:schemeClr val="accent1"/>
                </a:solidFill>
              </a:rPr>
              <a:t>DOAJ, Sherpa/Romeo, and open availability of outputs in journals/series</a:t>
            </a:r>
          </a:p>
          <a:p>
            <a:pPr lvl="1">
              <a:buFont typeface="+mj-lt"/>
              <a:buAutoNum type="arabicPeriod"/>
            </a:pPr>
            <a:r>
              <a:rPr lang="en-US" sz="1600" dirty="0">
                <a:solidFill>
                  <a:schemeClr val="accent1"/>
                </a:solidFill>
              </a:rPr>
              <a:t>Open availability of book publications vs. journal articles</a:t>
            </a:r>
          </a:p>
          <a:p>
            <a:pPr lvl="1">
              <a:buFont typeface="+mj-lt"/>
              <a:buAutoNum type="arabicPeriod"/>
            </a:pPr>
            <a:r>
              <a:rPr lang="en-US" sz="1600" dirty="0">
                <a:solidFill>
                  <a:schemeClr val="accent1"/>
                </a:solidFill>
              </a:rPr>
              <a:t>Open availability with book publishers vs. journals/series</a:t>
            </a:r>
          </a:p>
          <a:p>
            <a:pPr lvl="1">
              <a:buFont typeface="+mj-lt"/>
              <a:buAutoNum type="arabicPeriod"/>
            </a:pPr>
            <a:r>
              <a:rPr lang="en-US" sz="1600" dirty="0">
                <a:solidFill>
                  <a:schemeClr val="accent1"/>
                </a:solidFill>
              </a:rPr>
              <a:t>The role of largest commercial publishers </a:t>
            </a:r>
          </a:p>
          <a:p>
            <a:pPr lvl="1">
              <a:buFont typeface="+mj-lt"/>
              <a:buAutoNum type="arabicPeriod"/>
            </a:pPr>
            <a:r>
              <a:rPr lang="en-US" sz="1600" dirty="0">
                <a:solidFill>
                  <a:schemeClr val="accent1"/>
                </a:solidFill>
              </a:rPr>
              <a:t>OA levels across fields</a:t>
            </a:r>
          </a:p>
          <a:p>
            <a:pPr>
              <a:buFont typeface="+mj-lt"/>
              <a:buAutoNum type="arabicPeriod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2553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1" descr="tsvpalkki sinin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Otsikko 2"/>
          <p:cNvSpPr>
            <a:spLocks noGrp="1"/>
          </p:cNvSpPr>
          <p:nvPr>
            <p:ph type="title"/>
          </p:nvPr>
        </p:nvSpPr>
        <p:spPr>
          <a:xfrm>
            <a:off x="467544" y="836612"/>
            <a:ext cx="8301806" cy="1008211"/>
          </a:xfrm>
        </p:spPr>
        <p:txBody>
          <a:bodyPr/>
          <a:lstStyle/>
          <a:p>
            <a:pPr eaLnBrk="1" hangingPunct="1"/>
            <a:r>
              <a:rPr lang="en-US" sz="3200" dirty="0"/>
              <a:t>VIRTA publication data 2016-2017</a:t>
            </a:r>
            <a:endParaRPr lang="fi-FI" sz="3200" dirty="0"/>
          </a:p>
        </p:txBody>
      </p: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E1116B83-648C-4D74-91C6-E342575FC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107452"/>
              </p:ext>
            </p:extLst>
          </p:nvPr>
        </p:nvGraphicFramePr>
        <p:xfrm>
          <a:off x="578135" y="1833136"/>
          <a:ext cx="7987730" cy="4824008"/>
        </p:xfrm>
        <a:graphic>
          <a:graphicData uri="http://schemas.openxmlformats.org/drawingml/2006/table">
            <a:tbl>
              <a:tblPr/>
              <a:tblGrid>
                <a:gridCol w="1205695">
                  <a:extLst>
                    <a:ext uri="{9D8B030D-6E8A-4147-A177-3AD203B41FA5}">
                      <a16:colId xmlns:a16="http://schemas.microsoft.com/office/drawing/2014/main" val="1248918170"/>
                    </a:ext>
                  </a:extLst>
                </a:gridCol>
                <a:gridCol w="150712">
                  <a:extLst>
                    <a:ext uri="{9D8B030D-6E8A-4147-A177-3AD203B41FA5}">
                      <a16:colId xmlns:a16="http://schemas.microsoft.com/office/drawing/2014/main" val="756508681"/>
                    </a:ext>
                  </a:extLst>
                </a:gridCol>
                <a:gridCol w="1205695">
                  <a:extLst>
                    <a:ext uri="{9D8B030D-6E8A-4147-A177-3AD203B41FA5}">
                      <a16:colId xmlns:a16="http://schemas.microsoft.com/office/drawing/2014/main" val="4108436876"/>
                    </a:ext>
                  </a:extLst>
                </a:gridCol>
                <a:gridCol w="150712">
                  <a:extLst>
                    <a:ext uri="{9D8B030D-6E8A-4147-A177-3AD203B41FA5}">
                      <a16:colId xmlns:a16="http://schemas.microsoft.com/office/drawing/2014/main" val="3500682532"/>
                    </a:ext>
                  </a:extLst>
                </a:gridCol>
                <a:gridCol w="1205695">
                  <a:extLst>
                    <a:ext uri="{9D8B030D-6E8A-4147-A177-3AD203B41FA5}">
                      <a16:colId xmlns:a16="http://schemas.microsoft.com/office/drawing/2014/main" val="2120803298"/>
                    </a:ext>
                  </a:extLst>
                </a:gridCol>
                <a:gridCol w="150712">
                  <a:extLst>
                    <a:ext uri="{9D8B030D-6E8A-4147-A177-3AD203B41FA5}">
                      <a16:colId xmlns:a16="http://schemas.microsoft.com/office/drawing/2014/main" val="3935580527"/>
                    </a:ext>
                  </a:extLst>
                </a:gridCol>
                <a:gridCol w="1205695">
                  <a:extLst>
                    <a:ext uri="{9D8B030D-6E8A-4147-A177-3AD203B41FA5}">
                      <a16:colId xmlns:a16="http://schemas.microsoft.com/office/drawing/2014/main" val="2439279216"/>
                    </a:ext>
                  </a:extLst>
                </a:gridCol>
                <a:gridCol w="150712">
                  <a:extLst>
                    <a:ext uri="{9D8B030D-6E8A-4147-A177-3AD203B41FA5}">
                      <a16:colId xmlns:a16="http://schemas.microsoft.com/office/drawing/2014/main" val="1543691397"/>
                    </a:ext>
                  </a:extLst>
                </a:gridCol>
                <a:gridCol w="1205695">
                  <a:extLst>
                    <a:ext uri="{9D8B030D-6E8A-4147-A177-3AD203B41FA5}">
                      <a16:colId xmlns:a16="http://schemas.microsoft.com/office/drawing/2014/main" val="234737614"/>
                    </a:ext>
                  </a:extLst>
                </a:gridCol>
                <a:gridCol w="150712">
                  <a:extLst>
                    <a:ext uri="{9D8B030D-6E8A-4147-A177-3AD203B41FA5}">
                      <a16:colId xmlns:a16="http://schemas.microsoft.com/office/drawing/2014/main" val="409573794"/>
                    </a:ext>
                  </a:extLst>
                </a:gridCol>
                <a:gridCol w="1205695">
                  <a:extLst>
                    <a:ext uri="{9D8B030D-6E8A-4147-A177-3AD203B41FA5}">
                      <a16:colId xmlns:a16="http://schemas.microsoft.com/office/drawing/2014/main" val="2471294743"/>
                    </a:ext>
                  </a:extLst>
                </a:gridCol>
              </a:tblGrid>
              <a:tr h="648073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fi-FI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10342 PUBLICATION CHANNELS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7925"/>
                  </a:ext>
                </a:extLst>
              </a:tr>
              <a:tr h="93467"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0182317"/>
                  </a:ext>
                </a:extLst>
              </a:tr>
              <a:tr h="333104"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fi-FI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9500 JOURNALS/SERIES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fi-FI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842 BOOK PUBLISHERS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388872"/>
                  </a:ext>
                </a:extLst>
              </a:tr>
              <a:tr h="156515">
                <a:tc gridSpan="5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667055"/>
                  </a:ext>
                </a:extLst>
              </a:tr>
              <a:tr h="333104"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242215"/>
                  </a:ext>
                </a:extLst>
              </a:tr>
              <a:tr h="66574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fi-FI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48177 PEER-REVIEWED OUTPUTS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52858"/>
                  </a:ext>
                </a:extLst>
              </a:tr>
              <a:tr h="122864"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867271"/>
                  </a:ext>
                </a:extLst>
              </a:tr>
              <a:tr h="333104"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fi-FI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34507 JOURNAL ARTICLES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fi-FI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6283 CONFERENCE ARTICLES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7387 BOOK ARTICLES, MONOGRAPHS AND EDITED VOLUMES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2622"/>
                  </a:ext>
                </a:extLst>
              </a:tr>
              <a:tr h="231735">
                <a:tc gridSpan="3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197250"/>
                  </a:ext>
                </a:extLst>
              </a:tr>
              <a:tr h="333104"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23167"/>
                  </a:ext>
                </a:extLst>
              </a:tr>
              <a:tr h="65518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fi-FI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ALL FIELDS OF SCIENCE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441255"/>
                  </a:ext>
                </a:extLst>
              </a:tr>
              <a:tr h="158802"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7161710"/>
                  </a:ext>
                </a:extLst>
              </a:tr>
              <a:tr h="3331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i-FI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NATURAL SCIENCES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i-FI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ENGINEERING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i-FI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MEDICINE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i-FI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AGRICULTURE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i-FI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SOCIAL SCIENCES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i-FI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HUMANITIES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663343"/>
                  </a:ext>
                </a:extLst>
              </a:tr>
              <a:tr h="170954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792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51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1" descr="tsvpalkki sinin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Otsikko 2"/>
          <p:cNvSpPr>
            <a:spLocks noGrp="1"/>
          </p:cNvSpPr>
          <p:nvPr>
            <p:ph type="title"/>
          </p:nvPr>
        </p:nvSpPr>
        <p:spPr>
          <a:xfrm>
            <a:off x="467544" y="836612"/>
            <a:ext cx="8301806" cy="1008211"/>
          </a:xfrm>
        </p:spPr>
        <p:txBody>
          <a:bodyPr/>
          <a:lstStyle/>
          <a:p>
            <a:pPr eaLnBrk="1" hangingPunct="1"/>
            <a:r>
              <a:rPr lang="en-US" sz="3200" dirty="0"/>
              <a:t>Open Availability across Channels</a:t>
            </a:r>
            <a:endParaRPr lang="fi-FI" sz="3200" dirty="0"/>
          </a:p>
        </p:txBody>
      </p:sp>
      <p:sp>
        <p:nvSpPr>
          <p:cNvPr id="11" name="Sisällön paikkamerkki 3"/>
          <p:cNvSpPr txBox="1">
            <a:spLocks/>
          </p:cNvSpPr>
          <p:nvPr/>
        </p:nvSpPr>
        <p:spPr bwMode="auto">
          <a:xfrm>
            <a:off x="323528" y="1844824"/>
            <a:ext cx="84969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According to VIRTA OA info, in 25% of channels all Finnish outputs are OA, while in 50 % of channels all outputs are NOT OA</a:t>
            </a:r>
          </a:p>
          <a:p>
            <a:r>
              <a:rPr lang="en-US" sz="1800" dirty="0"/>
              <a:t>Clear differences between journals/series and book publishers  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9401D70A-6BBB-40DC-9B2E-4D9D6BC28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2176"/>
            <a:ext cx="9144000" cy="39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55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1" descr="tsvpalkki sinin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Otsikko 2"/>
          <p:cNvSpPr>
            <a:spLocks noGrp="1"/>
          </p:cNvSpPr>
          <p:nvPr>
            <p:ph type="title"/>
          </p:nvPr>
        </p:nvSpPr>
        <p:spPr>
          <a:xfrm>
            <a:off x="467544" y="836612"/>
            <a:ext cx="8301806" cy="1008211"/>
          </a:xfrm>
        </p:spPr>
        <p:txBody>
          <a:bodyPr/>
          <a:lstStyle/>
          <a:p>
            <a:pPr eaLnBrk="1" hangingPunct="1"/>
            <a:r>
              <a:rPr lang="en-US" sz="3200" dirty="0"/>
              <a:t>Journal Open Access Information</a:t>
            </a:r>
            <a:endParaRPr lang="fi-FI" sz="3200" dirty="0"/>
          </a:p>
        </p:txBody>
      </p:sp>
      <p:sp>
        <p:nvSpPr>
          <p:cNvPr id="11" name="Sisällön paikkamerkki 3"/>
          <p:cNvSpPr txBox="1">
            <a:spLocks/>
          </p:cNvSpPr>
          <p:nvPr/>
        </p:nvSpPr>
        <p:spPr bwMode="auto">
          <a:xfrm>
            <a:off x="323528" y="1844824"/>
            <a:ext cx="849694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Sherpa/Romeo covers 79 % all journals/series used by Finnish researchers</a:t>
            </a:r>
          </a:p>
          <a:p>
            <a:r>
              <a:rPr lang="en-US" sz="2000" dirty="0"/>
              <a:t>DOAJ covers 13 %, Bielefeld additional 4 % and VIRTA 8 % </a:t>
            </a:r>
          </a:p>
          <a:p>
            <a:r>
              <a:rPr lang="en-US" sz="2000" dirty="0"/>
              <a:t>37 % (767) of potential Gold OA journals/series not in DOAJ or Bielefeld list 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4EAB250F-0C14-4211-B9E4-C1D4348BE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4392"/>
            <a:ext cx="9144000" cy="371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8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1" descr="tsvpalkki sinin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Otsikko 2"/>
          <p:cNvSpPr>
            <a:spLocks noGrp="1"/>
          </p:cNvSpPr>
          <p:nvPr>
            <p:ph type="title"/>
          </p:nvPr>
        </p:nvSpPr>
        <p:spPr>
          <a:xfrm>
            <a:off x="467544" y="836612"/>
            <a:ext cx="8301806" cy="1008211"/>
          </a:xfrm>
        </p:spPr>
        <p:txBody>
          <a:bodyPr/>
          <a:lstStyle/>
          <a:p>
            <a:pPr eaLnBrk="1" hangingPunct="1"/>
            <a:r>
              <a:rPr lang="en-US" sz="3200" dirty="0"/>
              <a:t>Open Availability and Sherpa/Romeo</a:t>
            </a:r>
            <a:endParaRPr lang="fi-FI" sz="3200" dirty="0"/>
          </a:p>
        </p:txBody>
      </p:sp>
      <p:sp>
        <p:nvSpPr>
          <p:cNvPr id="11" name="Sisällön paikkamerkki 3"/>
          <p:cNvSpPr txBox="1">
            <a:spLocks/>
          </p:cNvSpPr>
          <p:nvPr/>
        </p:nvSpPr>
        <p:spPr bwMode="auto">
          <a:xfrm>
            <a:off x="323528" y="1844824"/>
            <a:ext cx="849694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Unless the journal/series is also Gold OA, relatively small share of outputs is OA, irrespective of the self-archiving policy</a:t>
            </a:r>
          </a:p>
          <a:p>
            <a:r>
              <a:rPr lang="en-US" sz="1800" dirty="0"/>
              <a:t>Gap between potential and uptake of Green OA</a:t>
            </a:r>
          </a:p>
        </p:txBody>
      </p:sp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085733D8-161B-4E4A-86DE-72E96EFDAD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3702833"/>
              </p:ext>
            </p:extLst>
          </p:nvPr>
        </p:nvGraphicFramePr>
        <p:xfrm>
          <a:off x="0" y="2870497"/>
          <a:ext cx="9144000" cy="3987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5969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1" descr="tsvpalkki sinin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Otsikko 2"/>
          <p:cNvSpPr>
            <a:spLocks noGrp="1"/>
          </p:cNvSpPr>
          <p:nvPr>
            <p:ph type="title"/>
          </p:nvPr>
        </p:nvSpPr>
        <p:spPr>
          <a:xfrm>
            <a:off x="467544" y="836612"/>
            <a:ext cx="8301806" cy="1008211"/>
          </a:xfrm>
        </p:spPr>
        <p:txBody>
          <a:bodyPr/>
          <a:lstStyle/>
          <a:p>
            <a:pPr eaLnBrk="1" hangingPunct="1"/>
            <a:r>
              <a:rPr lang="en-US" sz="3200" dirty="0"/>
              <a:t>OA levels in Gold, Hybrid &amp; Green journals/series</a:t>
            </a:r>
            <a:endParaRPr lang="fi-FI" sz="3200" dirty="0"/>
          </a:p>
        </p:txBody>
      </p:sp>
      <p:sp>
        <p:nvSpPr>
          <p:cNvPr id="11" name="Sisällön paikkamerkki 3"/>
          <p:cNvSpPr txBox="1">
            <a:spLocks/>
          </p:cNvSpPr>
          <p:nvPr/>
        </p:nvSpPr>
        <p:spPr bwMode="auto">
          <a:xfrm>
            <a:off x="323528" y="1844824"/>
            <a:ext cx="8496944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OA levels differ considerably according to OA status of the journal/series</a:t>
            </a:r>
          </a:p>
          <a:p>
            <a:r>
              <a:rPr lang="en-US" sz="2000" dirty="0"/>
              <a:t>Gold 96 % - 54 %, Hybrid 36 % and Green 27 % 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E342B81-9054-43E8-9640-C675D83A3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70497"/>
            <a:ext cx="9144000" cy="393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80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1" descr="tsvpalkki sinin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Otsikko 2"/>
          <p:cNvSpPr>
            <a:spLocks noGrp="1"/>
          </p:cNvSpPr>
          <p:nvPr>
            <p:ph type="title"/>
          </p:nvPr>
        </p:nvSpPr>
        <p:spPr>
          <a:xfrm>
            <a:off x="467544" y="836612"/>
            <a:ext cx="8301806" cy="1008211"/>
          </a:xfrm>
        </p:spPr>
        <p:txBody>
          <a:bodyPr/>
          <a:lstStyle/>
          <a:p>
            <a:pPr eaLnBrk="1" hangingPunct="1"/>
            <a:r>
              <a:rPr lang="en-US" sz="3200" dirty="0"/>
              <a:t>Journal vs. book publications</a:t>
            </a:r>
            <a:endParaRPr lang="fi-FI" sz="3200" dirty="0"/>
          </a:p>
        </p:txBody>
      </p:sp>
      <p:sp>
        <p:nvSpPr>
          <p:cNvPr id="11" name="Sisällön paikkamerkki 3"/>
          <p:cNvSpPr txBox="1">
            <a:spLocks/>
          </p:cNvSpPr>
          <p:nvPr/>
        </p:nvSpPr>
        <p:spPr bwMode="auto">
          <a:xfrm>
            <a:off x="323528" y="1844824"/>
            <a:ext cx="8496944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OA levels higher among journal articles (38 %) than book publications (17 %)</a:t>
            </a:r>
          </a:p>
          <a:p>
            <a:r>
              <a:rPr lang="en-US" sz="2000" dirty="0"/>
              <a:t>All OA types are less frequent among book publications (especially Hybrid) 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5A29FDE7-EE81-4035-8700-F743612A7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9777"/>
            <a:ext cx="9144000" cy="407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67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53870</TotalTime>
  <Words>917</Words>
  <Application>Microsoft Office PowerPoint</Application>
  <PresentationFormat>Näytössä katseltava diaesitys (4:3)</PresentationFormat>
  <Paragraphs>92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Office-teema</vt:lpstr>
      <vt:lpstr>Open access challenge at national level: comprehensive analysis of publication channels used by Finnish researchers in 2016-2017</vt:lpstr>
      <vt:lpstr>Background</vt:lpstr>
      <vt:lpstr>Aims of the study</vt:lpstr>
      <vt:lpstr>VIRTA publication data 2016-2017</vt:lpstr>
      <vt:lpstr>Open Availability across Channels</vt:lpstr>
      <vt:lpstr>Journal Open Access Information</vt:lpstr>
      <vt:lpstr>Open Availability and Sherpa/Romeo</vt:lpstr>
      <vt:lpstr>OA levels in Gold, Hybrid &amp; Green journals/series</vt:lpstr>
      <vt:lpstr>Journal vs. book publications</vt:lpstr>
      <vt:lpstr>Open availability and channel prestige</vt:lpstr>
      <vt:lpstr>Problematic OA status of book publishers</vt:lpstr>
      <vt:lpstr>Big Publisher Dominance? </vt:lpstr>
      <vt:lpstr>Share of Openly Available Outputs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Jari Loisa</dc:creator>
  <cp:lastModifiedBy>Janne Pölönen</cp:lastModifiedBy>
  <cp:revision>1196</cp:revision>
  <cp:lastPrinted>2017-08-24T07:20:02Z</cp:lastPrinted>
  <dcterms:created xsi:type="dcterms:W3CDTF">2009-03-16T08:36:24Z</dcterms:created>
  <dcterms:modified xsi:type="dcterms:W3CDTF">2019-03-09T09:37:28Z</dcterms:modified>
</cp:coreProperties>
</file>