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92" r:id="rId3"/>
    <p:sldId id="296" r:id="rId4"/>
    <p:sldId id="272" r:id="rId5"/>
    <p:sldId id="282" r:id="rId6"/>
    <p:sldId id="297" r:id="rId7"/>
    <p:sldId id="293" r:id="rId8"/>
    <p:sldId id="290" r:id="rId9"/>
    <p:sldId id="299" r:id="rId10"/>
    <p:sldId id="300" r:id="rId11"/>
    <p:sldId id="301" r:id="rId12"/>
    <p:sldId id="305" r:id="rId13"/>
    <p:sldId id="306" r:id="rId14"/>
    <p:sldId id="275" r:id="rId15"/>
    <p:sldId id="307" r:id="rId16"/>
    <p:sldId id="304" r:id="rId17"/>
    <p:sldId id="285" r:id="rId18"/>
    <p:sldId id="286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550"/>
    <a:srgbClr val="C9194B"/>
    <a:srgbClr val="881133"/>
    <a:srgbClr val="C7C7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8" d="100"/>
          <a:sy n="88" d="100"/>
        </p:scale>
        <p:origin x="828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172CED-85B9-49CF-835D-698C189003DA}" type="datetimeFigureOut">
              <a:rPr lang="en-GB" smtClean="0"/>
              <a:t>27/02/2019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384445-4F14-4D33-97F9-BBC8EAFB68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29889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384445-4F14-4D33-97F9-BBC8EAFB68F7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62367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8FCCA2-D301-4283-9A7D-D477FF3C58BB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23402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8FCCA2-D301-4283-9A7D-D477FF3C58BB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94637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8FCCA2-D301-4283-9A7D-D477FF3C58BB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22360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D2867-852B-4316-A89F-69D2A7C9F715}" type="datetimeFigureOut">
              <a:rPr lang="en-GB" smtClean="0"/>
              <a:t>27/02/2019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EAC0B-0439-4CFA-B420-3D0A043BA5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12812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D2867-852B-4316-A89F-69D2A7C9F715}" type="datetimeFigureOut">
              <a:rPr lang="en-GB" smtClean="0"/>
              <a:t>27/02/2019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EAC0B-0439-4CFA-B420-3D0A043BA5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94235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D2867-852B-4316-A89F-69D2A7C9F715}" type="datetimeFigureOut">
              <a:rPr lang="en-GB" smtClean="0"/>
              <a:t>27/02/2019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EAC0B-0439-4CFA-B420-3D0A043BA5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87389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D2867-852B-4316-A89F-69D2A7C9F715}" type="datetimeFigureOut">
              <a:rPr lang="en-GB" smtClean="0"/>
              <a:t>27/02/2019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EAC0B-0439-4CFA-B420-3D0A043BA5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32746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D2867-852B-4316-A89F-69D2A7C9F715}" type="datetimeFigureOut">
              <a:rPr lang="en-GB" smtClean="0"/>
              <a:t>27/02/2019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EAC0B-0439-4CFA-B420-3D0A043BA5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6919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D2867-852B-4316-A89F-69D2A7C9F715}" type="datetimeFigureOut">
              <a:rPr lang="en-GB" smtClean="0"/>
              <a:t>27/02/2019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EAC0B-0439-4CFA-B420-3D0A043BA5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42526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D2867-852B-4316-A89F-69D2A7C9F715}" type="datetimeFigureOut">
              <a:rPr lang="en-GB" smtClean="0"/>
              <a:t>27/02/2019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EAC0B-0439-4CFA-B420-3D0A043BA5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17059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D2867-852B-4316-A89F-69D2A7C9F715}" type="datetimeFigureOut">
              <a:rPr lang="en-GB" smtClean="0"/>
              <a:t>27/02/2019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EAC0B-0439-4CFA-B420-3D0A043BA5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584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D2867-852B-4316-A89F-69D2A7C9F715}" type="datetimeFigureOut">
              <a:rPr lang="en-GB" smtClean="0"/>
              <a:t>27/02/2019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EAC0B-0439-4CFA-B420-3D0A043BA5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14604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D2867-852B-4316-A89F-69D2A7C9F715}" type="datetimeFigureOut">
              <a:rPr lang="en-GB" smtClean="0"/>
              <a:t>27/02/2019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EAC0B-0439-4CFA-B420-3D0A043BA5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27593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D2867-852B-4316-A89F-69D2A7C9F715}" type="datetimeFigureOut">
              <a:rPr lang="en-GB" smtClean="0"/>
              <a:t>27/02/2019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EAC0B-0439-4CFA-B420-3D0A043BA5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37636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9D2867-852B-4316-A89F-69D2A7C9F715}" type="datetimeFigureOut">
              <a:rPr lang="en-GB" smtClean="0"/>
              <a:t>27/02/2019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7EAC0B-0439-4CFA-B420-3D0A043BA5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9042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/>
            </a:r>
            <a:br>
              <a:rPr lang="en-GB" dirty="0"/>
            </a:br>
            <a:r>
              <a:rPr lang="en-US" dirty="0"/>
              <a:t> European databases for research </a:t>
            </a:r>
            <a:r>
              <a:rPr lang="en-US" dirty="0" smtClean="0"/>
              <a:t>output</a:t>
            </a:r>
            <a:r>
              <a:rPr lang="en-US" dirty="0"/>
              <a:t>	</a:t>
            </a:r>
            <a:br>
              <a:rPr lang="en-US" dirty="0"/>
            </a:b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0" y="6199318"/>
            <a:ext cx="1219199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dirty="0" smtClean="0">
                <a:solidFill>
                  <a:srgbClr val="000000"/>
                </a:solidFill>
                <a:latin typeface="Gill Sans MT" panose="020B0502020104020203" pitchFamily="34" charset="0"/>
              </a:rPr>
              <a:t>Podgorica</a:t>
            </a:r>
            <a:r>
              <a:rPr lang="lv-LV" sz="1200" dirty="0" smtClean="0">
                <a:solidFill>
                  <a:srgbClr val="000000"/>
                </a:solidFill>
                <a:latin typeface="Gill Sans MT" panose="020B0502020104020203" pitchFamily="34" charset="0"/>
              </a:rPr>
              <a:t>: </a:t>
            </a:r>
            <a:r>
              <a:rPr lang="en-US" sz="1200" dirty="0" smtClean="0">
                <a:solidFill>
                  <a:srgbClr val="000000"/>
                </a:solidFill>
                <a:latin typeface="Gill Sans MT" panose="020B0502020104020203" pitchFamily="34" charset="0"/>
              </a:rPr>
              <a:t>March 7</a:t>
            </a:r>
            <a:r>
              <a:rPr lang="lv-LV" sz="1200" dirty="0" smtClean="0">
                <a:solidFill>
                  <a:srgbClr val="000000"/>
                </a:solidFill>
                <a:latin typeface="Gill Sans MT" panose="020B0502020104020203" pitchFamily="34" charset="0"/>
              </a:rPr>
              <a:t>, 201</a:t>
            </a:r>
            <a:r>
              <a:rPr lang="en-US" sz="1200" dirty="0" smtClean="0">
                <a:solidFill>
                  <a:srgbClr val="000000"/>
                </a:solidFill>
                <a:latin typeface="Gill Sans MT" panose="020B0502020104020203" pitchFamily="34" charset="0"/>
              </a:rPr>
              <a:t>9</a:t>
            </a:r>
            <a:endParaRPr lang="en-GB" sz="1200" dirty="0">
              <a:solidFill>
                <a:srgbClr val="000000"/>
              </a:solidFill>
              <a:latin typeface="Gill Sans MT" panose="020B0502020104020203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-1" y="5091108"/>
            <a:ext cx="1219200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dirty="0" smtClean="0">
                <a:solidFill>
                  <a:srgbClr val="000000"/>
                </a:solidFill>
                <a:latin typeface="Gill Sans MT" panose="020B0502020104020203" pitchFamily="34" charset="0"/>
              </a:rPr>
              <a:t>Linda </a:t>
            </a:r>
            <a:r>
              <a:rPr lang="en-GB" dirty="0" err="1" smtClean="0">
                <a:solidFill>
                  <a:srgbClr val="000000"/>
                </a:solidFill>
                <a:latin typeface="Gill Sans MT" panose="020B0502020104020203" pitchFamily="34" charset="0"/>
              </a:rPr>
              <a:t>Sīle</a:t>
            </a:r>
            <a:r>
              <a:rPr lang="en-GB" dirty="0" smtClean="0">
                <a:solidFill>
                  <a:srgbClr val="000000"/>
                </a:solidFill>
                <a:latin typeface="Gill Sans MT" panose="020B0502020104020203" pitchFamily="34" charset="0"/>
              </a:rPr>
              <a:t>, PhD Student in Social Sciences</a:t>
            </a:r>
            <a:endParaRPr lang="en-GB" dirty="0">
              <a:solidFill>
                <a:srgbClr val="000000"/>
              </a:solidFill>
              <a:latin typeface="Gill Sans MT" panose="020B0502020104020203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12192000" cy="4901514"/>
          </a:xfrm>
          <a:prstGeom prst="rect">
            <a:avLst/>
          </a:prstGeom>
          <a:solidFill>
            <a:srgbClr val="0035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-1" y="2689354"/>
            <a:ext cx="12192000" cy="109917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en-US" sz="3600" spc="300" dirty="0" smtClean="0">
                <a:solidFill>
                  <a:schemeClr val="bg1"/>
                </a:solidFill>
                <a:latin typeface="Gill Sans MT" panose="020B0502020104020203" pitchFamily="34" charset="0"/>
              </a:rPr>
              <a:t>The role of disciplinary classifications</a:t>
            </a:r>
            <a:endParaRPr lang="en-GB" sz="3600" spc="300" dirty="0">
              <a:solidFill>
                <a:schemeClr val="bg1"/>
              </a:solidFill>
              <a:latin typeface="Gill Sans MT" panose="020B0502020104020203" pitchFamily="34" charset="0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1937657" y="3748963"/>
            <a:ext cx="8244114" cy="7084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000" dirty="0">
                <a:solidFill>
                  <a:schemeClr val="bg1"/>
                </a:solidFill>
                <a:latin typeface="Gill Sans MT" panose="020B0502020104020203" pitchFamily="34" charset="0"/>
              </a:rPr>
              <a:t>Comparison of classification-related differences in the disciplinary structure of social sciences and humanities in Flanders and Norway (2006-2015)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56523" y="5590722"/>
            <a:ext cx="3678952" cy="558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5420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5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4304462" y="-31896"/>
            <a:ext cx="0" cy="6858000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4174861" y="0"/>
            <a:ext cx="0" cy="6858000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846965" y="1741739"/>
            <a:ext cx="3198296" cy="3847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900" dirty="0" smtClean="0">
                <a:solidFill>
                  <a:schemeClr val="bg1"/>
                </a:solidFill>
                <a:latin typeface="Gill Sans MT" panose="020B0502020104020203" pitchFamily="34" charset="0"/>
              </a:rPr>
              <a:t>Bibliometric comparison</a:t>
            </a:r>
            <a:endParaRPr lang="lv-LV" sz="1900" dirty="0">
              <a:solidFill>
                <a:schemeClr val="bg1"/>
              </a:solidFill>
              <a:latin typeface="Gill Sans MT" panose="020B0502020104020203" pitchFamily="34" charset="0"/>
            </a:endParaRPr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582537" y="2417694"/>
            <a:ext cx="7425165" cy="3241760"/>
          </a:xfrm>
        </p:spPr>
        <p:txBody>
          <a:bodyPr>
            <a:normAutofit lnSpcReduction="10000"/>
          </a:bodyPr>
          <a:lstStyle/>
          <a:p>
            <a:pPr marL="0" indent="0">
              <a:spcBef>
                <a:spcPts val="0"/>
              </a:spcBef>
              <a:spcAft>
                <a:spcPts val="600"/>
              </a:spcAft>
              <a:buNone/>
              <a:tabLst>
                <a:tab pos="2058988" algn="l"/>
                <a:tab pos="3232150" algn="l"/>
              </a:tabLst>
            </a:pPr>
            <a:r>
              <a:rPr lang="en-US" sz="1800" dirty="0" smtClean="0">
                <a:solidFill>
                  <a:schemeClr val="bg1"/>
                </a:solidFill>
                <a:latin typeface="Gill Sans MT" panose="020B0502020104020203" pitchFamily="34" charset="0"/>
              </a:rPr>
              <a:t>Data sources: VABB-SHW and Cristin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  <a:tabLst>
                <a:tab pos="2058988" algn="l"/>
                <a:tab pos="3232150" algn="l"/>
              </a:tabLst>
            </a:pPr>
            <a:r>
              <a:rPr lang="en-US" sz="1800" dirty="0" smtClean="0">
                <a:solidFill>
                  <a:schemeClr val="bg1"/>
                </a:solidFill>
                <a:latin typeface="Gill Sans MT" panose="020B0502020104020203" pitchFamily="34" charset="0"/>
              </a:rPr>
              <a:t>Sample: peer-reviewed journal articles in SSH by authors affiliated to universities (2006-2015)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  <a:tabLst>
                <a:tab pos="2058988" algn="l"/>
                <a:tab pos="3232150" algn="l"/>
              </a:tabLst>
            </a:pPr>
            <a:r>
              <a:rPr lang="en-US" sz="1800" dirty="0" smtClean="0">
                <a:solidFill>
                  <a:schemeClr val="bg1"/>
                </a:solidFill>
                <a:latin typeface="Gill Sans MT" panose="020B0502020104020203" pitchFamily="34" charset="0"/>
              </a:rPr>
              <a:t>Sample size: </a:t>
            </a:r>
            <a:r>
              <a:rPr lang="en-US" sz="1800" dirty="0" err="1" smtClean="0">
                <a:solidFill>
                  <a:schemeClr val="bg1"/>
                </a:solidFill>
                <a:latin typeface="Gill Sans MT" panose="020B0502020104020203" pitchFamily="34" charset="0"/>
              </a:rPr>
              <a:t>n</a:t>
            </a:r>
            <a:r>
              <a:rPr lang="en-US" sz="1800" baseline="-25000" dirty="0" err="1" smtClean="0">
                <a:solidFill>
                  <a:schemeClr val="bg1"/>
                </a:solidFill>
                <a:latin typeface="Gill Sans MT" panose="020B0502020104020203" pitchFamily="34" charset="0"/>
              </a:rPr>
              <a:t>Flanders</a:t>
            </a:r>
            <a:r>
              <a:rPr lang="en-US" sz="1800" dirty="0" smtClean="0">
                <a:solidFill>
                  <a:schemeClr val="bg1"/>
                </a:solidFill>
                <a:latin typeface="Gill Sans MT" panose="020B0502020104020203" pitchFamily="34" charset="0"/>
              </a:rPr>
              <a:t> = 29’648, </a:t>
            </a:r>
            <a:r>
              <a:rPr lang="en-US" sz="1800" dirty="0" err="1" smtClean="0">
                <a:solidFill>
                  <a:schemeClr val="bg1"/>
                </a:solidFill>
                <a:latin typeface="Gill Sans MT" panose="020B0502020104020203" pitchFamily="34" charset="0"/>
              </a:rPr>
              <a:t>n</a:t>
            </a:r>
            <a:r>
              <a:rPr lang="en-US" sz="1800" baseline="-25000" dirty="0" err="1" smtClean="0">
                <a:solidFill>
                  <a:schemeClr val="bg1"/>
                </a:solidFill>
                <a:latin typeface="Gill Sans MT" panose="020B0502020104020203" pitchFamily="34" charset="0"/>
              </a:rPr>
              <a:t>Norway</a:t>
            </a:r>
            <a:r>
              <a:rPr lang="en-US" sz="1800" dirty="0" smtClean="0">
                <a:solidFill>
                  <a:schemeClr val="bg1"/>
                </a:solidFill>
                <a:latin typeface="Gill Sans MT" panose="020B0502020104020203" pitchFamily="34" charset="0"/>
              </a:rPr>
              <a:t> = 26’007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  <a:tabLst>
                <a:tab pos="2058988" algn="l"/>
                <a:tab pos="3232150" algn="l"/>
              </a:tabLst>
            </a:pPr>
            <a:endParaRPr lang="en-US" sz="1800" dirty="0">
              <a:solidFill>
                <a:schemeClr val="bg1"/>
              </a:solidFill>
              <a:latin typeface="Gill Sans MT" panose="020B0502020104020203" pitchFamily="34" charset="0"/>
            </a:endParaRP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  <a:tabLst>
                <a:tab pos="2058988" algn="l"/>
                <a:tab pos="3232150" algn="l"/>
              </a:tabLst>
            </a:pPr>
            <a:r>
              <a:rPr lang="en-US" sz="1800" dirty="0" smtClean="0">
                <a:solidFill>
                  <a:schemeClr val="bg1"/>
                </a:solidFill>
                <a:latin typeface="Gill Sans MT" panose="020B0502020104020203" pitchFamily="34" charset="0"/>
              </a:rPr>
              <a:t>Four classifications (mapped on OECD FORD):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  <a:tabLst>
                <a:tab pos="2058988" algn="l"/>
                <a:tab pos="3232150" algn="l"/>
              </a:tabLst>
            </a:pPr>
            <a:r>
              <a:rPr lang="en-US" sz="1800" dirty="0">
                <a:solidFill>
                  <a:schemeClr val="bg1"/>
                </a:solidFill>
                <a:latin typeface="Gill Sans MT" panose="020B0502020104020203" pitchFamily="34" charset="0"/>
              </a:rPr>
              <a:t>VABB-SHW cognitive </a:t>
            </a:r>
            <a:r>
              <a:rPr lang="en-US" sz="1800" dirty="0" smtClean="0">
                <a:solidFill>
                  <a:schemeClr val="bg1"/>
                </a:solidFill>
                <a:latin typeface="Gill Sans MT" panose="020B0502020104020203" pitchFamily="34" charset="0"/>
              </a:rPr>
              <a:t>classification</a:t>
            </a:r>
            <a:endParaRPr lang="en-US" sz="1800" dirty="0">
              <a:solidFill>
                <a:schemeClr val="bg1"/>
              </a:solidFill>
              <a:latin typeface="Gill Sans MT" panose="020B0502020104020203" pitchFamily="34" charset="0"/>
            </a:endParaRPr>
          </a:p>
          <a:p>
            <a:pPr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  <a:tabLst>
                <a:tab pos="2058988" algn="l"/>
                <a:tab pos="3232150" algn="l"/>
              </a:tabLst>
            </a:pPr>
            <a:r>
              <a:rPr lang="en-US" sz="1800" dirty="0">
                <a:solidFill>
                  <a:schemeClr val="bg1"/>
                </a:solidFill>
                <a:latin typeface="Gill Sans MT" panose="020B0502020104020203" pitchFamily="34" charset="0"/>
              </a:rPr>
              <a:t>NPI journal classification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  <a:tabLst>
                <a:tab pos="2058988" algn="l"/>
                <a:tab pos="3232150" algn="l"/>
              </a:tabLst>
            </a:pPr>
            <a:r>
              <a:rPr lang="en-US" sz="1800" dirty="0" smtClean="0">
                <a:solidFill>
                  <a:schemeClr val="bg1"/>
                </a:solidFill>
                <a:latin typeface="Gill Sans MT" panose="020B0502020104020203" pitchFamily="34" charset="0"/>
              </a:rPr>
              <a:t>Science-Metrix </a:t>
            </a:r>
            <a:r>
              <a:rPr lang="en-US" sz="1800" dirty="0">
                <a:solidFill>
                  <a:schemeClr val="bg1"/>
                </a:solidFill>
                <a:latin typeface="Gill Sans MT" panose="020B0502020104020203" pitchFamily="34" charset="0"/>
              </a:rPr>
              <a:t>journal </a:t>
            </a:r>
            <a:r>
              <a:rPr lang="en-US" sz="1800" dirty="0" smtClean="0">
                <a:solidFill>
                  <a:schemeClr val="bg1"/>
                </a:solidFill>
                <a:latin typeface="Gill Sans MT" panose="020B0502020104020203" pitchFamily="34" charset="0"/>
              </a:rPr>
              <a:t>classification</a:t>
            </a:r>
            <a:endParaRPr lang="en-US" sz="1800" dirty="0">
              <a:solidFill>
                <a:schemeClr val="bg1"/>
              </a:solidFill>
              <a:latin typeface="Gill Sans MT" panose="020B0502020104020203" pitchFamily="34" charset="0"/>
            </a:endParaRPr>
          </a:p>
          <a:p>
            <a:pPr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  <a:tabLst>
                <a:tab pos="2058988" algn="l"/>
                <a:tab pos="3232150" algn="l"/>
              </a:tabLst>
            </a:pPr>
            <a:r>
              <a:rPr lang="en-US" sz="1800" dirty="0" smtClean="0">
                <a:solidFill>
                  <a:schemeClr val="bg1"/>
                </a:solidFill>
                <a:latin typeface="Gill Sans MT" panose="020B0502020104020203" pitchFamily="34" charset="0"/>
              </a:rPr>
              <a:t>Web </a:t>
            </a:r>
            <a:r>
              <a:rPr lang="en-US" sz="1800" dirty="0">
                <a:solidFill>
                  <a:schemeClr val="bg1"/>
                </a:solidFill>
                <a:latin typeface="Gill Sans MT" panose="020B0502020104020203" pitchFamily="34" charset="0"/>
              </a:rPr>
              <a:t>of Science Subject </a:t>
            </a:r>
            <a:r>
              <a:rPr lang="en-US" sz="1800" dirty="0" smtClean="0">
                <a:solidFill>
                  <a:schemeClr val="bg1"/>
                </a:solidFill>
                <a:latin typeface="Gill Sans MT" panose="020B0502020104020203" pitchFamily="34" charset="0"/>
              </a:rPr>
              <a:t>Categories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  <a:tabLst>
                <a:tab pos="2058988" algn="l"/>
                <a:tab pos="3232150" algn="l"/>
              </a:tabLst>
            </a:pPr>
            <a:endParaRPr lang="en-US" sz="1800" dirty="0" smtClean="0">
              <a:solidFill>
                <a:schemeClr val="bg1"/>
              </a:solidFill>
              <a:latin typeface="Gill Sans MT" panose="020B0502020104020203" pitchFamily="34" charset="0"/>
            </a:endParaRP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  <a:tabLst>
                <a:tab pos="2058988" algn="l"/>
                <a:tab pos="3232150" algn="l"/>
              </a:tabLst>
            </a:pPr>
            <a:endParaRPr lang="en-US" sz="1800" dirty="0" smtClean="0">
              <a:solidFill>
                <a:schemeClr val="bg1"/>
              </a:solidFill>
              <a:latin typeface="Gill Sans MT" panose="020B0502020104020203" pitchFamily="34" charset="0"/>
            </a:endParaRP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  <a:tabLst>
                <a:tab pos="2058988" algn="l"/>
                <a:tab pos="3232150" algn="l"/>
              </a:tabLst>
            </a:pPr>
            <a:endParaRPr lang="en-US" sz="1800" dirty="0">
              <a:solidFill>
                <a:schemeClr val="bg1"/>
              </a:solidFill>
              <a:latin typeface="Gill Sans MT" panose="020B0502020104020203" pitchFamily="34" charset="0"/>
            </a:endParaRP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  <a:tabLst>
                <a:tab pos="2058988" algn="l"/>
                <a:tab pos="3232150" algn="l"/>
              </a:tabLst>
            </a:pPr>
            <a:endParaRPr lang="lv-LV" sz="1800" dirty="0">
              <a:solidFill>
                <a:schemeClr val="bg1"/>
              </a:solidFill>
              <a:latin typeface="Gill Sans MT" panose="020B0502020104020203" pitchFamily="34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1813643" y="2988923"/>
            <a:ext cx="1617346" cy="1617346"/>
            <a:chOff x="0" y="0"/>
            <a:chExt cx="1617785" cy="1617785"/>
          </a:xfrm>
          <a:noFill/>
        </p:grpSpPr>
        <p:sp>
          <p:nvSpPr>
            <p:cNvPr id="8" name="Oval 7"/>
            <p:cNvSpPr/>
            <p:nvPr/>
          </p:nvSpPr>
          <p:spPr>
            <a:xfrm>
              <a:off x="176525" y="568411"/>
              <a:ext cx="851096" cy="851096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2000"/>
                </a:lnSpc>
                <a:spcAft>
                  <a:spcPts val="600"/>
                </a:spcAft>
              </a:pPr>
              <a:r>
                <a:rPr lang="en-US" sz="1200">
                  <a:solidFill>
                    <a:schemeClr val="bg1"/>
                  </a:solidFill>
                  <a:effectLst/>
                  <a:latin typeface="Gill Sans MT" panose="020B0502020104020203" pitchFamily="34" charset="0"/>
                  <a:ea typeface="Times New Roman" panose="02020603050405020304" pitchFamily="18" charset="0"/>
                </a:rPr>
                <a:t>B</a:t>
              </a:r>
              <a:endParaRPr lang="en-GB" sz="1200">
                <a:solidFill>
                  <a:schemeClr val="bg1"/>
                </a:solidFill>
                <a:effectLst/>
                <a:latin typeface="Gill Sans MT" panose="020B0502020104020203" pitchFamily="34" charset="0"/>
                <a:ea typeface="Times New Roman" panose="02020603050405020304" pitchFamily="18" charset="0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0" y="0"/>
              <a:ext cx="1617785" cy="1617785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2000"/>
                </a:lnSpc>
                <a:spcAft>
                  <a:spcPts val="600"/>
                </a:spcAft>
              </a:pPr>
              <a:r>
                <a:rPr lang="en-US" sz="1200">
                  <a:solidFill>
                    <a:schemeClr val="bg1"/>
                  </a:solidFill>
                  <a:effectLst/>
                  <a:latin typeface="Gill Sans MT" panose="020B0502020104020203" pitchFamily="34" charset="0"/>
                  <a:ea typeface="Times New Roman" panose="02020603050405020304" pitchFamily="18" charset="0"/>
                </a:rPr>
                <a:t>A</a:t>
              </a:r>
              <a:endParaRPr lang="en-GB" sz="1200">
                <a:solidFill>
                  <a:schemeClr val="bg1"/>
                </a:solidFill>
                <a:effectLst/>
                <a:latin typeface="Gill Sans MT" panose="020B0502020104020203" pitchFamily="34" charset="0"/>
                <a:ea typeface="Times New Roman" panose="02020603050405020304" pitchFamily="18" charset="0"/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571941" y="568411"/>
              <a:ext cx="850900" cy="85090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r">
                <a:lnSpc>
                  <a:spcPct val="102000"/>
                </a:lnSpc>
                <a:spcAft>
                  <a:spcPts val="600"/>
                </a:spcAft>
              </a:pPr>
              <a:r>
                <a:rPr lang="en-US" sz="1200">
                  <a:solidFill>
                    <a:schemeClr val="bg1"/>
                  </a:solidFill>
                  <a:effectLst/>
                  <a:latin typeface="Gill Sans MT" panose="020B0502020104020203" pitchFamily="34" charset="0"/>
                  <a:ea typeface="Times New Roman" panose="02020603050405020304" pitchFamily="18" charset="0"/>
                </a:rPr>
                <a:t>C</a:t>
              </a:r>
              <a:endParaRPr lang="en-GB" sz="1200">
                <a:solidFill>
                  <a:schemeClr val="bg1"/>
                </a:solidFill>
                <a:effectLst/>
                <a:latin typeface="Gill Sans MT" panose="020B0502020104020203" pitchFamily="34" charset="0"/>
                <a:ea typeface="Times New Roman" panose="02020603050405020304" pitchFamily="18" charset="0"/>
              </a:endParaRPr>
            </a:p>
          </p:txBody>
        </p:sp>
        <p:sp>
          <p:nvSpPr>
            <p:cNvPr id="12" name="Text Box 6"/>
            <p:cNvSpPr txBox="1"/>
            <p:nvPr/>
          </p:nvSpPr>
          <p:spPr>
            <a:xfrm>
              <a:off x="667264" y="822607"/>
              <a:ext cx="262467" cy="258234"/>
            </a:xfrm>
            <a:prstGeom prst="rect">
              <a:avLst/>
            </a:prstGeom>
            <a:grpFill/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2000"/>
                </a:lnSpc>
                <a:spcAft>
                  <a:spcPts val="600"/>
                </a:spcAft>
              </a:pPr>
              <a:r>
                <a:rPr lang="en-US" sz="1200">
                  <a:solidFill>
                    <a:schemeClr val="bg1"/>
                  </a:solidFill>
                  <a:effectLst/>
                  <a:latin typeface="Gill Sans MT" panose="020B0502020104020203" pitchFamily="34" charset="0"/>
                  <a:ea typeface="Times New Roman" panose="02020603050405020304" pitchFamily="18" charset="0"/>
                </a:rPr>
                <a:t>D</a:t>
              </a:r>
              <a:endParaRPr lang="en-GB" sz="1200">
                <a:solidFill>
                  <a:schemeClr val="bg1"/>
                </a:solidFill>
                <a:effectLst/>
                <a:latin typeface="Gill Sans MT" panose="020B0502020104020203" pitchFamily="34" charset="0"/>
                <a:ea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28044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5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9150" y="45085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3400" dirty="0" smtClean="0">
                <a:solidFill>
                  <a:schemeClr val="bg1"/>
                </a:solidFill>
                <a:latin typeface="Gill Sans MT" panose="020B0502020104020203" pitchFamily="34" charset="0"/>
              </a:rPr>
              <a:t>Differences in the structure of 4 disciplinary classifications</a:t>
            </a:r>
            <a:endParaRPr lang="en-GB" sz="3400" dirty="0">
              <a:solidFill>
                <a:schemeClr val="bg1"/>
              </a:solidFill>
              <a:latin typeface="Gill Sans MT" panose="020B0502020104020203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1639330"/>
            <a:ext cx="12192000" cy="415063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5582517"/>
              </p:ext>
            </p:extLst>
          </p:nvPr>
        </p:nvGraphicFramePr>
        <p:xfrm>
          <a:off x="56706" y="2578268"/>
          <a:ext cx="11915553" cy="1969309"/>
        </p:xfrm>
        <a:graphic>
          <a:graphicData uri="http://schemas.openxmlformats.org/drawingml/2006/table">
            <a:tbl>
              <a:tblPr firstRow="1" firstCol="1" bandRow="1">
                <a:tableStyleId>{C083E6E3-FA7D-4D7B-A595-EF9225AFEA82}</a:tableStyleId>
              </a:tblPr>
              <a:tblGrid>
                <a:gridCol w="4120251">
                  <a:extLst>
                    <a:ext uri="{9D8B030D-6E8A-4147-A177-3AD203B41FA5}">
                      <a16:colId xmlns:a16="http://schemas.microsoft.com/office/drawing/2014/main" val="4211063845"/>
                    </a:ext>
                  </a:extLst>
                </a:gridCol>
                <a:gridCol w="1584097">
                  <a:extLst>
                    <a:ext uri="{9D8B030D-6E8A-4147-A177-3AD203B41FA5}">
                      <a16:colId xmlns:a16="http://schemas.microsoft.com/office/drawing/2014/main" val="4251324144"/>
                    </a:ext>
                  </a:extLst>
                </a:gridCol>
                <a:gridCol w="1553114">
                  <a:extLst>
                    <a:ext uri="{9D8B030D-6E8A-4147-A177-3AD203B41FA5}">
                      <a16:colId xmlns:a16="http://schemas.microsoft.com/office/drawing/2014/main" val="3334944896"/>
                    </a:ext>
                  </a:extLst>
                </a:gridCol>
                <a:gridCol w="1551863">
                  <a:extLst>
                    <a:ext uri="{9D8B030D-6E8A-4147-A177-3AD203B41FA5}">
                      <a16:colId xmlns:a16="http://schemas.microsoft.com/office/drawing/2014/main" val="3712098394"/>
                    </a:ext>
                  </a:extLst>
                </a:gridCol>
                <a:gridCol w="1553114">
                  <a:extLst>
                    <a:ext uri="{9D8B030D-6E8A-4147-A177-3AD203B41FA5}">
                      <a16:colId xmlns:a16="http://schemas.microsoft.com/office/drawing/2014/main" val="805764860"/>
                    </a:ext>
                  </a:extLst>
                </a:gridCol>
                <a:gridCol w="1553114">
                  <a:extLst>
                    <a:ext uri="{9D8B030D-6E8A-4147-A177-3AD203B41FA5}">
                      <a16:colId xmlns:a16="http://schemas.microsoft.com/office/drawing/2014/main" val="1712238416"/>
                    </a:ext>
                  </a:extLst>
                </a:gridCol>
              </a:tblGrid>
              <a:tr h="455199">
                <a:tc>
                  <a:txBody>
                    <a:bodyPr/>
                    <a:lstStyle/>
                    <a:p>
                      <a:pPr>
                        <a:lnSpc>
                          <a:spcPct val="102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Gill Sans MT" panose="020B0502020104020203" pitchFamily="34" charset="0"/>
                        </a:rPr>
                        <a:t> </a:t>
                      </a:r>
                      <a:endParaRPr lang="en-GB" sz="1800" dirty="0">
                        <a:effectLst/>
                        <a:latin typeface="Gill Sans MT" panose="020B05020201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3259" marR="10325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2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Gill Sans MT" panose="020B0502020104020203" pitchFamily="34" charset="0"/>
                        </a:rPr>
                        <a:t>VABB-OECD</a:t>
                      </a:r>
                      <a:endParaRPr lang="en-GB" sz="1800">
                        <a:effectLst/>
                        <a:latin typeface="Gill Sans MT" panose="020B05020201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3259" marR="10325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2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Gill Sans MT" panose="020B0502020104020203" pitchFamily="34" charset="0"/>
                        </a:rPr>
                        <a:t>NPU</a:t>
                      </a:r>
                      <a:endParaRPr lang="en-GB" sz="1800">
                        <a:effectLst/>
                        <a:latin typeface="Gill Sans MT" panose="020B05020201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3259" marR="10325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2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Gill Sans MT" panose="020B0502020104020203" pitchFamily="34" charset="0"/>
                        </a:rPr>
                        <a:t>SM</a:t>
                      </a:r>
                      <a:endParaRPr lang="en-GB" sz="1800">
                        <a:effectLst/>
                        <a:latin typeface="Gill Sans MT" panose="020B05020201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3259" marR="10325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2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Gill Sans MT" panose="020B0502020104020203" pitchFamily="34" charset="0"/>
                        </a:rPr>
                        <a:t>WOS-SC</a:t>
                      </a:r>
                      <a:endParaRPr lang="en-GB" sz="1800">
                        <a:effectLst/>
                        <a:latin typeface="Gill Sans MT" panose="020B05020201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3259" marR="10325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2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Gill Sans MT" panose="020B0502020104020203" pitchFamily="34" charset="0"/>
                        </a:rPr>
                        <a:t>OECD-FORD</a:t>
                      </a:r>
                      <a:endParaRPr lang="en-GB" sz="1800">
                        <a:effectLst/>
                        <a:latin typeface="Gill Sans MT" panose="020B05020201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3259" marR="103259" marT="0" marB="0"/>
                </a:tc>
                <a:extLst>
                  <a:ext uri="{0D108BD9-81ED-4DB2-BD59-A6C34878D82A}">
                    <a16:rowId xmlns:a16="http://schemas.microsoft.com/office/drawing/2014/main" val="109789553"/>
                  </a:ext>
                </a:extLst>
              </a:tr>
              <a:tr h="221146">
                <a:tc>
                  <a:txBody>
                    <a:bodyPr/>
                    <a:lstStyle/>
                    <a:p>
                      <a:pPr>
                        <a:lnSpc>
                          <a:spcPct val="102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Gill Sans MT" panose="020B0502020104020203" pitchFamily="34" charset="0"/>
                        </a:rPr>
                        <a:t>Number of levels</a:t>
                      </a:r>
                      <a:endParaRPr lang="en-GB" sz="1800">
                        <a:effectLst/>
                        <a:latin typeface="Gill Sans MT" panose="020B05020201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3259" marR="10325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2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Gill Sans MT" panose="020B0502020104020203" pitchFamily="34" charset="0"/>
                        </a:rPr>
                        <a:t>Two</a:t>
                      </a:r>
                      <a:endParaRPr lang="en-GB" sz="1800">
                        <a:effectLst/>
                        <a:latin typeface="Gill Sans MT" panose="020B05020201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3259" marR="10325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2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Gill Sans MT" panose="020B0502020104020203" pitchFamily="34" charset="0"/>
                        </a:rPr>
                        <a:t>Two</a:t>
                      </a:r>
                      <a:endParaRPr lang="en-GB" sz="1800">
                        <a:effectLst/>
                        <a:latin typeface="Gill Sans MT" panose="020B05020201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3259" marR="10325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2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Gill Sans MT" panose="020B0502020104020203" pitchFamily="34" charset="0"/>
                        </a:rPr>
                        <a:t>Three</a:t>
                      </a:r>
                      <a:endParaRPr lang="en-GB" sz="1800">
                        <a:effectLst/>
                        <a:latin typeface="Gill Sans MT" panose="020B05020201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3259" marR="10325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2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Gill Sans MT" panose="020B0502020104020203" pitchFamily="34" charset="0"/>
                        </a:rPr>
                        <a:t>One</a:t>
                      </a:r>
                      <a:endParaRPr lang="en-GB" sz="1800">
                        <a:effectLst/>
                        <a:latin typeface="Gill Sans MT" panose="020B05020201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3259" marR="10325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2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Gill Sans MT" panose="020B0502020104020203" pitchFamily="34" charset="0"/>
                        </a:rPr>
                        <a:t>Two</a:t>
                      </a:r>
                      <a:endParaRPr lang="en-GB" sz="1800">
                        <a:effectLst/>
                        <a:latin typeface="Gill Sans MT" panose="020B05020201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3259" marR="103259" marT="0" marB="0"/>
                </a:tc>
                <a:extLst>
                  <a:ext uri="{0D108BD9-81ED-4DB2-BD59-A6C34878D82A}">
                    <a16:rowId xmlns:a16="http://schemas.microsoft.com/office/drawing/2014/main" val="1870780765"/>
                  </a:ext>
                </a:extLst>
              </a:tr>
              <a:tr h="167165">
                <a:tc>
                  <a:txBody>
                    <a:bodyPr/>
                    <a:lstStyle/>
                    <a:p>
                      <a:pPr>
                        <a:lnSpc>
                          <a:spcPct val="102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Gill Sans MT" panose="020B0502020104020203" pitchFamily="34" charset="0"/>
                        </a:rPr>
                        <a:t>Number of SSH categories in level 1</a:t>
                      </a:r>
                      <a:endParaRPr lang="en-GB" sz="1800">
                        <a:effectLst/>
                        <a:latin typeface="Gill Sans MT" panose="020B05020201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3259" marR="10325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2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Gill Sans MT" panose="020B0502020104020203" pitchFamily="34" charset="0"/>
                        </a:rPr>
                        <a:t>2</a:t>
                      </a:r>
                      <a:endParaRPr lang="en-GB" sz="1800">
                        <a:effectLst/>
                        <a:latin typeface="Gill Sans MT" panose="020B05020201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3259" marR="10325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2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Gill Sans MT" panose="020B0502020104020203" pitchFamily="34" charset="0"/>
                        </a:rPr>
                        <a:t>2</a:t>
                      </a:r>
                      <a:endParaRPr lang="en-GB" sz="1800">
                        <a:effectLst/>
                        <a:latin typeface="Gill Sans MT" panose="020B05020201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3259" marR="10325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2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Gill Sans MT" panose="020B0502020104020203" pitchFamily="34" charset="0"/>
                        </a:rPr>
                        <a:t>2</a:t>
                      </a:r>
                      <a:endParaRPr lang="en-GB" sz="1800">
                        <a:effectLst/>
                        <a:latin typeface="Gill Sans MT" panose="020B05020201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3259" marR="10325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2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Gill Sans MT" panose="020B0502020104020203" pitchFamily="34" charset="0"/>
                        </a:rPr>
                        <a:t>-</a:t>
                      </a:r>
                      <a:endParaRPr lang="en-GB" sz="1800">
                        <a:effectLst/>
                        <a:latin typeface="Gill Sans MT" panose="020B05020201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3259" marR="10325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2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Gill Sans MT" panose="020B0502020104020203" pitchFamily="34" charset="0"/>
                        </a:rPr>
                        <a:t>2</a:t>
                      </a:r>
                      <a:endParaRPr lang="en-GB" sz="1800">
                        <a:effectLst/>
                        <a:latin typeface="Gill Sans MT" panose="020B05020201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3259" marR="103259" marT="0" marB="0"/>
                </a:tc>
                <a:extLst>
                  <a:ext uri="{0D108BD9-81ED-4DB2-BD59-A6C34878D82A}">
                    <a16:rowId xmlns:a16="http://schemas.microsoft.com/office/drawing/2014/main" val="4057852607"/>
                  </a:ext>
                </a:extLst>
              </a:tr>
              <a:tr h="258772">
                <a:tc>
                  <a:txBody>
                    <a:bodyPr/>
                    <a:lstStyle/>
                    <a:p>
                      <a:pPr>
                        <a:lnSpc>
                          <a:spcPct val="102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Gill Sans MT" panose="020B0502020104020203" pitchFamily="34" charset="0"/>
                        </a:rPr>
                        <a:t>Number of SSH categories in level 2</a:t>
                      </a:r>
                      <a:endParaRPr lang="en-GB" sz="1800" dirty="0">
                        <a:effectLst/>
                        <a:latin typeface="Gill Sans MT" panose="020B05020201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3259" marR="10325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2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Gill Sans MT" panose="020B0502020104020203" pitchFamily="34" charset="0"/>
                        </a:rPr>
                        <a:t>17</a:t>
                      </a:r>
                      <a:endParaRPr lang="en-GB" sz="1800">
                        <a:effectLst/>
                        <a:latin typeface="Gill Sans MT" panose="020B05020201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3259" marR="10325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2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Gill Sans MT" panose="020B0502020104020203" pitchFamily="34" charset="0"/>
                        </a:rPr>
                        <a:t>35</a:t>
                      </a:r>
                      <a:endParaRPr lang="en-GB" sz="1800">
                        <a:effectLst/>
                        <a:latin typeface="Gill Sans MT" panose="020B05020201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3259" marR="10325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2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Gill Sans MT" panose="020B0502020104020203" pitchFamily="34" charset="0"/>
                        </a:rPr>
                        <a:t>6</a:t>
                      </a:r>
                      <a:endParaRPr lang="en-GB" sz="1800">
                        <a:effectLst/>
                        <a:latin typeface="Gill Sans MT" panose="020B05020201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3259" marR="10325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2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Gill Sans MT" panose="020B0502020104020203" pitchFamily="34" charset="0"/>
                        </a:rPr>
                        <a:t>-</a:t>
                      </a:r>
                      <a:endParaRPr lang="en-GB" sz="1800">
                        <a:effectLst/>
                        <a:latin typeface="Gill Sans MT" panose="020B05020201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3259" marR="10325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2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Gill Sans MT" panose="020B0502020104020203" pitchFamily="34" charset="0"/>
                        </a:rPr>
                        <a:t>14</a:t>
                      </a:r>
                      <a:endParaRPr lang="en-GB" sz="1800">
                        <a:effectLst/>
                        <a:latin typeface="Gill Sans MT" panose="020B05020201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3259" marR="103259" marT="0" marB="0"/>
                </a:tc>
                <a:extLst>
                  <a:ext uri="{0D108BD9-81ED-4DB2-BD59-A6C34878D82A}">
                    <a16:rowId xmlns:a16="http://schemas.microsoft.com/office/drawing/2014/main" val="1418226686"/>
                  </a:ext>
                </a:extLst>
              </a:tr>
              <a:tr h="290623">
                <a:tc>
                  <a:txBody>
                    <a:bodyPr/>
                    <a:lstStyle/>
                    <a:p>
                      <a:pPr>
                        <a:lnSpc>
                          <a:spcPct val="102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Gill Sans MT" panose="020B0502020104020203" pitchFamily="34" charset="0"/>
                        </a:rPr>
                        <a:t>Number of SSH categories in level 3</a:t>
                      </a:r>
                      <a:endParaRPr lang="en-GB" sz="1800">
                        <a:effectLst/>
                        <a:latin typeface="Gill Sans MT" panose="020B05020201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3259" marR="10325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2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Gill Sans MT" panose="020B0502020104020203" pitchFamily="34" charset="0"/>
                        </a:rPr>
                        <a:t>-</a:t>
                      </a:r>
                      <a:endParaRPr lang="en-GB" sz="1800">
                        <a:effectLst/>
                        <a:latin typeface="Gill Sans MT" panose="020B05020201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3259" marR="10325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2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Gill Sans MT" panose="020B0502020104020203" pitchFamily="34" charset="0"/>
                        </a:rPr>
                        <a:t>-</a:t>
                      </a:r>
                      <a:endParaRPr lang="en-GB" sz="1800">
                        <a:effectLst/>
                        <a:latin typeface="Gill Sans MT" panose="020B05020201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3259" marR="10325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2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Gill Sans MT" panose="020B0502020104020203" pitchFamily="34" charset="0"/>
                        </a:rPr>
                        <a:t>43</a:t>
                      </a:r>
                      <a:endParaRPr lang="en-GB" sz="1800">
                        <a:effectLst/>
                        <a:latin typeface="Gill Sans MT" panose="020B05020201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3259" marR="10325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2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Gill Sans MT" panose="020B0502020104020203" pitchFamily="34" charset="0"/>
                        </a:rPr>
                        <a:t>76</a:t>
                      </a:r>
                      <a:endParaRPr lang="en-GB" sz="1800">
                        <a:effectLst/>
                        <a:latin typeface="Gill Sans MT" panose="020B05020201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3259" marR="10325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2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Gill Sans MT" panose="020B0502020104020203" pitchFamily="34" charset="0"/>
                        </a:rPr>
                        <a:t>-</a:t>
                      </a:r>
                      <a:endParaRPr lang="en-GB" sz="1800">
                        <a:effectLst/>
                        <a:latin typeface="Gill Sans MT" panose="020B05020201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3259" marR="103259" marT="0" marB="0"/>
                </a:tc>
                <a:extLst>
                  <a:ext uri="{0D108BD9-81ED-4DB2-BD59-A6C34878D82A}">
                    <a16:rowId xmlns:a16="http://schemas.microsoft.com/office/drawing/2014/main" val="3936311833"/>
                  </a:ext>
                </a:extLst>
              </a:tr>
              <a:tr h="221146">
                <a:tc>
                  <a:txBody>
                    <a:bodyPr/>
                    <a:lstStyle/>
                    <a:p>
                      <a:pPr>
                        <a:lnSpc>
                          <a:spcPct val="102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Gill Sans MT" panose="020B0502020104020203" pitchFamily="34" charset="0"/>
                        </a:rPr>
                        <a:t>Assignment </a:t>
                      </a:r>
                      <a:r>
                        <a:rPr lang="en-GB" sz="1800" dirty="0" smtClean="0">
                          <a:effectLst/>
                          <a:latin typeface="Gill Sans MT" panose="020B0502020104020203" pitchFamily="34" charset="0"/>
                        </a:rPr>
                        <a:t>of</a:t>
                      </a:r>
                      <a:r>
                        <a:rPr lang="en-GB" sz="1800" baseline="0" dirty="0" smtClean="0">
                          <a:effectLst/>
                          <a:latin typeface="Gill Sans MT" panose="020B0502020104020203" pitchFamily="34" charset="0"/>
                        </a:rPr>
                        <a:t> </a:t>
                      </a:r>
                      <a:r>
                        <a:rPr lang="en-GB" sz="1800" dirty="0" smtClean="0">
                          <a:effectLst/>
                          <a:latin typeface="Gill Sans MT" panose="020B0502020104020203" pitchFamily="34" charset="0"/>
                        </a:rPr>
                        <a:t>categories</a:t>
                      </a:r>
                      <a:endParaRPr lang="en-GB" sz="1800" dirty="0">
                        <a:effectLst/>
                        <a:latin typeface="Gill Sans MT" panose="020B05020201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3259" marR="10325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2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Gill Sans MT" panose="020B0502020104020203" pitchFamily="34" charset="0"/>
                        </a:rPr>
                        <a:t>Multiple</a:t>
                      </a:r>
                      <a:endParaRPr lang="en-GB" sz="1800">
                        <a:effectLst/>
                        <a:latin typeface="Gill Sans MT" panose="020B05020201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3259" marR="10325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2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Gill Sans MT" panose="020B0502020104020203" pitchFamily="34" charset="0"/>
                        </a:rPr>
                        <a:t>One</a:t>
                      </a:r>
                      <a:endParaRPr lang="en-GB" sz="1800" dirty="0">
                        <a:effectLst/>
                        <a:latin typeface="Gill Sans MT" panose="020B05020201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3259" marR="10325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2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Gill Sans MT" panose="020B0502020104020203" pitchFamily="34" charset="0"/>
                        </a:rPr>
                        <a:t>One</a:t>
                      </a:r>
                      <a:endParaRPr lang="en-GB" sz="1800">
                        <a:effectLst/>
                        <a:latin typeface="Gill Sans MT" panose="020B05020201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3259" marR="10325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2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Gill Sans MT" panose="020B0502020104020203" pitchFamily="34" charset="0"/>
                        </a:rPr>
                        <a:t>Multiple</a:t>
                      </a:r>
                      <a:endParaRPr lang="en-GB" sz="1800">
                        <a:effectLst/>
                        <a:latin typeface="Gill Sans MT" panose="020B05020201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3259" marR="10325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2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Gill Sans MT" panose="020B0502020104020203" pitchFamily="34" charset="0"/>
                        </a:rPr>
                        <a:t>-</a:t>
                      </a:r>
                      <a:endParaRPr lang="en-GB" sz="1800" dirty="0">
                        <a:effectLst/>
                        <a:latin typeface="Gill Sans MT" panose="020B05020201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3259" marR="103259" marT="0" marB="0"/>
                </a:tc>
                <a:extLst>
                  <a:ext uri="{0D108BD9-81ED-4DB2-BD59-A6C34878D82A}">
                    <a16:rowId xmlns:a16="http://schemas.microsoft.com/office/drawing/2014/main" val="4867738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8639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5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4304462" y="-31896"/>
            <a:ext cx="0" cy="6858000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4174861" y="0"/>
            <a:ext cx="0" cy="6858000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846965" y="1741739"/>
            <a:ext cx="3198296" cy="3847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900" dirty="0" smtClean="0">
                <a:solidFill>
                  <a:schemeClr val="bg1"/>
                </a:solidFill>
                <a:latin typeface="Gill Sans MT" panose="020B0502020104020203" pitchFamily="34" charset="0"/>
              </a:rPr>
              <a:t>Bibliometric comparison</a:t>
            </a:r>
            <a:endParaRPr lang="lv-LV" sz="1900" dirty="0">
              <a:solidFill>
                <a:schemeClr val="bg1"/>
              </a:solidFill>
              <a:latin typeface="Gill Sans MT" panose="020B0502020104020203" pitchFamily="34" charset="0"/>
            </a:endParaRPr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582537" y="2417694"/>
            <a:ext cx="7425165" cy="3241760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spcAft>
                <a:spcPts val="600"/>
              </a:spcAft>
              <a:buNone/>
              <a:tabLst>
                <a:tab pos="2058988" algn="l"/>
                <a:tab pos="3232150" algn="l"/>
              </a:tabLst>
            </a:pPr>
            <a:r>
              <a:rPr lang="en-US" sz="1800" dirty="0" smtClean="0">
                <a:solidFill>
                  <a:schemeClr val="bg1"/>
                </a:solidFill>
                <a:latin typeface="Gill Sans MT" panose="020B0502020104020203" pitchFamily="34" charset="0"/>
              </a:rPr>
              <a:t>For datasets B, C, D:</a:t>
            </a:r>
          </a:p>
          <a:p>
            <a:pPr>
              <a:spcBef>
                <a:spcPts val="0"/>
              </a:spcBef>
              <a:spcAft>
                <a:spcPts val="600"/>
              </a:spcAft>
              <a:buFontTx/>
              <a:buChar char="-"/>
              <a:tabLst>
                <a:tab pos="2058988" algn="l"/>
                <a:tab pos="3232150" algn="l"/>
              </a:tabLst>
            </a:pPr>
            <a:r>
              <a:rPr lang="en-US" sz="1800" dirty="0" smtClean="0">
                <a:solidFill>
                  <a:schemeClr val="bg1"/>
                </a:solidFill>
                <a:latin typeface="Gill Sans MT" panose="020B0502020104020203" pitchFamily="34" charset="0"/>
              </a:rPr>
              <a:t>B: WoS versus original classification</a:t>
            </a:r>
          </a:p>
          <a:p>
            <a:pPr>
              <a:spcBef>
                <a:spcPts val="0"/>
              </a:spcBef>
              <a:spcAft>
                <a:spcPts val="600"/>
              </a:spcAft>
              <a:buFontTx/>
              <a:buChar char="-"/>
              <a:tabLst>
                <a:tab pos="2058988" algn="l"/>
                <a:tab pos="3232150" algn="l"/>
              </a:tabLst>
            </a:pPr>
            <a:r>
              <a:rPr lang="en-US" sz="1800" dirty="0" smtClean="0">
                <a:solidFill>
                  <a:schemeClr val="bg1"/>
                </a:solidFill>
                <a:latin typeface="Gill Sans MT" panose="020B0502020104020203" pitchFamily="34" charset="0"/>
              </a:rPr>
              <a:t>C: Science-Metrix versus original classification</a:t>
            </a:r>
          </a:p>
          <a:p>
            <a:pPr>
              <a:spcBef>
                <a:spcPts val="0"/>
              </a:spcBef>
              <a:spcAft>
                <a:spcPts val="600"/>
              </a:spcAft>
              <a:buFontTx/>
              <a:buChar char="-"/>
              <a:tabLst>
                <a:tab pos="2058988" algn="l"/>
                <a:tab pos="3232150" algn="l"/>
              </a:tabLst>
            </a:pPr>
            <a:r>
              <a:rPr lang="en-US" sz="1800" dirty="0" smtClean="0">
                <a:solidFill>
                  <a:schemeClr val="bg1"/>
                </a:solidFill>
                <a:latin typeface="Gill Sans MT" panose="020B0502020104020203" pitchFamily="34" charset="0"/>
              </a:rPr>
              <a:t>D: WoS versus Science-Metrix classification</a:t>
            </a:r>
            <a:endParaRPr lang="en-US" sz="1800" dirty="0" smtClean="0">
              <a:solidFill>
                <a:schemeClr val="bg1"/>
              </a:solidFill>
              <a:latin typeface="Gill Sans MT" panose="020B0502020104020203" pitchFamily="34" charset="0"/>
            </a:endParaRP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  <a:tabLst>
                <a:tab pos="2058988" algn="l"/>
                <a:tab pos="3232150" algn="l"/>
              </a:tabLst>
            </a:pPr>
            <a:endParaRPr lang="en-US" sz="1800" dirty="0">
              <a:solidFill>
                <a:schemeClr val="bg1"/>
              </a:solidFill>
              <a:latin typeface="Gill Sans MT" panose="020B0502020104020203" pitchFamily="34" charset="0"/>
            </a:endParaRP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  <a:tabLst>
                <a:tab pos="2058988" algn="l"/>
                <a:tab pos="3232150" algn="l"/>
              </a:tabLst>
            </a:pPr>
            <a:r>
              <a:rPr lang="en-US" sz="1800" dirty="0" smtClean="0">
                <a:solidFill>
                  <a:schemeClr val="bg1"/>
                </a:solidFill>
                <a:latin typeface="Gill Sans MT" panose="020B0502020104020203" pitchFamily="34" charset="0"/>
              </a:rPr>
              <a:t>How does the distribution of publications across disciplines change depending in relation to the classification?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  <a:tabLst>
                <a:tab pos="2058988" algn="l"/>
                <a:tab pos="3232150" algn="l"/>
              </a:tabLst>
            </a:pPr>
            <a:r>
              <a:rPr lang="en-US" sz="1800" dirty="0" smtClean="0">
                <a:solidFill>
                  <a:schemeClr val="bg1"/>
                </a:solidFill>
                <a:latin typeface="Gill Sans MT" panose="020B0502020104020203" pitchFamily="34" charset="0"/>
              </a:rPr>
              <a:t>How does the share of publications in a discipline change in relation to the classification?</a:t>
            </a:r>
            <a:endParaRPr lang="en-US" sz="1800" dirty="0" smtClean="0">
              <a:solidFill>
                <a:schemeClr val="bg1"/>
              </a:solidFill>
              <a:latin typeface="Gill Sans MT" panose="020B0502020104020203" pitchFamily="34" charset="0"/>
            </a:endParaRP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  <a:tabLst>
                <a:tab pos="2058988" algn="l"/>
                <a:tab pos="3232150" algn="l"/>
              </a:tabLst>
            </a:pPr>
            <a:endParaRPr lang="en-US" sz="1800" dirty="0" smtClean="0">
              <a:solidFill>
                <a:schemeClr val="bg1"/>
              </a:solidFill>
              <a:latin typeface="Gill Sans MT" panose="020B0502020104020203" pitchFamily="34" charset="0"/>
            </a:endParaRP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  <a:tabLst>
                <a:tab pos="2058988" algn="l"/>
                <a:tab pos="3232150" algn="l"/>
              </a:tabLst>
            </a:pPr>
            <a:endParaRPr lang="en-US" sz="1800" dirty="0">
              <a:solidFill>
                <a:schemeClr val="bg1"/>
              </a:solidFill>
              <a:latin typeface="Gill Sans MT" panose="020B0502020104020203" pitchFamily="34" charset="0"/>
            </a:endParaRP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  <a:tabLst>
                <a:tab pos="2058988" algn="l"/>
                <a:tab pos="3232150" algn="l"/>
              </a:tabLst>
            </a:pPr>
            <a:endParaRPr lang="lv-LV" sz="1800" dirty="0">
              <a:solidFill>
                <a:schemeClr val="bg1"/>
              </a:solidFill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7776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5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500" spc="300" dirty="0" smtClean="0">
                <a:solidFill>
                  <a:schemeClr val="bg1"/>
                </a:solidFill>
                <a:latin typeface="Gill Sans MT" panose="020B0502020104020203" pitchFamily="34" charset="0"/>
              </a:rPr>
              <a:t>Findings I: the level of knowledge domains</a:t>
            </a:r>
            <a:endParaRPr lang="en-GB" sz="3500" spc="300" dirty="0">
              <a:solidFill>
                <a:schemeClr val="bg1"/>
              </a:solidFill>
              <a:latin typeface="Gill Sans MT" panose="020B0502020104020203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 flipH="1">
            <a:off x="1" y="4562475"/>
            <a:ext cx="12191999" cy="0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-61783" y="4640734"/>
            <a:ext cx="12191999" cy="0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94217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5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9150" y="45085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GB" sz="3200" dirty="0">
                <a:solidFill>
                  <a:schemeClr val="bg1"/>
                </a:solidFill>
                <a:latin typeface="Gill Sans MT" panose="020B0502020104020203" pitchFamily="34" charset="0"/>
              </a:rPr>
              <a:t>Overview of co-occurrence frequency for classification pairs: knowledge domains</a:t>
            </a:r>
          </a:p>
        </p:txBody>
      </p:sp>
      <p:sp>
        <p:nvSpPr>
          <p:cNvPr id="3" name="Rectangle 2"/>
          <p:cNvSpPr/>
          <p:nvPr/>
        </p:nvSpPr>
        <p:spPr>
          <a:xfrm>
            <a:off x="0" y="1639330"/>
            <a:ext cx="12192000" cy="521867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7" name="Picture 6"/>
          <p:cNvPicPr/>
          <p:nvPr/>
        </p:nvPicPr>
        <p:blipFill>
          <a:blip r:embed="rId3"/>
          <a:stretch>
            <a:fillRect/>
          </a:stretch>
        </p:blipFill>
        <p:spPr>
          <a:xfrm>
            <a:off x="1392190" y="1947316"/>
            <a:ext cx="9015312" cy="47397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1138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5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500" spc="300" dirty="0" smtClean="0">
                <a:solidFill>
                  <a:schemeClr val="bg1"/>
                </a:solidFill>
                <a:latin typeface="Gill Sans MT" panose="020B0502020104020203" pitchFamily="34" charset="0"/>
              </a:rPr>
              <a:t>Findings II: the level of academic disciplines</a:t>
            </a:r>
            <a:endParaRPr lang="en-GB" sz="3500" spc="300" dirty="0">
              <a:solidFill>
                <a:schemeClr val="bg1"/>
              </a:solidFill>
              <a:latin typeface="Gill Sans MT" panose="020B0502020104020203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 flipH="1">
            <a:off x="1" y="4562475"/>
            <a:ext cx="12191999" cy="0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-61783" y="4640734"/>
            <a:ext cx="12191999" cy="0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83336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5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12911" y="4455781"/>
            <a:ext cx="4040815" cy="1325563"/>
          </a:xfrm>
        </p:spPr>
        <p:txBody>
          <a:bodyPr>
            <a:noAutofit/>
          </a:bodyPr>
          <a:lstStyle/>
          <a:p>
            <a:r>
              <a:rPr lang="en-GB" sz="3200" dirty="0" smtClean="0">
                <a:solidFill>
                  <a:schemeClr val="bg1"/>
                </a:solidFill>
                <a:latin typeface="Gill Sans MT" panose="020B0502020104020203" pitchFamily="34" charset="0"/>
              </a:rPr>
              <a:t>Differences </a:t>
            </a:r>
            <a:r>
              <a:rPr lang="en-GB" sz="3200" dirty="0">
                <a:solidFill>
                  <a:schemeClr val="bg1"/>
                </a:solidFill>
                <a:latin typeface="Gill Sans MT" panose="020B0502020104020203" pitchFamily="34" charset="0"/>
              </a:rPr>
              <a:t>in </a:t>
            </a:r>
            <a:r>
              <a:rPr lang="en-GB" sz="3200" dirty="0" smtClean="0">
                <a:solidFill>
                  <a:schemeClr val="bg1"/>
                </a:solidFill>
                <a:latin typeface="Gill Sans MT" panose="020B0502020104020203" pitchFamily="34" charset="0"/>
              </a:rPr>
              <a:t>the share </a:t>
            </a:r>
            <a:r>
              <a:rPr lang="en-GB" sz="3200" dirty="0">
                <a:solidFill>
                  <a:schemeClr val="bg1"/>
                </a:solidFill>
                <a:latin typeface="Gill Sans MT" panose="020B0502020104020203" pitchFamily="34" charset="0"/>
              </a:rPr>
              <a:t>of journal articles across SSH </a:t>
            </a:r>
            <a:r>
              <a:rPr lang="en-GB" sz="3200" dirty="0" smtClean="0">
                <a:solidFill>
                  <a:schemeClr val="bg1"/>
                </a:solidFill>
                <a:latin typeface="Gill Sans MT" panose="020B0502020104020203" pitchFamily="34" charset="0"/>
              </a:rPr>
              <a:t>disciplines</a:t>
            </a:r>
            <a:endParaRPr lang="en-GB" sz="3200" dirty="0">
              <a:solidFill>
                <a:schemeClr val="bg1"/>
              </a:solidFill>
              <a:latin typeface="Gill Sans MT" panose="020B0502020104020203" pitchFamily="34" charset="0"/>
            </a:endParaRPr>
          </a:p>
        </p:txBody>
      </p:sp>
      <p:pic>
        <p:nvPicPr>
          <p:cNvPr id="5" name="Picture 4"/>
          <p:cNvPicPr/>
          <p:nvPr/>
        </p:nvPicPr>
        <p:blipFill>
          <a:blip r:embed="rId3"/>
          <a:stretch>
            <a:fillRect/>
          </a:stretch>
        </p:blipFill>
        <p:spPr>
          <a:xfrm>
            <a:off x="529855" y="1"/>
            <a:ext cx="663608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70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5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3038" y="982963"/>
            <a:ext cx="2747321" cy="1325563"/>
          </a:xfrm>
        </p:spPr>
        <p:txBody>
          <a:bodyPr>
            <a:normAutofit/>
          </a:bodyPr>
          <a:lstStyle/>
          <a:p>
            <a:pPr algn="r"/>
            <a:r>
              <a:rPr lang="en-US" sz="3400" dirty="0" smtClean="0">
                <a:solidFill>
                  <a:schemeClr val="bg1"/>
                </a:solidFill>
                <a:latin typeface="Gill Sans MT" panose="020B0502020104020203" pitchFamily="34" charset="0"/>
              </a:rPr>
              <a:t>In short</a:t>
            </a:r>
            <a:endParaRPr lang="en-GB" sz="3400" dirty="0">
              <a:solidFill>
                <a:schemeClr val="bg1"/>
              </a:solidFill>
              <a:latin typeface="Gill Sans MT" panose="020B05020201040202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55486" y="3069264"/>
            <a:ext cx="7503137" cy="232268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1800" dirty="0" smtClean="0">
                <a:solidFill>
                  <a:schemeClr val="bg1"/>
                </a:solidFill>
                <a:latin typeface="Gill Sans MT" panose="020B0502020104020203" pitchFamily="34" charset="0"/>
              </a:rPr>
              <a:t>Higher levels of aggregation:  differences are modest.</a:t>
            </a:r>
          </a:p>
          <a:p>
            <a:pPr marL="0" indent="0">
              <a:buNone/>
            </a:pPr>
            <a:r>
              <a:rPr lang="en-GB" sz="1800" dirty="0" smtClean="0">
                <a:solidFill>
                  <a:schemeClr val="bg1"/>
                </a:solidFill>
                <a:latin typeface="Gill Sans MT" panose="020B0502020104020203" pitchFamily="34" charset="0"/>
              </a:rPr>
              <a:t>Lower levels of aggregation: differences are minor.</a:t>
            </a:r>
            <a:endParaRPr lang="lv-LV" sz="1800" dirty="0">
              <a:solidFill>
                <a:schemeClr val="bg1"/>
              </a:solidFill>
              <a:latin typeface="Gill Sans MT" panose="020B0502020104020203" pitchFamily="34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3188044" y="0"/>
            <a:ext cx="0" cy="6858000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3249828" y="0"/>
            <a:ext cx="0" cy="6858000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76853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5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63296" y="2970029"/>
            <a:ext cx="7990701" cy="3488437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3800" dirty="0" smtClean="0">
                <a:solidFill>
                  <a:schemeClr val="bg1"/>
                </a:solidFill>
                <a:latin typeface="Gill Sans MT" panose="020B0502020104020203" pitchFamily="34" charset="0"/>
              </a:rPr>
              <a:t>Thank you</a:t>
            </a:r>
          </a:p>
          <a:p>
            <a:pPr marL="0" indent="0" algn="ctr">
              <a:buNone/>
            </a:pPr>
            <a:r>
              <a:rPr lang="en-US" sz="1500" dirty="0" smtClean="0">
                <a:solidFill>
                  <a:schemeClr val="bg1"/>
                </a:solidFill>
                <a:latin typeface="Gill Sans MT" panose="020B0502020104020203" pitchFamily="34" charset="0"/>
              </a:rPr>
              <a:t>For more information:</a:t>
            </a:r>
          </a:p>
          <a:p>
            <a:pPr marL="0" indent="0" algn="ctr">
              <a:buNone/>
            </a:pPr>
            <a:r>
              <a:rPr lang="en-US" sz="1500" dirty="0" smtClean="0">
                <a:solidFill>
                  <a:schemeClr val="bg1"/>
                </a:solidFill>
                <a:latin typeface="Gill Sans MT" panose="020B0502020104020203" pitchFamily="34" charset="0"/>
              </a:rPr>
              <a:t>Linda.Sile@uantwerpen.be</a:t>
            </a:r>
            <a:endParaRPr lang="en-US" sz="1500" dirty="0">
              <a:solidFill>
                <a:schemeClr val="bg1"/>
              </a:solidFill>
              <a:latin typeface="Gill Sans MT" panose="020B0502020104020203" pitchFamily="34" charset="0"/>
            </a:endParaRPr>
          </a:p>
          <a:p>
            <a:pPr marL="0" indent="0">
              <a:buNone/>
            </a:pPr>
            <a:endParaRPr lang="lv-LV" sz="1800" dirty="0">
              <a:solidFill>
                <a:schemeClr val="bg1"/>
              </a:solidFill>
              <a:latin typeface="Gill Sans MT" panose="020B0502020104020203" pitchFamily="34" charset="0"/>
            </a:endParaRPr>
          </a:p>
          <a:p>
            <a:pPr marL="0" indent="0">
              <a:buNone/>
            </a:pPr>
            <a:endParaRPr lang="lv-LV" sz="1800" dirty="0">
              <a:solidFill>
                <a:schemeClr val="bg1"/>
              </a:solidFill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3497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5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4304462" y="-31896"/>
            <a:ext cx="0" cy="6858000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4174861" y="0"/>
            <a:ext cx="0" cy="6858000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2530549" y="1741739"/>
            <a:ext cx="4412416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400" dirty="0" smtClean="0">
                <a:solidFill>
                  <a:schemeClr val="bg1"/>
                </a:solidFill>
                <a:latin typeface="Gill Sans MT" panose="020B0502020104020203" pitchFamily="34" charset="0"/>
              </a:rPr>
              <a:t>Outline</a:t>
            </a:r>
            <a:endParaRPr lang="lv-LV" sz="3400" dirty="0">
              <a:solidFill>
                <a:schemeClr val="bg1"/>
              </a:solidFill>
              <a:latin typeface="Gill Sans MT" panose="020B0502020104020203" pitchFamily="34" charset="0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610891" y="2786290"/>
            <a:ext cx="7976285" cy="22110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200" dirty="0" smtClean="0">
                <a:solidFill>
                  <a:schemeClr val="bg1"/>
                </a:solidFill>
                <a:latin typeface="Gill Sans MT" panose="020B0502020104020203" pitchFamily="34" charset="0"/>
              </a:rPr>
              <a:t>The problem of comparability</a:t>
            </a:r>
          </a:p>
          <a:p>
            <a:pPr marL="0" indent="0">
              <a:buNone/>
            </a:pPr>
            <a:r>
              <a:rPr lang="en-US" sz="2200" dirty="0" smtClean="0">
                <a:solidFill>
                  <a:schemeClr val="bg1"/>
                </a:solidFill>
                <a:latin typeface="Gill Sans MT" panose="020B0502020104020203" pitchFamily="34" charset="0"/>
              </a:rPr>
              <a:t>The </a:t>
            </a:r>
            <a:r>
              <a:rPr lang="en-US" sz="2200" dirty="0">
                <a:solidFill>
                  <a:schemeClr val="bg1"/>
                </a:solidFill>
                <a:latin typeface="Gill Sans MT" panose="020B0502020104020203" pitchFamily="34" charset="0"/>
              </a:rPr>
              <a:t>study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200" dirty="0" smtClean="0">
                <a:solidFill>
                  <a:schemeClr val="bg1"/>
                </a:solidFill>
                <a:latin typeface="Gill Sans MT" panose="020B0502020104020203" pitchFamily="34" charset="0"/>
              </a:rPr>
              <a:t>Results</a:t>
            </a:r>
          </a:p>
        </p:txBody>
      </p:sp>
    </p:spTree>
    <p:extLst>
      <p:ext uri="{BB962C8B-B14F-4D97-AF65-F5344CB8AC3E}">
        <p14:creationId xmlns:p14="http://schemas.microsoft.com/office/powerpoint/2010/main" val="3459738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5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79403" y="647036"/>
            <a:ext cx="3647411" cy="556790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655981" y="2815435"/>
            <a:ext cx="4979248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400" dirty="0" smtClean="0">
                <a:solidFill>
                  <a:schemeClr val="bg1"/>
                </a:solidFill>
                <a:latin typeface="Gill Sans MT" panose="020B0502020104020203" pitchFamily="34" charset="0"/>
              </a:rPr>
              <a:t>Which academic discipline?</a:t>
            </a:r>
          </a:p>
        </p:txBody>
      </p:sp>
    </p:spTree>
    <p:extLst>
      <p:ext uri="{BB962C8B-B14F-4D97-AF65-F5344CB8AC3E}">
        <p14:creationId xmlns:p14="http://schemas.microsoft.com/office/powerpoint/2010/main" val="3792383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5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1849" y="1709738"/>
            <a:ext cx="11034085" cy="2852737"/>
          </a:xfrm>
        </p:spPr>
        <p:txBody>
          <a:bodyPr>
            <a:normAutofit/>
          </a:bodyPr>
          <a:lstStyle/>
          <a:p>
            <a:pPr lvl="0"/>
            <a:r>
              <a:rPr lang="en-GB" sz="3400" dirty="0" smtClean="0">
                <a:solidFill>
                  <a:schemeClr val="bg1"/>
                </a:solidFill>
                <a:latin typeface="Gill Sans MT" panose="020B0502020104020203" pitchFamily="34" charset="0"/>
              </a:rPr>
              <a:t>The problem of comparability</a:t>
            </a:r>
            <a:endParaRPr lang="en-GB" sz="3400" dirty="0">
              <a:solidFill>
                <a:schemeClr val="bg1"/>
              </a:solidFill>
              <a:latin typeface="Gill Sans MT" panose="020B0502020104020203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 flipH="1">
            <a:off x="1" y="4562475"/>
            <a:ext cx="12191999" cy="0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-61783" y="4640734"/>
            <a:ext cx="12191999" cy="0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79763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5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4304462" y="-31896"/>
            <a:ext cx="0" cy="6858000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4174861" y="0"/>
            <a:ext cx="0" cy="6858000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846965" y="1741739"/>
            <a:ext cx="6096000" cy="38472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900" dirty="0" smtClean="0">
                <a:solidFill>
                  <a:schemeClr val="bg1"/>
                </a:solidFill>
                <a:latin typeface="Gill Sans MT" panose="020B0502020104020203" pitchFamily="34" charset="0"/>
              </a:rPr>
              <a:t>The problem of comparability</a:t>
            </a:r>
            <a:endParaRPr lang="lv-LV" sz="1900" dirty="0">
              <a:solidFill>
                <a:schemeClr val="bg1"/>
              </a:solidFill>
              <a:latin typeface="Gill Sans MT" panose="020B0502020104020203" pitchFamily="34" charset="0"/>
            </a:endParaRPr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610891" y="2871350"/>
            <a:ext cx="7425165" cy="3241760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spcAft>
                <a:spcPts val="600"/>
              </a:spcAft>
              <a:buNone/>
              <a:tabLst>
                <a:tab pos="2058988" algn="l"/>
                <a:tab pos="3232150" algn="l"/>
              </a:tabLst>
            </a:pPr>
            <a:r>
              <a:rPr lang="en-US" sz="1900" dirty="0">
                <a:solidFill>
                  <a:schemeClr val="bg1"/>
                </a:solidFill>
                <a:latin typeface="Gill Sans MT" panose="020B0502020104020203" pitchFamily="34" charset="0"/>
              </a:rPr>
              <a:t>f</a:t>
            </a:r>
            <a:r>
              <a:rPr lang="en-US" sz="1900" dirty="0" smtClean="0">
                <a:solidFill>
                  <a:schemeClr val="bg1"/>
                </a:solidFill>
                <a:latin typeface="Gill Sans MT" panose="020B0502020104020203" pitchFamily="34" charset="0"/>
              </a:rPr>
              <a:t>or 11 </a:t>
            </a:r>
            <a:r>
              <a:rPr lang="en-US" sz="1900" dirty="0">
                <a:solidFill>
                  <a:schemeClr val="bg1"/>
                </a:solidFill>
                <a:latin typeface="Gill Sans MT" panose="020B0502020104020203" pitchFamily="34" charset="0"/>
              </a:rPr>
              <a:t>of 13 national databases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  <a:tabLst>
                <a:tab pos="2058988" algn="l"/>
                <a:tab pos="3232150" algn="l"/>
              </a:tabLst>
            </a:pPr>
            <a:r>
              <a:rPr lang="en-US" sz="1900" dirty="0" smtClean="0">
                <a:solidFill>
                  <a:schemeClr val="bg1"/>
                </a:solidFill>
                <a:latin typeface="Gill Sans MT" panose="020B0502020104020203" pitchFamily="34" charset="0"/>
              </a:rPr>
              <a:t>national disciplinary classification scheme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  <a:tabLst>
                <a:tab pos="3944938" algn="l"/>
              </a:tabLst>
            </a:pPr>
            <a:endParaRPr lang="en-US" sz="1900" dirty="0" smtClean="0">
              <a:solidFill>
                <a:schemeClr val="bg1"/>
              </a:solidFill>
              <a:latin typeface="Gill Sans MT" panose="020B0502020104020203" pitchFamily="34" charset="0"/>
            </a:endParaRP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  <a:tabLst>
                <a:tab pos="3232150" algn="l"/>
              </a:tabLst>
            </a:pPr>
            <a:r>
              <a:rPr lang="en-US" sz="1900" dirty="0">
                <a:solidFill>
                  <a:schemeClr val="bg1"/>
                </a:solidFill>
                <a:latin typeface="Gill Sans MT" panose="020B0502020104020203" pitchFamily="34" charset="0"/>
              </a:rPr>
              <a:t>f</a:t>
            </a:r>
            <a:r>
              <a:rPr lang="en-US" sz="1900" dirty="0" smtClean="0">
                <a:solidFill>
                  <a:schemeClr val="bg1"/>
                </a:solidFill>
                <a:latin typeface="Gill Sans MT" panose="020B0502020104020203" pitchFamily="34" charset="0"/>
              </a:rPr>
              <a:t>or 3 </a:t>
            </a:r>
            <a:r>
              <a:rPr lang="en-US" sz="1900" dirty="0" smtClean="0">
                <a:solidFill>
                  <a:schemeClr val="bg1"/>
                </a:solidFill>
                <a:latin typeface="Gill Sans MT" panose="020B0502020104020203" pitchFamily="34" charset="0"/>
              </a:rPr>
              <a:t>databases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  <a:tabLst>
                <a:tab pos="3232150" algn="l"/>
              </a:tabLst>
            </a:pPr>
            <a:r>
              <a:rPr lang="en-US" sz="1900" dirty="0" smtClean="0">
                <a:solidFill>
                  <a:schemeClr val="bg1"/>
                </a:solidFill>
                <a:latin typeface="Gill Sans MT" panose="020B0502020104020203" pitchFamily="34" charset="0"/>
              </a:rPr>
              <a:t>the classification is  based on OECD Fields of Research &amp; Development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  <a:tabLst>
                <a:tab pos="3232150" algn="l"/>
              </a:tabLst>
            </a:pPr>
            <a:endParaRPr lang="en-US" sz="1400" dirty="0">
              <a:solidFill>
                <a:schemeClr val="bg1"/>
              </a:solidFill>
              <a:latin typeface="Gill Sans MT" panose="020B0502020104020203" pitchFamily="34" charset="0"/>
            </a:endParaRP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  <a:tabLst>
                <a:tab pos="3232150" algn="l"/>
              </a:tabLst>
            </a:pPr>
            <a:endParaRPr lang="en-US" sz="1200" dirty="0" smtClean="0">
              <a:solidFill>
                <a:schemeClr val="bg1"/>
              </a:solidFill>
              <a:latin typeface="Gill Sans MT" panose="020B0502020104020203" pitchFamily="34" charset="0"/>
            </a:endParaRP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  <a:tabLst>
                <a:tab pos="3232150" algn="l"/>
              </a:tabLst>
            </a:pPr>
            <a:r>
              <a:rPr lang="en-US" sz="1200" dirty="0" smtClean="0">
                <a:solidFill>
                  <a:schemeClr val="bg1"/>
                </a:solidFill>
                <a:latin typeface="Gill Sans MT" panose="020B0502020104020203" pitchFamily="34" charset="0"/>
              </a:rPr>
              <a:t>Sample: </a:t>
            </a:r>
            <a:r>
              <a:rPr lang="en-GB" sz="1200" dirty="0" smtClean="0">
                <a:solidFill>
                  <a:schemeClr val="bg1"/>
                </a:solidFill>
                <a:latin typeface="Gill Sans MT" panose="020B0502020104020203" pitchFamily="34" charset="0"/>
              </a:rPr>
              <a:t>COBISS</a:t>
            </a:r>
            <a:r>
              <a:rPr lang="en-GB" sz="1200" dirty="0">
                <a:solidFill>
                  <a:schemeClr val="bg1"/>
                </a:solidFill>
                <a:latin typeface="Gill Sans MT" panose="020B0502020104020203" pitchFamily="34" charset="0"/>
              </a:rPr>
              <a:t>, CROSBI, RIV, </a:t>
            </a:r>
            <a:r>
              <a:rPr lang="en-GB" sz="1200" dirty="0" smtClean="0">
                <a:solidFill>
                  <a:schemeClr val="bg1"/>
                </a:solidFill>
                <a:latin typeface="Gill Sans MT" panose="020B0502020104020203" pitchFamily="34" charset="0"/>
              </a:rPr>
              <a:t>IHSZOLD, RINC</a:t>
            </a:r>
            <a:r>
              <a:rPr lang="en-GB" sz="1200" dirty="0">
                <a:solidFill>
                  <a:schemeClr val="bg1"/>
                </a:solidFill>
                <a:latin typeface="Gill Sans MT" panose="020B0502020104020203" pitchFamily="34" charset="0"/>
              </a:rPr>
              <a:t>, CREPČ, BFI, MTMT, CRISTIN, VABB-SHW, PBN, </a:t>
            </a:r>
            <a:r>
              <a:rPr lang="en-GB" sz="1200" dirty="0" smtClean="0">
                <a:solidFill>
                  <a:schemeClr val="bg1"/>
                </a:solidFill>
                <a:latin typeface="Gill Sans MT" panose="020B0502020104020203" pitchFamily="34" charset="0"/>
              </a:rPr>
              <a:t>VIRTA, SWEPUB.</a:t>
            </a:r>
            <a:endParaRPr lang="lv-LV" sz="1200" dirty="0">
              <a:solidFill>
                <a:schemeClr val="bg1"/>
              </a:solidFill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4798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5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4304462" y="-31896"/>
            <a:ext cx="0" cy="6858000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4174861" y="0"/>
            <a:ext cx="0" cy="6858000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846965" y="1741739"/>
            <a:ext cx="6096000" cy="38472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900" dirty="0" smtClean="0">
                <a:solidFill>
                  <a:schemeClr val="bg1"/>
                </a:solidFill>
                <a:latin typeface="Gill Sans MT" panose="020B0502020104020203" pitchFamily="34" charset="0"/>
              </a:rPr>
              <a:t>The problem of comparability</a:t>
            </a:r>
            <a:endParaRPr lang="lv-LV" sz="1900" dirty="0">
              <a:solidFill>
                <a:schemeClr val="bg1"/>
              </a:solidFill>
              <a:latin typeface="Gill Sans MT" panose="020B0502020104020203" pitchFamily="34" charset="0"/>
            </a:endParaRPr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610891" y="2871350"/>
            <a:ext cx="7425165" cy="3241760"/>
          </a:xfrm>
        </p:spPr>
        <p:txBody>
          <a:bodyPr>
            <a:noAutofit/>
          </a:bodyPr>
          <a:lstStyle/>
          <a:p>
            <a:pPr marL="0" indent="0">
              <a:buNone/>
              <a:tabLst>
                <a:tab pos="2870200" algn="l"/>
              </a:tabLst>
            </a:pPr>
            <a:r>
              <a:rPr lang="en-GB" sz="1900" dirty="0">
                <a:solidFill>
                  <a:schemeClr val="bg1"/>
                </a:solidFill>
                <a:latin typeface="Gill Sans MT" panose="020B0502020104020203" pitchFamily="34" charset="0"/>
              </a:rPr>
              <a:t>C</a:t>
            </a:r>
            <a:r>
              <a:rPr lang="en-GB" sz="1900" dirty="0" smtClean="0">
                <a:solidFill>
                  <a:schemeClr val="bg1"/>
                </a:solidFill>
                <a:latin typeface="Gill Sans MT" panose="020B0502020104020203" pitchFamily="34" charset="0"/>
              </a:rPr>
              <a:t>ommunication studies	a discipline in social sciences or humanities?</a:t>
            </a:r>
          </a:p>
          <a:p>
            <a:pPr marL="0" indent="0">
              <a:buNone/>
              <a:tabLst>
                <a:tab pos="2870200" algn="l"/>
              </a:tabLst>
            </a:pPr>
            <a:r>
              <a:rPr lang="en-GB" sz="1900" dirty="0" smtClean="0">
                <a:solidFill>
                  <a:schemeClr val="bg1"/>
                </a:solidFill>
                <a:latin typeface="Gill Sans MT" panose="020B0502020104020203" pitchFamily="34" charset="0"/>
              </a:rPr>
              <a:t>Psychology	a discipline </a:t>
            </a:r>
            <a:r>
              <a:rPr lang="en-GB" sz="1900" dirty="0" smtClean="0">
                <a:solidFill>
                  <a:schemeClr val="bg1"/>
                </a:solidFill>
                <a:latin typeface="Gill Sans MT" panose="020B0502020104020203" pitchFamily="34" charset="0"/>
              </a:rPr>
              <a:t>in social </a:t>
            </a:r>
            <a:r>
              <a:rPr lang="en-GB" sz="1900" dirty="0" smtClean="0">
                <a:solidFill>
                  <a:schemeClr val="bg1"/>
                </a:solidFill>
                <a:latin typeface="Gill Sans MT" panose="020B0502020104020203" pitchFamily="34" charset="0"/>
              </a:rPr>
              <a:t>sciences or health 	sciences?</a:t>
            </a:r>
          </a:p>
          <a:p>
            <a:pPr marL="0" indent="0">
              <a:buNone/>
              <a:tabLst>
                <a:tab pos="2870200" algn="l"/>
              </a:tabLst>
            </a:pPr>
            <a:r>
              <a:rPr lang="en-GB" sz="1900" dirty="0" smtClean="0">
                <a:solidFill>
                  <a:schemeClr val="bg1"/>
                </a:solidFill>
                <a:latin typeface="Gill Sans MT" panose="020B0502020104020203" pitchFamily="34" charset="0"/>
              </a:rPr>
              <a:t>Anthropology	distinct discipline or a subcategory within 	sociology?</a:t>
            </a:r>
          </a:p>
          <a:p>
            <a:pPr marL="0" indent="0" defTabSz="955675">
              <a:buNone/>
            </a:pPr>
            <a:r>
              <a:rPr lang="en-GB" sz="1900" dirty="0" smtClean="0">
                <a:solidFill>
                  <a:schemeClr val="bg1"/>
                </a:solidFill>
                <a:latin typeface="Gill Sans MT" panose="020B0502020104020203" pitchFamily="34" charset="0"/>
              </a:rPr>
              <a:t>Science studies		other social sciences?</a:t>
            </a:r>
            <a:endParaRPr lang="en-GB" sz="1900" dirty="0">
              <a:solidFill>
                <a:schemeClr val="bg1"/>
              </a:solidFill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5090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5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2190306" y="3530009"/>
            <a:ext cx="9144000" cy="1350335"/>
          </a:xfrm>
        </p:spPr>
        <p:txBody>
          <a:bodyPr>
            <a:normAutofit/>
          </a:bodyPr>
          <a:lstStyle/>
          <a:p>
            <a:pPr marL="0" lvl="0" indent="0" algn="r">
              <a:buNone/>
            </a:pPr>
            <a:r>
              <a:rPr lang="en-GB" sz="2400" dirty="0" smtClean="0">
                <a:solidFill>
                  <a:schemeClr val="bg1"/>
                </a:solidFill>
                <a:latin typeface="Gill Sans MT" panose="020B0502020104020203" pitchFamily="34" charset="0"/>
              </a:rPr>
              <a:t>“to </a:t>
            </a:r>
            <a:r>
              <a:rPr lang="en-GB" sz="2400" dirty="0">
                <a:solidFill>
                  <a:schemeClr val="bg1"/>
                </a:solidFill>
                <a:latin typeface="Gill Sans MT" panose="020B0502020104020203" pitchFamily="34" charset="0"/>
              </a:rPr>
              <a:t>communicate information in the </a:t>
            </a:r>
            <a:r>
              <a:rPr lang="en-GB" sz="2400" dirty="0" smtClean="0">
                <a:solidFill>
                  <a:schemeClr val="bg1"/>
                </a:solidFill>
                <a:latin typeface="Gill Sans MT" panose="020B0502020104020203" pitchFamily="34" charset="0"/>
              </a:rPr>
              <a:t>aggregate, we </a:t>
            </a:r>
            <a:r>
              <a:rPr lang="en-GB" sz="2400" dirty="0">
                <a:solidFill>
                  <a:schemeClr val="bg1"/>
                </a:solidFill>
                <a:latin typeface="Gill Sans MT" panose="020B0502020104020203" pitchFamily="34" charset="0"/>
              </a:rPr>
              <a:t>must first </a:t>
            </a:r>
            <a:r>
              <a:rPr lang="en-GB" sz="2400" dirty="0" smtClean="0">
                <a:solidFill>
                  <a:schemeClr val="bg1"/>
                </a:solidFill>
                <a:latin typeface="Gill Sans MT" panose="020B0502020104020203" pitchFamily="34" charset="0"/>
              </a:rPr>
              <a:t>classify”</a:t>
            </a:r>
          </a:p>
          <a:p>
            <a:pPr marL="0" lvl="0" indent="0" algn="r">
              <a:buNone/>
            </a:pPr>
            <a:r>
              <a:rPr lang="en-US" sz="2400" dirty="0" smtClean="0">
                <a:solidFill>
                  <a:schemeClr val="bg1"/>
                </a:solidFill>
                <a:latin typeface="Gill Sans MT" panose="020B0502020104020203" pitchFamily="34" charset="0"/>
              </a:rPr>
              <a:t>(Bowker and Star 2000, p.68)</a:t>
            </a:r>
            <a:endParaRPr lang="en-GB" sz="2400" dirty="0">
              <a:solidFill>
                <a:schemeClr val="bg1"/>
              </a:solidFill>
              <a:latin typeface="Gill Sans MT" panose="020B0502020104020203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073888" y="2118135"/>
            <a:ext cx="1026041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GB" sz="2400" dirty="0">
                <a:solidFill>
                  <a:schemeClr val="bg1"/>
                </a:solidFill>
                <a:latin typeface="Gill Sans MT" panose="020B0502020104020203" pitchFamily="34" charset="0"/>
                <a:ea typeface="Times New Roman" panose="02020603050405020304" pitchFamily="18" charset="0"/>
              </a:rPr>
              <a:t>“</a:t>
            </a:r>
            <a:r>
              <a:rPr lang="en-GB" sz="2400" dirty="0">
                <a:solidFill>
                  <a:schemeClr val="bg1"/>
                </a:solidFill>
                <a:latin typeface="Gill Sans MT" panose="020B0502020104020203" pitchFamily="34" charset="0"/>
                <a:ea typeface="Calibri" panose="020F0502020204030204" pitchFamily="34" charset="0"/>
              </a:rPr>
              <a:t>classificatory activities reproduce the pattern of social inclusions and exclusions</a:t>
            </a:r>
            <a:r>
              <a:rPr lang="en-GB" sz="2400" dirty="0">
                <a:solidFill>
                  <a:schemeClr val="bg1"/>
                </a:solidFill>
                <a:latin typeface="Gill Sans MT" panose="020B0502020104020203" pitchFamily="34" charset="0"/>
                <a:ea typeface="Times New Roman" panose="02020603050405020304" pitchFamily="18" charset="0"/>
              </a:rPr>
              <a:t>” (Bloor 1982, p. 267)</a:t>
            </a:r>
            <a:endParaRPr lang="en-GB" sz="2400" dirty="0">
              <a:solidFill>
                <a:schemeClr val="bg1"/>
              </a:solidFill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4092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5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500" spc="300" dirty="0" smtClean="0">
                <a:solidFill>
                  <a:schemeClr val="bg1"/>
                </a:solidFill>
                <a:latin typeface="Gill Sans MT" panose="020B0502020104020203" pitchFamily="34" charset="0"/>
              </a:rPr>
              <a:t>The study</a:t>
            </a:r>
            <a:endParaRPr lang="en-GB" sz="3500" spc="300" dirty="0">
              <a:solidFill>
                <a:schemeClr val="bg1"/>
              </a:solidFill>
              <a:latin typeface="Gill Sans MT" panose="020B0502020104020203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 flipH="1">
            <a:off x="1" y="4562475"/>
            <a:ext cx="12191999" cy="0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-61783" y="4640734"/>
            <a:ext cx="12191999" cy="0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31735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5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3097619" y="2449592"/>
            <a:ext cx="7442790" cy="3241760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None/>
              <a:tabLst>
                <a:tab pos="2058988" algn="l"/>
                <a:tab pos="3232150" algn="l"/>
              </a:tabLst>
            </a:pPr>
            <a:r>
              <a:rPr lang="en-GB" sz="2400" dirty="0">
                <a:solidFill>
                  <a:schemeClr val="bg1"/>
                </a:solidFill>
                <a:latin typeface="Gill Sans MT" panose="020B0502020104020203" pitchFamily="34" charset="0"/>
              </a:rPr>
              <a:t>to what extent the choice of </a:t>
            </a:r>
            <a:r>
              <a:rPr lang="en-GB" sz="2400" dirty="0" smtClean="0">
                <a:solidFill>
                  <a:schemeClr val="bg1"/>
                </a:solidFill>
                <a:latin typeface="Gill Sans MT" panose="020B0502020104020203" pitchFamily="34" charset="0"/>
              </a:rPr>
              <a:t>disciplinary classification </a:t>
            </a:r>
            <a:r>
              <a:rPr lang="en-GB" sz="2400" dirty="0">
                <a:solidFill>
                  <a:schemeClr val="bg1"/>
                </a:solidFill>
                <a:latin typeface="Gill Sans MT" panose="020B0502020104020203" pitchFamily="34" charset="0"/>
              </a:rPr>
              <a:t>influences bibliometric </a:t>
            </a:r>
            <a:r>
              <a:rPr lang="en-GB" sz="2400" dirty="0" smtClean="0">
                <a:solidFill>
                  <a:schemeClr val="bg1"/>
                </a:solidFill>
                <a:latin typeface="Gill Sans MT" panose="020B0502020104020203" pitchFamily="34" charset="0"/>
              </a:rPr>
              <a:t>representations of research in social sciences and humanities? </a:t>
            </a:r>
            <a:endParaRPr lang="en-US" sz="2400" dirty="0">
              <a:solidFill>
                <a:schemeClr val="bg1"/>
              </a:solidFill>
              <a:latin typeface="Gill Sans MT" panose="020B0502020104020203" pitchFamily="34" charset="0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None/>
              <a:tabLst>
                <a:tab pos="2058988" algn="l"/>
                <a:tab pos="3232150" algn="l"/>
              </a:tabLst>
            </a:pPr>
            <a:endParaRPr lang="en-US" sz="1200" dirty="0" smtClean="0">
              <a:solidFill>
                <a:schemeClr val="bg1"/>
              </a:solidFill>
              <a:latin typeface="Gill Sans MT" panose="020B0502020104020203" pitchFamily="34" charset="0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None/>
              <a:tabLst>
                <a:tab pos="2058988" algn="l"/>
                <a:tab pos="3232150" algn="l"/>
              </a:tabLst>
            </a:pPr>
            <a:endParaRPr lang="en-US" sz="1200" dirty="0">
              <a:solidFill>
                <a:schemeClr val="bg1"/>
              </a:solidFill>
              <a:latin typeface="Gill Sans MT" panose="020B0502020104020203" pitchFamily="34" charset="0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None/>
              <a:tabLst>
                <a:tab pos="2058988" algn="l"/>
                <a:tab pos="3232150" algn="l"/>
              </a:tabLst>
            </a:pPr>
            <a:endParaRPr lang="lv-LV" sz="1200" dirty="0">
              <a:solidFill>
                <a:schemeClr val="bg1"/>
              </a:solidFill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5796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697</TotalTime>
  <Words>431</Words>
  <Application>Microsoft Office PowerPoint</Application>
  <PresentationFormat>Widescreen</PresentationFormat>
  <Paragraphs>107</Paragraphs>
  <Slides>18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Arial</vt:lpstr>
      <vt:lpstr>Calibri</vt:lpstr>
      <vt:lpstr>Calibri Light</vt:lpstr>
      <vt:lpstr>Gill Sans MT</vt:lpstr>
      <vt:lpstr>Times New Roman</vt:lpstr>
      <vt:lpstr>Wingdings</vt:lpstr>
      <vt:lpstr>Office Theme</vt:lpstr>
      <vt:lpstr>  European databases for research output  </vt:lpstr>
      <vt:lpstr>PowerPoint Presentation</vt:lpstr>
      <vt:lpstr>PowerPoint Presentation</vt:lpstr>
      <vt:lpstr>The problem of comparability</vt:lpstr>
      <vt:lpstr>PowerPoint Presentation</vt:lpstr>
      <vt:lpstr>PowerPoint Presentation</vt:lpstr>
      <vt:lpstr>PowerPoint Presentation</vt:lpstr>
      <vt:lpstr>The study</vt:lpstr>
      <vt:lpstr>PowerPoint Presentation</vt:lpstr>
      <vt:lpstr>PowerPoint Presentation</vt:lpstr>
      <vt:lpstr>Differences in the structure of 4 disciplinary classifications</vt:lpstr>
      <vt:lpstr>PowerPoint Presentation</vt:lpstr>
      <vt:lpstr>Findings I: the level of knowledge domains</vt:lpstr>
      <vt:lpstr>Overview of co-occurrence frequency for classification pairs: knowledge domains</vt:lpstr>
      <vt:lpstr>Findings II: the level of academic disciplines</vt:lpstr>
      <vt:lpstr>Differences in the share of journal articles across SSH disciplines</vt:lpstr>
      <vt:lpstr>In short</vt:lpstr>
      <vt:lpstr>PowerPoint Presentation</vt:lpstr>
    </vt:vector>
  </TitlesOfParts>
  <Company>Universiteit Antwerpen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European databases for research output</dc:title>
  <dc:creator>Linda</dc:creator>
  <cp:lastModifiedBy>Linda</cp:lastModifiedBy>
  <cp:revision>50</cp:revision>
  <dcterms:created xsi:type="dcterms:W3CDTF">2018-08-15T14:23:14Z</dcterms:created>
  <dcterms:modified xsi:type="dcterms:W3CDTF">2019-02-27T09:52:28Z</dcterms:modified>
</cp:coreProperties>
</file>