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2" r:id="rId3"/>
    <p:sldId id="294" r:id="rId4"/>
    <p:sldId id="295" r:id="rId5"/>
    <p:sldId id="298" r:id="rId6"/>
    <p:sldId id="296" r:id="rId7"/>
    <p:sldId id="264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10" r:id="rId17"/>
    <p:sldId id="311" r:id="rId18"/>
    <p:sldId id="308" r:id="rId19"/>
    <p:sldId id="309" r:id="rId20"/>
    <p:sldId id="31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5742" autoAdjust="0"/>
  </p:normalViewPr>
  <p:slideViewPr>
    <p:cSldViewPr snapToGrid="0">
      <p:cViewPr varScale="1">
        <p:scale>
          <a:sx n="68" d="100"/>
          <a:sy n="68" d="100"/>
        </p:scale>
        <p:origin x="6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neworthp\Dropbox\Paul's%20travelling%20folder\projects\ENRESSH\ENRESSH%20STSM\CARES\returned%20questionnaires\processed%20questionnares\dashboard%20n=10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What is your field of studies?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512913101625045"/>
          <c:y val="0.13671931748659261"/>
          <c:w val="0.72729187195332967"/>
          <c:h val="0.8041679540353123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'Disc PhD'!$F$1:$F$23</c:f>
              <c:strCache>
                <c:ptCount val="23"/>
                <c:pt idx="0">
                  <c:v>Criminology</c:v>
                </c:pt>
                <c:pt idx="1">
                  <c:v>Food/ agriculture</c:v>
                </c:pt>
                <c:pt idx="2">
                  <c:v>Economics </c:v>
                </c:pt>
                <c:pt idx="3">
                  <c:v>Humanities</c:v>
                </c:pt>
                <c:pt idx="4">
                  <c:v>Musicology</c:v>
                </c:pt>
                <c:pt idx="5">
                  <c:v>Art History</c:v>
                </c:pt>
                <c:pt idx="6">
                  <c:v>Philosophy</c:v>
                </c:pt>
                <c:pt idx="7">
                  <c:v>Ethnolgraphy/ anthropology</c:v>
                </c:pt>
                <c:pt idx="8">
                  <c:v>History</c:v>
                </c:pt>
                <c:pt idx="9">
                  <c:v>Education</c:v>
                </c:pt>
                <c:pt idx="10">
                  <c:v>Social sciences</c:v>
                </c:pt>
                <c:pt idx="11">
                  <c:v>Information sciences</c:v>
                </c:pt>
                <c:pt idx="12">
                  <c:v>Critical studies</c:v>
                </c:pt>
                <c:pt idx="13">
                  <c:v>Law</c:v>
                </c:pt>
                <c:pt idx="14">
                  <c:v>Psychology</c:v>
                </c:pt>
                <c:pt idx="15">
                  <c:v>Politics</c:v>
                </c:pt>
                <c:pt idx="16">
                  <c:v>Geography</c:v>
                </c:pt>
                <c:pt idx="17">
                  <c:v>Cultural Studies</c:v>
                </c:pt>
                <c:pt idx="18">
                  <c:v>Other management</c:v>
                </c:pt>
                <c:pt idx="19">
                  <c:v>Sociology</c:v>
                </c:pt>
                <c:pt idx="20">
                  <c:v>Literature &amp; linguistics</c:v>
                </c:pt>
                <c:pt idx="21">
                  <c:v>ICT</c:v>
                </c:pt>
                <c:pt idx="22">
                  <c:v>STI &amp; HE studies</c:v>
                </c:pt>
              </c:strCache>
            </c:strRef>
          </c:cat>
          <c:val>
            <c:numRef>
              <c:f>'Disc PhD'!$G$1:$G$23</c:f>
              <c:numCache>
                <c:formatCode>General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7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  <c:pt idx="12">
                  <c:v>3.5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>
                  <c:v>5.5</c:v>
                </c:pt>
                <c:pt idx="19">
                  <c:v>6</c:v>
                </c:pt>
                <c:pt idx="20">
                  <c:v>7</c:v>
                </c:pt>
                <c:pt idx="21">
                  <c:v>1</c:v>
                </c:pt>
                <c:pt idx="2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2-435D-83D6-55F9D7A37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9038800"/>
        <c:axId val="109035520"/>
      </c:barChart>
      <c:catAx>
        <c:axId val="109038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35520"/>
        <c:crosses val="autoZero"/>
        <c:auto val="1"/>
        <c:lblAlgn val="ctr"/>
        <c:lblOffset val="100"/>
        <c:noMultiLvlLbl val="0"/>
      </c:catAx>
      <c:valAx>
        <c:axId val="109035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3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>
                <a:effectLst/>
              </a:rPr>
              <a:t>Do you feel that doing research that creates societal impacts </a:t>
            </a:r>
            <a:r>
              <a:rPr lang="en-US" sz="1400" b="1">
                <a:effectLst/>
              </a:rPr>
              <a:t>originates tensions for your career development? </a:t>
            </a:r>
            <a:endParaRPr lang="en-GB" sz="1400">
              <a:effectLst/>
            </a:endParaRPr>
          </a:p>
        </c:rich>
      </c:tx>
      <c:layout>
        <c:manualLayout>
          <c:xMode val="edge"/>
          <c:yMode val="edge"/>
          <c:x val="0.11863888888888889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778941639096147E-2"/>
          <c:y val="0.25325447291945824"/>
          <c:w val="0.90357774194907103"/>
          <c:h val="0.652811658114197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'8c 8e'!$C$22:$C$25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  <c:pt idx="3">
                  <c:v>Yes and no </c:v>
                </c:pt>
              </c:strCache>
            </c:strRef>
          </c:cat>
          <c:val>
            <c:numRef>
              <c:f>'8c 8e'!$D$22:$D$25</c:f>
              <c:numCache>
                <c:formatCode>General</c:formatCode>
                <c:ptCount val="4"/>
                <c:pt idx="0">
                  <c:v>28</c:v>
                </c:pt>
                <c:pt idx="1">
                  <c:v>49</c:v>
                </c:pt>
                <c:pt idx="2">
                  <c:v>23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4-4390-B22A-08BFC12AC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1341216"/>
        <c:axId val="371342528"/>
      </c:barChart>
      <c:catAx>
        <c:axId val="3713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342528"/>
        <c:crosses val="autoZero"/>
        <c:auto val="1"/>
        <c:lblAlgn val="ctr"/>
        <c:lblOffset val="100"/>
        <c:noMultiLvlLbl val="0"/>
      </c:catAx>
      <c:valAx>
        <c:axId val="37134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34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Contractual</a:t>
            </a:r>
            <a:r>
              <a:rPr lang="en-GB" baseline="0"/>
              <a:t> status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'Status Contr'!$C$28:$C$33</c:f>
              <c:strCache>
                <c:ptCount val="6"/>
                <c:pt idx="0">
                  <c:v>Tenure</c:v>
                </c:pt>
                <c:pt idx="1">
                  <c:v>Tenure track position</c:v>
                </c:pt>
                <c:pt idx="2">
                  <c:v>Short – term contract</c:v>
                </c:pt>
                <c:pt idx="3">
                  <c:v>No contract </c:v>
                </c:pt>
                <c:pt idx="4">
                  <c:v>Other</c:v>
                </c:pt>
                <c:pt idx="5">
                  <c:v>n/a</c:v>
                </c:pt>
              </c:strCache>
            </c:strRef>
          </c:cat>
          <c:val>
            <c:numRef>
              <c:f>'Status Contr'!$D$28:$D$33</c:f>
              <c:numCache>
                <c:formatCode>General</c:formatCode>
                <c:ptCount val="6"/>
                <c:pt idx="0">
                  <c:v>21</c:v>
                </c:pt>
                <c:pt idx="1">
                  <c:v>7</c:v>
                </c:pt>
                <c:pt idx="2">
                  <c:v>48</c:v>
                </c:pt>
                <c:pt idx="3">
                  <c:v>11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1-4F5C-AE0E-D07687BED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4582368"/>
        <c:axId val="534582040"/>
      </c:barChart>
      <c:catAx>
        <c:axId val="534582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582040"/>
        <c:crosses val="autoZero"/>
        <c:auto val="1"/>
        <c:lblAlgn val="ctr"/>
        <c:lblOffset val="100"/>
        <c:noMultiLvlLbl val="0"/>
      </c:catAx>
      <c:valAx>
        <c:axId val="534582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58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To what extent do you believe that creating wider impact in society is important for (publicly-funded/ academic) research in general? (1 – not important at all; 7 very important) </a:t>
            </a:r>
          </a:p>
        </c:rich>
      </c:tx>
      <c:layout>
        <c:manualLayout>
          <c:xMode val="edge"/>
          <c:yMode val="edge"/>
          <c:x val="0.10086111111111111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'1a'!$C$5:$C$11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'1a'!$D$5:$D$11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6</c:v>
                </c:pt>
                <c:pt idx="4">
                  <c:v>23</c:v>
                </c:pt>
                <c:pt idx="5">
                  <c:v>32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8-4A04-A1DB-6B08C9D2E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246000"/>
        <c:axId val="303239112"/>
      </c:barChart>
      <c:catAx>
        <c:axId val="30324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39112"/>
        <c:crosses val="autoZero"/>
        <c:auto val="1"/>
        <c:lblAlgn val="ctr"/>
        <c:lblOffset val="100"/>
        <c:noMultiLvlLbl val="0"/>
      </c:catAx>
      <c:valAx>
        <c:axId val="303239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4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To what extent do you feel that, in your career to date, you have been successful in doing research that creates societal impact (1 – not at all; 7 – highly)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'Own impact 5'!$D$19:$D$27</c:f>
              <c:strCach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8">
                  <c:v>Don’t know</c:v>
                </c:pt>
              </c:strCache>
            </c:strRef>
          </c:cat>
          <c:val>
            <c:numRef>
              <c:f>'Own impact 5'!$E$19:$E$27</c:f>
              <c:numCache>
                <c:formatCode>General</c:formatCode>
                <c:ptCount val="9"/>
                <c:pt idx="0">
                  <c:v>3</c:v>
                </c:pt>
                <c:pt idx="1">
                  <c:v>22</c:v>
                </c:pt>
                <c:pt idx="2">
                  <c:v>15</c:v>
                </c:pt>
                <c:pt idx="3">
                  <c:v>22.5</c:v>
                </c:pt>
                <c:pt idx="4">
                  <c:v>21.5</c:v>
                </c:pt>
                <c:pt idx="5">
                  <c:v>11</c:v>
                </c:pt>
                <c:pt idx="6">
                  <c:v>3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1-417E-9910-D1F733F8F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5222864"/>
        <c:axId val="545223848"/>
      </c:barChart>
      <c:catAx>
        <c:axId val="54522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223848"/>
        <c:crosses val="autoZero"/>
        <c:auto val="1"/>
        <c:lblAlgn val="ctr"/>
        <c:lblOffset val="100"/>
        <c:noMultiLvlLbl val="0"/>
      </c:catAx>
      <c:valAx>
        <c:axId val="545223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22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To what extent to do you feel that in the course of your scientific training you have been equipped to do research that will create societal impact? (1 – not at all; 7 – highly)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'4a 4c'!$C$5:$C$12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n/a</c:v>
                </c:pt>
              </c:strCache>
            </c:strRef>
          </c:cat>
          <c:val>
            <c:numRef>
              <c:f>'4a 4c'!$D$5:$D$12</c:f>
              <c:numCache>
                <c:formatCode>General</c:formatCode>
                <c:ptCount val="8"/>
                <c:pt idx="0">
                  <c:v>14</c:v>
                </c:pt>
                <c:pt idx="1">
                  <c:v>22</c:v>
                </c:pt>
                <c:pt idx="2">
                  <c:v>22</c:v>
                </c:pt>
                <c:pt idx="3">
                  <c:v>14</c:v>
                </c:pt>
                <c:pt idx="4">
                  <c:v>17.5</c:v>
                </c:pt>
                <c:pt idx="5">
                  <c:v>8.5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D-4785-89BA-D6EEF8B6B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4575480"/>
        <c:axId val="534569904"/>
      </c:barChart>
      <c:catAx>
        <c:axId val="534575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569904"/>
        <c:crosses val="autoZero"/>
        <c:auto val="1"/>
        <c:lblAlgn val="ctr"/>
        <c:lblOffset val="100"/>
        <c:noMultiLvlLbl val="0"/>
      </c:catAx>
      <c:valAx>
        <c:axId val="53456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575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 To what extent are you motivated to do research that creates impact?</a:t>
            </a:r>
          </a:p>
          <a:p>
            <a:pPr algn="ctr">
              <a:defRPr/>
            </a:pPr>
            <a:r>
              <a:rPr lang="en-US" sz="1400" b="0" i="0" u="none" strike="noStrike" baseline="0">
                <a:effectLst/>
              </a:rPr>
              <a:t>(1 – not motivated at all; 7 - very motivated) 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'3c'!$C$5:$C$11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'3c'!$D$5:$D$11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14</c:v>
                </c:pt>
                <c:pt idx="5">
                  <c:v>24</c:v>
                </c:pt>
                <c:pt idx="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39-4118-9781-BDAD248FD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069072"/>
        <c:axId val="543071040"/>
      </c:barChart>
      <c:catAx>
        <c:axId val="54306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071040"/>
        <c:crosses val="autoZero"/>
        <c:auto val="1"/>
        <c:lblAlgn val="ctr"/>
        <c:lblOffset val="100"/>
        <c:noMultiLvlLbl val="0"/>
      </c:catAx>
      <c:valAx>
        <c:axId val="54307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06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 what extent are you personally motivated</a:t>
            </a:r>
            <a:r>
              <a:rPr lang="en-GB" baseline="0"/>
              <a:t> to create impact (Likert 1-7)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I!$A$130:$A$157</c:f>
              <c:strCache>
                <c:ptCount val="28"/>
                <c:pt idx="0">
                  <c:v>Netherlands</c:v>
                </c:pt>
                <c:pt idx="1">
                  <c:v>Sweden</c:v>
                </c:pt>
                <c:pt idx="2">
                  <c:v>Estonia</c:v>
                </c:pt>
                <c:pt idx="3">
                  <c:v>Bosnia and Herzogovina</c:v>
                </c:pt>
                <c:pt idx="4">
                  <c:v>Ireland</c:v>
                </c:pt>
                <c:pt idx="5">
                  <c:v>Belgium</c:v>
                </c:pt>
                <c:pt idx="6">
                  <c:v>Portugal</c:v>
                </c:pt>
                <c:pt idx="7">
                  <c:v>South Africa</c:v>
                </c:pt>
                <c:pt idx="8">
                  <c:v>Czech Republic</c:v>
                </c:pt>
                <c:pt idx="9">
                  <c:v>Croatia</c:v>
                </c:pt>
                <c:pt idx="10">
                  <c:v>Serbia</c:v>
                </c:pt>
                <c:pt idx="11">
                  <c:v>France</c:v>
                </c:pt>
                <c:pt idx="12">
                  <c:v>Finland</c:v>
                </c:pt>
                <c:pt idx="13">
                  <c:v>Hungary</c:v>
                </c:pt>
                <c:pt idx="14">
                  <c:v>Montenegro</c:v>
                </c:pt>
                <c:pt idx="15">
                  <c:v>Norway</c:v>
                </c:pt>
                <c:pt idx="16">
                  <c:v>Spain</c:v>
                </c:pt>
                <c:pt idx="17">
                  <c:v>Ukraine</c:v>
                </c:pt>
                <c:pt idx="18">
                  <c:v>Cyprus</c:v>
                </c:pt>
                <c:pt idx="19">
                  <c:v>Latvia</c:v>
                </c:pt>
                <c:pt idx="20">
                  <c:v>Denmark</c:v>
                </c:pt>
                <c:pt idx="21">
                  <c:v>Italy</c:v>
                </c:pt>
                <c:pt idx="22">
                  <c:v>United Kingdom</c:v>
                </c:pt>
                <c:pt idx="23">
                  <c:v>Slovenia</c:v>
                </c:pt>
                <c:pt idx="24">
                  <c:v>Poland</c:v>
                </c:pt>
                <c:pt idx="25">
                  <c:v>Switzerland</c:v>
                </c:pt>
                <c:pt idx="26">
                  <c:v>Lithuania</c:v>
                </c:pt>
                <c:pt idx="27">
                  <c:v>Basque</c:v>
                </c:pt>
              </c:strCache>
            </c:strRef>
          </c:cat>
          <c:val>
            <c:numRef>
              <c:f>I!$B$130:$B$157</c:f>
              <c:numCache>
                <c:formatCode>General</c:formatCode>
                <c:ptCount val="28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6.5</c:v>
                </c:pt>
                <c:pt idx="5">
                  <c:v>6.15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5.89</c:v>
                </c:pt>
                <c:pt idx="10">
                  <c:v>5.72</c:v>
                </c:pt>
                <c:pt idx="11">
                  <c:v>5.33</c:v>
                </c:pt>
                <c:pt idx="12">
                  <c:v>5.29</c:v>
                </c:pt>
                <c:pt idx="13">
                  <c:v>5.25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4.5</c:v>
                </c:pt>
                <c:pt idx="21">
                  <c:v>4.5</c:v>
                </c:pt>
                <c:pt idx="22">
                  <c:v>4.5</c:v>
                </c:pt>
                <c:pt idx="23">
                  <c:v>4.3600000000000003</c:v>
                </c:pt>
                <c:pt idx="24">
                  <c:v>4.33</c:v>
                </c:pt>
                <c:pt idx="25">
                  <c:v>4.13</c:v>
                </c:pt>
                <c:pt idx="26">
                  <c:v>4</c:v>
                </c:pt>
                <c:pt idx="2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2F-44F2-B8EC-DA3D9AC45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91184584"/>
        <c:axId val="391185896"/>
      </c:barChart>
      <c:catAx>
        <c:axId val="391184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85896"/>
        <c:crosses val="autoZero"/>
        <c:auto val="1"/>
        <c:lblAlgn val="ctr"/>
        <c:lblOffset val="100"/>
        <c:noMultiLvlLbl val="0"/>
      </c:catAx>
      <c:valAx>
        <c:axId val="391185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184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In your career to date, have you experienced problems in trying to do research that creates societal impacts? (0=no, 2=yes)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I!$F$161:$F$189</c:f>
              <c:strCache>
                <c:ptCount val="29"/>
                <c:pt idx="0">
                  <c:v>Italy</c:v>
                </c:pt>
                <c:pt idx="1">
                  <c:v>Sweden</c:v>
                </c:pt>
                <c:pt idx="2">
                  <c:v>Estonia</c:v>
                </c:pt>
                <c:pt idx="3">
                  <c:v>Portugal</c:v>
                </c:pt>
                <c:pt idx="4">
                  <c:v>South Africa</c:v>
                </c:pt>
                <c:pt idx="5">
                  <c:v>Ukraine</c:v>
                </c:pt>
                <c:pt idx="6">
                  <c:v>Bosnia and Herzogovina</c:v>
                </c:pt>
                <c:pt idx="7">
                  <c:v>Spain</c:v>
                </c:pt>
                <c:pt idx="8">
                  <c:v>Belgium</c:v>
                </c:pt>
                <c:pt idx="9">
                  <c:v>Ireland</c:v>
                </c:pt>
                <c:pt idx="10">
                  <c:v>Slovenia</c:v>
                </c:pt>
                <c:pt idx="11">
                  <c:v>Croatia</c:v>
                </c:pt>
                <c:pt idx="12">
                  <c:v>Lithuania</c:v>
                </c:pt>
                <c:pt idx="13">
                  <c:v>Montenegro</c:v>
                </c:pt>
                <c:pt idx="14">
                  <c:v>Poland</c:v>
                </c:pt>
                <c:pt idx="15">
                  <c:v>Switzerland</c:v>
                </c:pt>
                <c:pt idx="16">
                  <c:v>Serbia</c:v>
                </c:pt>
                <c:pt idx="17">
                  <c:v>Finland</c:v>
                </c:pt>
                <c:pt idx="18">
                  <c:v>Hungary</c:v>
                </c:pt>
                <c:pt idx="19">
                  <c:v>United Kingdom</c:v>
                </c:pt>
                <c:pt idx="20">
                  <c:v>France</c:v>
                </c:pt>
                <c:pt idx="21">
                  <c:v>Netherlands</c:v>
                </c:pt>
                <c:pt idx="22">
                  <c:v>Norway</c:v>
                </c:pt>
                <c:pt idx="23">
                  <c:v>Denmark</c:v>
                </c:pt>
                <c:pt idx="24">
                  <c:v>Basque</c:v>
                </c:pt>
                <c:pt idx="25">
                  <c:v>Cyprus</c:v>
                </c:pt>
                <c:pt idx="26">
                  <c:v>Czech Republic</c:v>
                </c:pt>
                <c:pt idx="27">
                  <c:v>Latvia</c:v>
                </c:pt>
                <c:pt idx="28">
                  <c:v>Luxembourg</c:v>
                </c:pt>
              </c:strCache>
            </c:strRef>
          </c:cat>
          <c:val>
            <c:numRef>
              <c:f>I!$G$161:$G$189</c:f>
              <c:numCache>
                <c:formatCode>General</c:formatCode>
                <c:ptCount val="29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1.5699999999999998</c:v>
                </c:pt>
                <c:pt idx="8">
                  <c:v>1.5</c:v>
                </c:pt>
                <c:pt idx="9">
                  <c:v>1.5</c:v>
                </c:pt>
                <c:pt idx="10">
                  <c:v>1.07</c:v>
                </c:pt>
                <c:pt idx="11">
                  <c:v>1.04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0.94</c:v>
                </c:pt>
                <c:pt idx="17">
                  <c:v>0.92999999999999994</c:v>
                </c:pt>
                <c:pt idx="18">
                  <c:v>0.92</c:v>
                </c:pt>
                <c:pt idx="19">
                  <c:v>0.87</c:v>
                </c:pt>
                <c:pt idx="20">
                  <c:v>0.66999999999999993</c:v>
                </c:pt>
                <c:pt idx="21">
                  <c:v>0.66999999999999993</c:v>
                </c:pt>
                <c:pt idx="22">
                  <c:v>0.5</c:v>
                </c:pt>
                <c:pt idx="23">
                  <c:v>0.25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4A-4D3A-AFA6-5B60DD0E7C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9823888"/>
        <c:axId val="599824216"/>
      </c:barChart>
      <c:catAx>
        <c:axId val="599823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824216"/>
        <c:crosses val="autoZero"/>
        <c:auto val="1"/>
        <c:lblAlgn val="ctr"/>
        <c:lblOffset val="100"/>
        <c:noMultiLvlLbl val="0"/>
      </c:catAx>
      <c:valAx>
        <c:axId val="599824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82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Does creating societal impact require additional work from your regular workload? 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'7a 8a'!$C$7:$C$9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'7a 8a'!$D$7:$D$9</c:f>
              <c:numCache>
                <c:formatCode>General</c:formatCode>
                <c:ptCount val="3"/>
                <c:pt idx="0">
                  <c:v>65</c:v>
                </c:pt>
                <c:pt idx="1">
                  <c:v>22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4-4F3C-940D-8797062F3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6064584"/>
        <c:axId val="546063272"/>
      </c:barChart>
      <c:catAx>
        <c:axId val="546064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063272"/>
        <c:crosses val="autoZero"/>
        <c:auto val="1"/>
        <c:lblAlgn val="ctr"/>
        <c:lblOffset val="100"/>
        <c:noMultiLvlLbl val="0"/>
      </c:catAx>
      <c:valAx>
        <c:axId val="546063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064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0.10685</cdr:x>
      <cdr:y>0.92356</cdr:y>
    </cdr:from>
    <cdr:to>
      <cdr:x>0.42624</cdr:x>
      <cdr:y>0.96458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29DF2BE-752F-46CA-918F-87A45CF91911}"/>
            </a:ext>
          </a:extLst>
        </cdr:cNvPr>
        <cdr:cNvSpPr txBox="1"/>
      </cdr:nvSpPr>
      <cdr:spPr>
        <a:xfrm xmlns:a="http://schemas.openxmlformats.org/drawingml/2006/main">
          <a:off x="492125" y="2621492"/>
          <a:ext cx="1471083" cy="11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0.07927</cdr:x>
      <cdr:y>0.87267</cdr:y>
    </cdr:from>
    <cdr:to>
      <cdr:x>0.42854</cdr:x>
      <cdr:y>0.9615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C5DA9B9-C745-4A6F-8864-DD096621411B}"/>
            </a:ext>
          </a:extLst>
        </cdr:cNvPr>
        <cdr:cNvSpPr txBox="1"/>
      </cdr:nvSpPr>
      <cdr:spPr>
        <a:xfrm xmlns:a="http://schemas.openxmlformats.org/drawingml/2006/main">
          <a:off x="365125" y="3118908"/>
          <a:ext cx="1608667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D2490-E236-4489-AD8F-B949A83EB480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C1970-AAAC-4BAE-8434-BF7C4CB69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800" dirty="0">
                <a:solidFill>
                  <a:srgbClr val="FF0000"/>
                </a:solidFill>
              </a:rPr>
              <a:t>As a result of this contemporary definition of excellent research, we can observe an increasingly amount of scientific malpractices such journal juicing, p-hacking, salami slicing or </a:t>
            </a:r>
            <a:r>
              <a:rPr lang="en-US" sz="800" dirty="0" err="1">
                <a:solidFill>
                  <a:srgbClr val="FF0000"/>
                </a:solidFill>
              </a:rPr>
              <a:t>coercitive</a:t>
            </a:r>
            <a:r>
              <a:rPr lang="en-US" sz="800" dirty="0">
                <a:solidFill>
                  <a:srgbClr val="FF0000"/>
                </a:solidFill>
              </a:rPr>
              <a:t> citations, just to mention some of them. As indicated by Hall and Martin in their 2018 paper about research misconduct, , some of this kind of these practices fall under the category of </a:t>
            </a:r>
            <a:r>
              <a:rPr lang="es-ES" sz="800" dirty="0" err="1"/>
              <a:t>Blatant</a:t>
            </a:r>
            <a:r>
              <a:rPr lang="es-ES" sz="800" dirty="0"/>
              <a:t> (BLEITANT) </a:t>
            </a:r>
            <a:r>
              <a:rPr lang="es-ES" sz="800" dirty="0" err="1"/>
              <a:t>misconduct</a:t>
            </a:r>
            <a:r>
              <a:rPr lang="es-ES" sz="800" dirty="0"/>
              <a:t>, </a:t>
            </a:r>
            <a:r>
              <a:rPr lang="es-ES" sz="800" dirty="0" err="1"/>
              <a:t>inappropriate</a:t>
            </a:r>
            <a:r>
              <a:rPr lang="es-ES" sz="800" dirty="0"/>
              <a:t> </a:t>
            </a:r>
            <a:r>
              <a:rPr lang="es-ES" sz="800" dirty="0" err="1"/>
              <a:t>conduct</a:t>
            </a:r>
            <a:r>
              <a:rPr lang="es-ES" sz="800" dirty="0"/>
              <a:t> </a:t>
            </a:r>
            <a:r>
              <a:rPr lang="es-ES" sz="800" dirty="0" err="1"/>
              <a:t>or</a:t>
            </a:r>
            <a:r>
              <a:rPr lang="es-ES" sz="800" dirty="0"/>
              <a:t> </a:t>
            </a:r>
            <a:r>
              <a:rPr lang="es-ES" sz="800" dirty="0" err="1"/>
              <a:t>questionable</a:t>
            </a:r>
            <a:r>
              <a:rPr lang="es-ES" sz="800" dirty="0"/>
              <a:t> </a:t>
            </a:r>
            <a:r>
              <a:rPr lang="es-ES" sz="800" dirty="0" err="1"/>
              <a:t>conduct</a:t>
            </a:r>
            <a:r>
              <a:rPr lang="es-ES" sz="800" dirty="0"/>
              <a:t>.</a:t>
            </a:r>
            <a:endParaRPr lang="en-US" sz="800" i="1" dirty="0">
              <a:solidFill>
                <a:srgbClr val="FF0000"/>
              </a:solidFill>
            </a:endParaRPr>
          </a:p>
          <a:p>
            <a:pPr lvl="0"/>
            <a:r>
              <a:rPr lang="en-US" sz="800" i="1" dirty="0">
                <a:solidFill>
                  <a:srgbClr val="FF0000"/>
                </a:solidFill>
              </a:rPr>
              <a:t>All these malpractices suggest that we have to link come</a:t>
            </a:r>
            <a:r>
              <a:rPr lang="en-US" sz="800" i="1" baseline="0" dirty="0">
                <a:solidFill>
                  <a:srgbClr val="FF0000"/>
                </a:solidFill>
              </a:rPr>
              <a:t> up with a better way of defining excellence in terms of what matters for the scientific community and not what is easily counted.</a:t>
            </a:r>
            <a:endParaRPr lang="en-US" sz="800" i="1" dirty="0">
              <a:solidFill>
                <a:srgbClr val="FF0000"/>
              </a:solidFill>
            </a:endParaRPr>
          </a:p>
          <a:p>
            <a:pPr lvl="0"/>
            <a:endParaRPr lang="en-GB" sz="800" dirty="0"/>
          </a:p>
          <a:p>
            <a:pPr lvl="0"/>
            <a:r>
              <a:rPr lang="en-GB" sz="800" dirty="0"/>
              <a:t>************************************</a:t>
            </a:r>
            <a:br>
              <a:rPr lang="en-GB" sz="800" dirty="0"/>
            </a:br>
            <a:r>
              <a:rPr lang="en-US" sz="800" i="1" dirty="0">
                <a:solidFill>
                  <a:srgbClr val="FF0000"/>
                </a:solidFill>
              </a:rPr>
              <a:t>Martin, B. R. (2013). Whither research integrity? Plagiarism, self-plagiarism and coercive citation in an age of research assessment.</a:t>
            </a:r>
          </a:p>
          <a:p>
            <a:pPr lvl="0"/>
            <a:r>
              <a:rPr lang="en-US" sz="800" i="1" dirty="0">
                <a:solidFill>
                  <a:srgbClr val="FF0000"/>
                </a:solidFill>
              </a:rPr>
              <a:t>Hall, J., &amp; Martin, B. R. (2018). Towards a taxonomy of research misconduct: the case of business school research. Research Policy.</a:t>
            </a:r>
          </a:p>
          <a:p>
            <a:pPr lvl="0"/>
            <a:endParaRPr lang="en-GB" sz="800" dirty="0"/>
          </a:p>
          <a:p>
            <a:pPr lvl="0"/>
            <a:r>
              <a:rPr lang="en-GB" sz="800" dirty="0"/>
              <a:t>Contemporary definitions of ‘excellent’ research can lead to distortions in behaviours and practice </a:t>
            </a:r>
            <a:endParaRPr lang="es-ES" sz="800" dirty="0"/>
          </a:p>
          <a:p>
            <a:pPr lvl="1"/>
            <a:r>
              <a:rPr lang="en-GB" sz="800" dirty="0"/>
              <a:t>These problems are now creating acute distortions in science behaviour because so much funding is being </a:t>
            </a:r>
            <a:r>
              <a:rPr lang="en-GB" sz="800" dirty="0" err="1"/>
              <a:t>channeled</a:t>
            </a:r>
            <a:r>
              <a:rPr lang="en-GB" sz="800" dirty="0"/>
              <a:t> to excellence</a:t>
            </a:r>
            <a:endParaRPr lang="es-ES" sz="800" dirty="0"/>
          </a:p>
          <a:p>
            <a:pPr lvl="1"/>
            <a:r>
              <a:rPr lang="en-GB" sz="800" dirty="0"/>
              <a:t>Journal juicing &amp; drone journal capture</a:t>
            </a:r>
            <a:endParaRPr lang="es-ES" sz="800" dirty="0"/>
          </a:p>
          <a:p>
            <a:pPr lvl="1"/>
            <a:r>
              <a:rPr lang="en-GB" sz="800" dirty="0"/>
              <a:t>Questionable research practices around “p-hacking”- significance bias positive feedback loops.</a:t>
            </a:r>
            <a:endParaRPr lang="es-ES" sz="800" dirty="0"/>
          </a:p>
          <a:p>
            <a:pPr lvl="1"/>
            <a:r>
              <a:rPr lang="en-GB" sz="800" dirty="0"/>
              <a:t>Salami Slicing and the ‘minimum publishable unit’</a:t>
            </a:r>
            <a:endParaRPr lang="es-ES" sz="800" dirty="0"/>
          </a:p>
          <a:p>
            <a:pPr lvl="1"/>
            <a:r>
              <a:rPr lang="en-GB" sz="800" dirty="0"/>
              <a:t>Coercive citations: my audience want to read research that is relevant to them (cites research published in my journal)</a:t>
            </a:r>
            <a:endParaRPr lang="es-ES" sz="800" dirty="0"/>
          </a:p>
          <a:p>
            <a:pPr lvl="1"/>
            <a:r>
              <a:rPr lang="en-GB" sz="800" dirty="0"/>
              <a:t>Excessively specialised contributions optimised to a journal requirements and not general scientific welfare.</a:t>
            </a:r>
            <a:endParaRPr lang="es-ES" sz="800" dirty="0"/>
          </a:p>
          <a:p>
            <a:pPr lvl="1"/>
            <a:r>
              <a:rPr lang="en-GB" sz="800" dirty="0"/>
              <a:t>Citation “husbandry” to boost metrics (h-index): to be very selective about what you do….</a:t>
            </a:r>
            <a:endParaRPr lang="es-ES" sz="800" dirty="0"/>
          </a:p>
          <a:p>
            <a:endParaRPr lang="es-ES" sz="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267A9-2248-4048-A96E-EAF963070F9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74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83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88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37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74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70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29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72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50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66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54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18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AAA3-12CD-457C-AA56-5B56084FDE51}" type="datetimeFigureOut">
              <a:rPr lang="en-GB" smtClean="0"/>
              <a:t>07/03/2019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1798-22B4-4064-ACDF-2AE63A5BBB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92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327" y="1122363"/>
            <a:ext cx="10982227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“Introduction to </a:t>
            </a:r>
            <a:r>
              <a:rPr lang="en-GB" i="1" dirty="0"/>
              <a:t>Careers &amp; Social Impacts in SSH</a:t>
            </a:r>
            <a:r>
              <a:rPr lang="en-GB" dirty="0"/>
              <a:t> : an conceptual and empirical introduction”</a:t>
            </a:r>
            <a:endParaRPr lang="en-GB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r>
              <a:rPr lang="en-GB" dirty="0"/>
              <a:t>Presentation to ENRESSH WG2 meeting, 7 March 2019, Podgorica, Montenegro</a:t>
            </a:r>
          </a:p>
          <a:p>
            <a:r>
              <a:rPr lang="en-GB" dirty="0"/>
              <a:t>Paul Benneworth, Department of Business Administration, </a:t>
            </a:r>
            <a:r>
              <a:rPr lang="en-GB" dirty="0" err="1"/>
              <a:t>Høgskulen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Vestlandet</a:t>
            </a:r>
            <a:r>
              <a:rPr lang="en-GB" dirty="0"/>
              <a:t>, Norway (&amp; CHEPS, University of Twente, the Netherlands )</a:t>
            </a:r>
          </a:p>
          <a:p>
            <a:r>
              <a:rPr lang="en-GB" dirty="0"/>
              <a:t>Julia Olmos Peñuela, Department of Management, University of Valencia, Spain (&amp; INGENIO, CSIC-UPV, Spain)</a:t>
            </a:r>
          </a:p>
        </p:txBody>
      </p:sp>
    </p:spTree>
    <p:extLst>
      <p:ext uri="{BB962C8B-B14F-4D97-AF65-F5344CB8AC3E}">
        <p14:creationId xmlns:p14="http://schemas.microsoft.com/office/powerpoint/2010/main" val="566981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C646-355D-4332-8773-A3ADC2D6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sensemaking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CD53F-58EB-4E7D-A58C-40165CC822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Instrument developed for data-gathering</a:t>
            </a:r>
          </a:p>
          <a:p>
            <a:pPr lvl="1"/>
            <a:r>
              <a:rPr lang="en-GB" dirty="0"/>
              <a:t>Brainstorm (07.18)</a:t>
            </a:r>
          </a:p>
          <a:p>
            <a:pPr lvl="1"/>
            <a:r>
              <a:rPr lang="en-GB" dirty="0"/>
              <a:t>N=1 feedback (08.18)</a:t>
            </a:r>
          </a:p>
          <a:p>
            <a:pPr lvl="1"/>
            <a:r>
              <a:rPr lang="en-GB" dirty="0"/>
              <a:t>N=18 group coding session (11.18)</a:t>
            </a:r>
          </a:p>
          <a:p>
            <a:pPr lvl="1"/>
            <a:r>
              <a:rPr lang="en-GB" dirty="0"/>
              <a:t>N=102 final analysis (02.19)</a:t>
            </a:r>
          </a:p>
          <a:p>
            <a:r>
              <a:rPr lang="en-GB" dirty="0"/>
              <a:t>Distributed via ENRESSH WG2 network + contacts</a:t>
            </a:r>
          </a:p>
          <a:p>
            <a:pPr lvl="1"/>
            <a:r>
              <a:rPr lang="en-GB" dirty="0"/>
              <a:t>Non-representative</a:t>
            </a:r>
          </a:p>
          <a:p>
            <a:pPr lvl="1"/>
            <a:r>
              <a:rPr lang="en-GB" dirty="0"/>
              <a:t>Seeking interesting examples</a:t>
            </a:r>
          </a:p>
          <a:p>
            <a:pPr lvl="1"/>
            <a:r>
              <a:rPr lang="en-GB" dirty="0"/>
              <a:t>Identifying factors that influence (career) decision making</a:t>
            </a:r>
          </a:p>
          <a:p>
            <a:pPr lvl="1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4A531-BADC-4881-8D2D-389BF3B7AA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Hierarchies, disciplinary norms and power in academia: impact as emancipation or tension?</a:t>
            </a:r>
          </a:p>
          <a:p>
            <a:pPr lvl="0"/>
            <a:r>
              <a:rPr lang="en-GB" dirty="0"/>
              <a:t>Incentives for impact creation: formal and informal steering by evaluation systems</a:t>
            </a:r>
          </a:p>
          <a:p>
            <a:pPr lvl="0"/>
            <a:r>
              <a:rPr lang="en-GB" dirty="0"/>
              <a:t>The consequences of impact evaluation for ESIs’ motivations or identities</a:t>
            </a:r>
          </a:p>
          <a:p>
            <a:r>
              <a:rPr lang="en-GB" dirty="0"/>
              <a:t>The diversity of impact evaluation and academic careers: accounting for local context</a:t>
            </a:r>
          </a:p>
        </p:txBody>
      </p:sp>
    </p:spTree>
    <p:extLst>
      <p:ext uri="{BB962C8B-B14F-4D97-AF65-F5344CB8AC3E}">
        <p14:creationId xmlns:p14="http://schemas.microsoft.com/office/powerpoint/2010/main" val="128997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01B34F-5FC4-441A-AAD2-2BB43592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pilot instrument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24BA4E-EB54-4B84-9BF5-D2285B9ED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096701"/>
            <a:ext cx="5157787" cy="823912"/>
          </a:xfrm>
        </p:spPr>
        <p:txBody>
          <a:bodyPr/>
          <a:lstStyle/>
          <a:p>
            <a:r>
              <a:rPr lang="en-GB" dirty="0"/>
              <a:t>QUANTITATIVE 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70582A-D98D-4304-BBB6-10DCF9C52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920613"/>
            <a:ext cx="5157787" cy="3684588"/>
          </a:xfrm>
        </p:spPr>
        <p:txBody>
          <a:bodyPr>
            <a:normAutofit fontScale="40000" lnSpcReduction="20000"/>
          </a:bodyPr>
          <a:lstStyle/>
          <a:p>
            <a:r>
              <a:rPr lang="en-GB" dirty="0"/>
              <a:t>1a Importance of Research (Likert)</a:t>
            </a:r>
          </a:p>
          <a:p>
            <a:r>
              <a:rPr lang="en-GB" dirty="0"/>
              <a:t>3a Importance to own research (Likert)</a:t>
            </a:r>
          </a:p>
          <a:p>
            <a:r>
              <a:rPr lang="en-GB" dirty="0"/>
              <a:t>3c Motivation to impact (Likert)</a:t>
            </a:r>
          </a:p>
          <a:p>
            <a:r>
              <a:rPr lang="en-GB" dirty="0"/>
              <a:t>4a Training (Likert)</a:t>
            </a:r>
          </a:p>
          <a:p>
            <a:r>
              <a:rPr lang="en-GB" dirty="0"/>
              <a:t>4b impact required for Ph.D. (1=yes)</a:t>
            </a:r>
          </a:p>
          <a:p>
            <a:r>
              <a:rPr lang="en-GB" dirty="0"/>
              <a:t>5a involved in creating (1=yes)</a:t>
            </a:r>
          </a:p>
          <a:p>
            <a:r>
              <a:rPr lang="en-GB" dirty="0"/>
              <a:t>5c Success to date(Likert)</a:t>
            </a:r>
          </a:p>
          <a:p>
            <a:r>
              <a:rPr lang="en-GB" dirty="0"/>
              <a:t>6a University emphasis (1=yes)</a:t>
            </a:r>
          </a:p>
          <a:p>
            <a:r>
              <a:rPr lang="en-GB" dirty="0"/>
              <a:t>6b University support (1 = yes)</a:t>
            </a:r>
          </a:p>
          <a:p>
            <a:r>
              <a:rPr lang="en-GB" dirty="0"/>
              <a:t>7a additional workload (1=yes)</a:t>
            </a:r>
          </a:p>
          <a:p>
            <a:r>
              <a:rPr lang="en-GB" dirty="0"/>
              <a:t>8a problems with impact (1=yes)</a:t>
            </a:r>
          </a:p>
          <a:p>
            <a:r>
              <a:rPr lang="en-GB" dirty="0"/>
              <a:t>8c tensions with aims (1=yes)</a:t>
            </a:r>
          </a:p>
          <a:p>
            <a:r>
              <a:rPr lang="en-GB" dirty="0"/>
              <a:t>8e tensions for career (1=yes)</a:t>
            </a:r>
          </a:p>
          <a:p>
            <a:r>
              <a:rPr lang="en-GB" dirty="0"/>
              <a:t>9a issues stopping impact (1=yes)</a:t>
            </a:r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F44EA6-51E1-4CAC-ACA3-815584C87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1" y="1027906"/>
            <a:ext cx="5183188" cy="823912"/>
          </a:xfrm>
        </p:spPr>
        <p:txBody>
          <a:bodyPr/>
          <a:lstStyle/>
          <a:p>
            <a:r>
              <a:rPr lang="en-GB" dirty="0"/>
              <a:t>QUALITATIVE QUESTIONS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519591-6A81-4868-8BF8-6C7AD2A5A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9801" y="1851818"/>
            <a:ext cx="5678863" cy="5006181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1.b Why do you believe that creating wider impact in society is important for (publicly-funded/ academic) research in general? </a:t>
            </a:r>
            <a:endParaRPr lang="en-GB" dirty="0"/>
          </a:p>
          <a:p>
            <a:r>
              <a:rPr lang="en-US" dirty="0"/>
              <a:t>2.a. What kinds of impacts, if any, do you believe research can usefully create in society? </a:t>
            </a:r>
            <a:endParaRPr lang="en-GB" dirty="0"/>
          </a:p>
          <a:p>
            <a:r>
              <a:rPr lang="en-US" dirty="0"/>
              <a:t>2.b. Can you give any emblematical examples of what you would regard as ‘worthwhile’ research impact?</a:t>
            </a:r>
            <a:endParaRPr lang="en-GB" dirty="0"/>
          </a:p>
          <a:p>
            <a:r>
              <a:rPr lang="en-US" dirty="0"/>
              <a:t>3.b. Why do you believe that creating impact in society is important for the research that you are doing? </a:t>
            </a:r>
            <a:endParaRPr lang="en-GB" dirty="0"/>
          </a:p>
          <a:p>
            <a:r>
              <a:rPr lang="en-US" dirty="0"/>
              <a:t>3.d. Why are you motivated to do research that can create societal impact? </a:t>
            </a:r>
            <a:endParaRPr lang="en-GB" dirty="0"/>
          </a:p>
          <a:p>
            <a:r>
              <a:rPr lang="en-US" dirty="0"/>
              <a:t>5.b. Please describe involvement in creating societal impact out of your research-duties</a:t>
            </a:r>
            <a:endParaRPr lang="en-GB" dirty="0"/>
          </a:p>
          <a:p>
            <a:r>
              <a:rPr lang="en-US" dirty="0"/>
              <a:t>6.c. In your career to date, what kinds of other support and encouragement have you been given to do research that creates societal impact?</a:t>
            </a:r>
            <a:endParaRPr lang="en-GB" dirty="0"/>
          </a:p>
          <a:p>
            <a:r>
              <a:rPr lang="en-US" dirty="0"/>
              <a:t>7.b.  Please describe whether creating societal impact requires additional work from your regular workload </a:t>
            </a:r>
            <a:endParaRPr lang="en-GB" dirty="0"/>
          </a:p>
          <a:p>
            <a:r>
              <a:rPr lang="en-US" dirty="0"/>
              <a:t>8.b. In your career to date, please describe any problems have you experienced problems in trying to do research that creates societal impacts</a:t>
            </a:r>
            <a:endParaRPr lang="en-GB" dirty="0"/>
          </a:p>
          <a:p>
            <a:r>
              <a:rPr lang="en-US" dirty="0"/>
              <a:t>8.d. Please describe any tensions that doing research creating societal impacts produces against with your other aims for research (e.g. doing excellent research, creating knowledge useful for teaching)?</a:t>
            </a:r>
            <a:endParaRPr lang="en-GB" dirty="0"/>
          </a:p>
          <a:p>
            <a:r>
              <a:rPr lang="en-US" dirty="0"/>
              <a:t>8.f Please describe any tensions hat doing research that creates societal impacts originates for your career development?</a:t>
            </a:r>
            <a:endParaRPr lang="en-GB" dirty="0"/>
          </a:p>
          <a:p>
            <a:r>
              <a:rPr lang="en-US" dirty="0"/>
              <a:t>9.a. Can you please describe any particular issues or features that stop you from doing research that is useful for society?</a:t>
            </a:r>
            <a:endParaRPr lang="en-GB" dirty="0"/>
          </a:p>
          <a:p>
            <a:r>
              <a:rPr lang="en-US" dirty="0"/>
              <a:t>10. Please name up to three key improvements/ interventions that could be made to make it materially easier to do research that created societal impact:</a:t>
            </a:r>
            <a:endParaRPr lang="en-GB" dirty="0"/>
          </a:p>
          <a:p>
            <a:r>
              <a:rPr lang="en-US" dirty="0"/>
              <a:t>11. Are there any issues or information which you would otherwise think are relevant but have not been able to ask?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12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B8318-992C-4872-897C-86A56A545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the respondents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0C6688-5853-44DF-B24D-6F48AF9B05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3122" y="1385740"/>
            <a:ext cx="6228542" cy="5593189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32FB131-2DB7-4889-A4A3-2CE3077464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38242" y="2488676"/>
            <a:ext cx="5940636" cy="364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68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F416-9B85-4384-8A5A-CF3BC6D4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Respondent characteristics </a:t>
            </a:r>
            <a:r>
              <a:rPr lang="en-GB" dirty="0" err="1"/>
              <a:t>pt</a:t>
            </a:r>
            <a:r>
              <a:rPr lang="en-GB" dirty="0"/>
              <a:t>/2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F677B8F-18DE-4FD0-A46B-848B2B40714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C49C8F9-AEF6-47EB-80BA-F88A835049A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774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0EDC7-D4A1-4FF1-9CEB-D0891D72E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Beliefs in value vs. personal success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7A0E64C-017C-4206-97C0-5EA53A586AC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7E323FA-0A82-4625-BB20-5003B886E07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33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6829-86EB-4E9F-854B-E5BAD142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Motivation vs training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C83E2BD-D1F2-4308-B0B8-B587BC544C9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41246C5-B9A7-49F4-8BE4-9989CD56953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6221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AD74E-B059-45C0-8848-EAAF81F6A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geography of impact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AA15018-C218-4D65-A9A7-D915B41E271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34788099"/>
              </p:ext>
            </p:extLst>
          </p:nvPr>
        </p:nvGraphicFramePr>
        <p:xfrm>
          <a:off x="320511" y="1825625"/>
          <a:ext cx="5699289" cy="493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67FDBF8-3134-4D86-BB7D-B9F03C61B77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607985"/>
              </p:ext>
            </p:extLst>
          </p:nvPr>
        </p:nvGraphicFramePr>
        <p:xfrm>
          <a:off x="6784942" y="678729"/>
          <a:ext cx="5181600" cy="5995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772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9B725-AB38-4282-A2A8-D1679E14D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Via Brad Good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106DC8C-D2B0-46D5-A575-3B51187C4B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Personal motivation  (green high)</a:t>
            </a:r>
          </a:p>
        </p:txBody>
      </p:sp>
      <p:pic>
        <p:nvPicPr>
          <p:cNvPr id="14" name="Content Placeholder 13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9DB7137A-F90F-4942-954A-78B49C351E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752753"/>
            <a:ext cx="5157787" cy="3189231"/>
          </a:xfr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6E3E48B-3A2F-42E4-B878-7A821FD62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2261" y="1681163"/>
            <a:ext cx="5183188" cy="823912"/>
          </a:xfrm>
        </p:spPr>
        <p:txBody>
          <a:bodyPr/>
          <a:lstStyle/>
          <a:p>
            <a:r>
              <a:rPr lang="en-GB" dirty="0"/>
              <a:t>Do you experience barriers (green high)? </a:t>
            </a:r>
          </a:p>
        </p:txBody>
      </p:sp>
      <p:pic>
        <p:nvPicPr>
          <p:cNvPr id="12" name="Content Placeholder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92CD6F9-D17A-408F-A6F7-4F3875EE8C1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44900"/>
            <a:ext cx="5183188" cy="3204937"/>
          </a:xfrm>
        </p:spPr>
      </p:pic>
    </p:spTree>
    <p:extLst>
      <p:ext uri="{BB962C8B-B14F-4D97-AF65-F5344CB8AC3E}">
        <p14:creationId xmlns:p14="http://schemas.microsoft.com/office/powerpoint/2010/main" val="2564119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C0-66DD-41D9-ADBE-F4122C674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are the problems in creating impact?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37F25D6-9818-4C50-AD3E-8B1119AF09C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DC2CA54-3ABC-48D0-B272-7C2AA2E10F8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8955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224B-5A85-42F7-A346-926D1F620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36690-48E2-483E-AA9D-5558845B6E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Survey focuses on people with greatest prospective orientation – ECRs with precarious jobs</a:t>
            </a:r>
          </a:p>
          <a:p>
            <a:r>
              <a:rPr lang="en-GB" dirty="0"/>
              <a:t>Impact is a consideration for early career researchers in SSH (even given data set coverage)</a:t>
            </a:r>
          </a:p>
          <a:p>
            <a:r>
              <a:rPr lang="en-GB" dirty="0"/>
              <a:t>There is awareness of impact across Europe – also in low-performing countries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D1B26-2115-4559-B7B0-8E73289FBC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Belief in value of impact is high – sense of own personal success low </a:t>
            </a:r>
          </a:p>
          <a:p>
            <a:r>
              <a:rPr lang="en-GB" dirty="0"/>
              <a:t>Motivation to deliver impact is high, training to deliver impact has been low</a:t>
            </a:r>
          </a:p>
          <a:p>
            <a:r>
              <a:rPr lang="en-GB" dirty="0"/>
              <a:t>Opportunistic time barriers to impact high – principled barriers to impact low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45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D7FDD8-14AF-45F6-B039-D72D1434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AE8474-5B5E-45BB-994C-EE38777393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European Network on Research Evaluation of the Social Sciences and Humanities (CA15137)</a:t>
            </a:r>
          </a:p>
          <a:p>
            <a:r>
              <a:rPr lang="en-GB" dirty="0"/>
              <a:t>COST (European Cooperation in Science and Technology)</a:t>
            </a:r>
          </a:p>
          <a:p>
            <a:r>
              <a:rPr lang="en-GB" dirty="0"/>
              <a:t>Respondents to the questionnaire</a:t>
            </a:r>
          </a:p>
          <a:p>
            <a:r>
              <a:rPr lang="en-GB" dirty="0"/>
              <a:t>Julia, Marta, Rita, Reetta, Corina, Brad, Stefan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FA8EA3-308E-493A-A9F0-A7F4B81165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8" name="Image 3" descr="logo 2 blue 300dpi.jpg">
            <a:extLst>
              <a:ext uri="{FF2B5EF4-FFF2-40B4-BE49-F238E27FC236}">
                <a16:creationId xmlns:a16="http://schemas.microsoft.com/office/drawing/2014/main" id="{DBE08372-0E29-44AF-8720-FAC9458ACE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480" y="5138118"/>
            <a:ext cx="5001062" cy="1412848"/>
          </a:xfrm>
          <a:prstGeom prst="rect">
            <a:avLst/>
          </a:prstGeom>
        </p:spPr>
      </p:pic>
      <p:pic>
        <p:nvPicPr>
          <p:cNvPr id="9" name="Image 4" descr="ENRESSH64px.png">
            <a:extLst>
              <a:ext uri="{FF2B5EF4-FFF2-40B4-BE49-F238E27FC236}">
                <a16:creationId xmlns:a16="http://schemas.microsoft.com/office/drawing/2014/main" id="{12F8ED09-E520-4422-A9D9-1C0996D52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120" y="704489"/>
            <a:ext cx="4620680" cy="420390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4F916B6-CF3D-4A45-883E-3D0131D4675A}"/>
              </a:ext>
            </a:extLst>
          </p:cNvPr>
          <p:cNvSpPr/>
          <p:nvPr/>
        </p:nvSpPr>
        <p:spPr>
          <a:xfrm>
            <a:off x="838200" y="617696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dirty="0">
                <a:solidFill>
                  <a:srgbClr val="696B6E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COST (European Cooperation in Science and Technology) is a pan-European intergovernmental framework.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800" dirty="0">
                <a:solidFill>
                  <a:srgbClr val="696B6E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Its mission is to enable break-through scientific and technological developments leading to new concepts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800" dirty="0">
                <a:solidFill>
                  <a:srgbClr val="696B6E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and products and thereby contribute to strengthening Europe’s research and innovation capacities.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28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43D9E-42A3-4D7E-89BA-57F726CA9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RQ: What are the effects of evaluation signals on researchers in the ‘formation stage’?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C059-2810-4233-A97A-F1268CE39D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ECRs are receptive to these signals &amp; include them in career decisions</a:t>
            </a:r>
          </a:p>
          <a:p>
            <a:pPr lvl="1"/>
            <a:r>
              <a:rPr lang="en-GB" dirty="0"/>
              <a:t>Even where these signals are not the loudest/ most influential.</a:t>
            </a:r>
          </a:p>
          <a:p>
            <a:r>
              <a:rPr lang="en-GB" dirty="0"/>
              <a:t>Awareness of ‘impact’ X-Europe</a:t>
            </a:r>
          </a:p>
          <a:p>
            <a:pPr lvl="1"/>
            <a:r>
              <a:rPr lang="en-GB" dirty="0"/>
              <a:t>But often framed as part of a tension; ‘necessary but hard-to-deliver’</a:t>
            </a:r>
          </a:p>
          <a:p>
            <a:r>
              <a:rPr lang="en-GB" dirty="0"/>
              <a:t>Strong ‘intrinsic motivation’ to create impact</a:t>
            </a:r>
          </a:p>
          <a:p>
            <a:pPr lvl="1"/>
            <a:r>
              <a:rPr lang="en-GB" dirty="0"/>
              <a:t>It is a duty for researchers in receipt of public funding </a:t>
            </a:r>
          </a:p>
          <a:p>
            <a:pPr lvl="3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F93CC-37EB-44E2-BA35-A6AA7DBE2E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Sense of success to date is relatively weak</a:t>
            </a:r>
          </a:p>
          <a:p>
            <a:pPr lvl="1"/>
            <a:r>
              <a:rPr lang="en-GB" dirty="0"/>
              <a:t>Role for evaluation in reinforcing belief that success is possible</a:t>
            </a:r>
          </a:p>
          <a:p>
            <a:r>
              <a:rPr lang="en-GB" dirty="0"/>
              <a:t>Question of ECR capacity to deliver impact successfully/ valuably</a:t>
            </a:r>
          </a:p>
          <a:p>
            <a:pPr lvl="1"/>
            <a:r>
              <a:rPr lang="en-GB" dirty="0"/>
              <a:t>Perception of more training needed for researchers to deal with problems </a:t>
            </a:r>
          </a:p>
          <a:p>
            <a:r>
              <a:rPr lang="en-GB" dirty="0"/>
              <a:t>Primary impact barriers are opportunistic (time, circumstance)</a:t>
            </a:r>
          </a:p>
          <a:p>
            <a:pPr lvl="1"/>
            <a:r>
              <a:rPr lang="en-GB" dirty="0"/>
              <a:t>Creating impact not at odds w intrinsic wish to be ‘good’ researcher </a:t>
            </a:r>
          </a:p>
        </p:txBody>
      </p:sp>
    </p:spTree>
    <p:extLst>
      <p:ext uri="{BB962C8B-B14F-4D97-AF65-F5344CB8AC3E}">
        <p14:creationId xmlns:p14="http://schemas.microsoft.com/office/powerpoint/2010/main" val="147891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BDCB-F747-4254-BA65-1843AB5A7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Evaluation as a governance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7F07F-4D65-4F65-AF40-460A96E5B4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Drawing here on a mid-level theory of science steering (Glaser, 2012)</a:t>
            </a:r>
          </a:p>
          <a:p>
            <a:r>
              <a:rPr lang="en-GB" dirty="0"/>
              <a:t>Science advances via extended communities working in parallel</a:t>
            </a:r>
          </a:p>
          <a:p>
            <a:r>
              <a:rPr lang="en-GB" dirty="0"/>
              <a:t>Coordination critical: achieved via shared understanding of ‘goodness’</a:t>
            </a:r>
          </a:p>
          <a:p>
            <a:pPr lvl="1"/>
            <a:r>
              <a:rPr lang="en-GB" dirty="0"/>
              <a:t>Retrospective judgements of past activities</a:t>
            </a:r>
          </a:p>
          <a:p>
            <a:pPr lvl="1"/>
            <a:r>
              <a:rPr lang="en-GB" dirty="0"/>
              <a:t>Ongoing </a:t>
            </a:r>
            <a:r>
              <a:rPr lang="en-GB" dirty="0" err="1"/>
              <a:t>attunement</a:t>
            </a:r>
            <a:r>
              <a:rPr lang="en-GB" dirty="0"/>
              <a:t> of contemporary practices </a:t>
            </a:r>
          </a:p>
          <a:p>
            <a:pPr lvl="1"/>
            <a:r>
              <a:rPr lang="en-GB" dirty="0"/>
              <a:t>Prospective anticipation of future peer judgements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28E7BEC-3202-4823-8E6D-1701BAD09DC2}"/>
              </a:ext>
            </a:extLst>
          </p:cNvPr>
          <p:cNvSpPr/>
          <p:nvPr/>
        </p:nvSpPr>
        <p:spPr>
          <a:xfrm>
            <a:off x="8245230" y="5244430"/>
            <a:ext cx="1649046" cy="1492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Scientist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35428B-C7A3-40BD-96E4-3DF4E0FF8AFE}"/>
              </a:ext>
            </a:extLst>
          </p:cNvPr>
          <p:cNvSpPr/>
          <p:nvPr/>
        </p:nvSpPr>
        <p:spPr>
          <a:xfrm>
            <a:off x="6244493" y="2836985"/>
            <a:ext cx="1336430" cy="72683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Past projects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B512D57-744D-479E-9C15-CD2CEC7E6EE6}"/>
              </a:ext>
            </a:extLst>
          </p:cNvPr>
          <p:cNvSpPr/>
          <p:nvPr/>
        </p:nvSpPr>
        <p:spPr>
          <a:xfrm>
            <a:off x="7733323" y="2836984"/>
            <a:ext cx="1336430" cy="72683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Current research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2E49909-837F-45E3-B0C8-26D3FBBFBBF4}"/>
              </a:ext>
            </a:extLst>
          </p:cNvPr>
          <p:cNvSpPr/>
          <p:nvPr/>
        </p:nvSpPr>
        <p:spPr>
          <a:xfrm>
            <a:off x="9222153" y="2836983"/>
            <a:ext cx="1336430" cy="72683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Project plans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15DB130-93ED-4589-BAA6-76A5CE5F2913}"/>
              </a:ext>
            </a:extLst>
          </p:cNvPr>
          <p:cNvSpPr/>
          <p:nvPr/>
        </p:nvSpPr>
        <p:spPr>
          <a:xfrm>
            <a:off x="10710983" y="2836982"/>
            <a:ext cx="1336430" cy="72683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Future avenues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F73C25B-4AA4-4E91-BDCC-3B3565326862}"/>
              </a:ext>
            </a:extLst>
          </p:cNvPr>
          <p:cNvSpPr/>
          <p:nvPr/>
        </p:nvSpPr>
        <p:spPr>
          <a:xfrm>
            <a:off x="7446107" y="3120288"/>
            <a:ext cx="429846" cy="1602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0695A19-253B-425D-AEBD-C70B11B304D4}"/>
              </a:ext>
            </a:extLst>
          </p:cNvPr>
          <p:cNvSpPr/>
          <p:nvPr/>
        </p:nvSpPr>
        <p:spPr>
          <a:xfrm>
            <a:off x="9037515" y="3120288"/>
            <a:ext cx="429846" cy="1602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0784A9A-23B3-48FF-8A42-E26984A2CCB9}"/>
              </a:ext>
            </a:extLst>
          </p:cNvPr>
          <p:cNvSpPr/>
          <p:nvPr/>
        </p:nvSpPr>
        <p:spPr>
          <a:xfrm>
            <a:off x="10419860" y="3120288"/>
            <a:ext cx="429846" cy="1602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E42682-2D99-4F17-846A-AED5D211E3C8}"/>
              </a:ext>
            </a:extLst>
          </p:cNvPr>
          <p:cNvSpPr txBox="1"/>
          <p:nvPr/>
        </p:nvSpPr>
        <p:spPr>
          <a:xfrm>
            <a:off x="5879123" y="3644831"/>
            <a:ext cx="22044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/>
              <a:t>Retrospective</a:t>
            </a:r>
          </a:p>
          <a:p>
            <a:r>
              <a:rPr lang="en-GB" sz="1400" i="1" dirty="0"/>
              <a:t>Formal evaluations</a:t>
            </a:r>
          </a:p>
          <a:p>
            <a:r>
              <a:rPr lang="en-GB" sz="1400" i="1" dirty="0"/>
              <a:t>Journal peer reviews</a:t>
            </a:r>
          </a:p>
          <a:p>
            <a:r>
              <a:rPr lang="en-GB" sz="1400" i="1" dirty="0"/>
              <a:t>Tenure/ promotion committees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67A55C-0606-4C18-A078-8C45DFEDE732}"/>
              </a:ext>
            </a:extLst>
          </p:cNvPr>
          <p:cNvSpPr txBox="1"/>
          <p:nvPr/>
        </p:nvSpPr>
        <p:spPr>
          <a:xfrm>
            <a:off x="7935301" y="3626439"/>
            <a:ext cx="22044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/>
              <a:t>Ongoing</a:t>
            </a:r>
          </a:p>
          <a:p>
            <a:r>
              <a:rPr lang="en-GB" sz="1400" i="1" dirty="0"/>
              <a:t>Interim evaluation </a:t>
            </a:r>
          </a:p>
          <a:p>
            <a:r>
              <a:rPr lang="en-GB" sz="1400" i="1" dirty="0"/>
              <a:t>Project partners</a:t>
            </a:r>
          </a:p>
          <a:p>
            <a:r>
              <a:rPr lang="en-GB" sz="1400" i="1" dirty="0"/>
              <a:t>Conference papers</a:t>
            </a:r>
          </a:p>
          <a:p>
            <a:r>
              <a:rPr lang="en-GB" sz="1400" i="1" dirty="0"/>
              <a:t>Seminars</a:t>
            </a:r>
          </a:p>
          <a:p>
            <a:r>
              <a:rPr lang="en-GB" sz="1400" i="1" dirty="0"/>
              <a:t>Social media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637F429-E1EB-43AF-BF1B-86C5A11A7082}"/>
              </a:ext>
            </a:extLst>
          </p:cNvPr>
          <p:cNvSpPr/>
          <p:nvPr/>
        </p:nvSpPr>
        <p:spPr>
          <a:xfrm rot="2804723">
            <a:off x="6932531" y="5058062"/>
            <a:ext cx="1891323" cy="51050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7C4D9933-73B7-4922-94B4-D9D2C7D48460}"/>
              </a:ext>
            </a:extLst>
          </p:cNvPr>
          <p:cNvSpPr/>
          <p:nvPr/>
        </p:nvSpPr>
        <p:spPr>
          <a:xfrm rot="18795277" flipV="1">
            <a:off x="9116674" y="4927334"/>
            <a:ext cx="1891323" cy="51050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30CA7D-07B6-47B9-AD43-E553B172A17C}"/>
              </a:ext>
            </a:extLst>
          </p:cNvPr>
          <p:cNvSpPr txBox="1"/>
          <p:nvPr/>
        </p:nvSpPr>
        <p:spPr>
          <a:xfrm>
            <a:off x="9675731" y="3613772"/>
            <a:ext cx="22044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/>
              <a:t>Prospective</a:t>
            </a:r>
          </a:p>
          <a:p>
            <a:r>
              <a:rPr lang="en-GB" sz="1400" i="1" dirty="0"/>
              <a:t>What will reviewers/ funders find ‘good’ about the ideas I want to have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92CC013-2F11-4370-A78F-8659182AAC70}"/>
              </a:ext>
            </a:extLst>
          </p:cNvPr>
          <p:cNvSpPr/>
          <p:nvPr/>
        </p:nvSpPr>
        <p:spPr>
          <a:xfrm>
            <a:off x="6172202" y="1648497"/>
            <a:ext cx="1336430" cy="819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reviewers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F94D261-92FF-4A94-A153-F36DF8A27E1A}"/>
              </a:ext>
            </a:extLst>
          </p:cNvPr>
          <p:cNvSpPr/>
          <p:nvPr/>
        </p:nvSpPr>
        <p:spPr>
          <a:xfrm>
            <a:off x="7759207" y="1662334"/>
            <a:ext cx="1336430" cy="819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audience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9035AB-C2B8-4095-88BA-E29EE213A1B6}"/>
              </a:ext>
            </a:extLst>
          </p:cNvPr>
          <p:cNvSpPr/>
          <p:nvPr/>
        </p:nvSpPr>
        <p:spPr>
          <a:xfrm>
            <a:off x="9252438" y="1662334"/>
            <a:ext cx="1336430" cy="819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partners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C880F3-1A86-4E99-B4EC-0FEC2BAEB37F}"/>
              </a:ext>
            </a:extLst>
          </p:cNvPr>
          <p:cNvSpPr/>
          <p:nvPr/>
        </p:nvSpPr>
        <p:spPr>
          <a:xfrm>
            <a:off x="10745669" y="1651213"/>
            <a:ext cx="1336430" cy="819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colleagues</a:t>
            </a:r>
          </a:p>
        </p:txBody>
      </p:sp>
    </p:spTree>
    <p:extLst>
      <p:ext uri="{BB962C8B-B14F-4D97-AF65-F5344CB8AC3E}">
        <p14:creationId xmlns:p14="http://schemas.microsoft.com/office/powerpoint/2010/main" val="140847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2" grpId="0"/>
      <p:bldP spid="23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CF0B9-A83E-4898-AD69-2E4159E04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Scientific decision-making and steering in a well-functioning science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D188C-46EF-4EBF-B214-2031B85C5F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Scientists play multiple roles simultaneously</a:t>
            </a:r>
          </a:p>
          <a:p>
            <a:r>
              <a:rPr lang="en-GB" dirty="0"/>
              <a:t>Scientists are path-impregnated (Knorr-</a:t>
            </a:r>
            <a:r>
              <a:rPr lang="en-GB" dirty="0" err="1"/>
              <a:t>Cetina</a:t>
            </a:r>
            <a:r>
              <a:rPr lang="en-GB" dirty="0"/>
              <a:t>, 1981)</a:t>
            </a:r>
          </a:p>
          <a:p>
            <a:r>
              <a:rPr lang="en-GB" dirty="0"/>
              <a:t>Scientists cluster around common definitions of ‘goodness’</a:t>
            </a:r>
          </a:p>
          <a:p>
            <a:pPr lvl="1"/>
            <a:r>
              <a:rPr lang="en-GB" dirty="0"/>
              <a:t>codified in ‘landscape features’</a:t>
            </a:r>
          </a:p>
          <a:p>
            <a:pPr lvl="1"/>
            <a:r>
              <a:rPr lang="en-GB" dirty="0"/>
              <a:t>reproduced in epistemic communities</a:t>
            </a:r>
          </a:p>
          <a:p>
            <a:pPr lvl="1"/>
            <a:r>
              <a:rPr lang="en-GB" dirty="0"/>
              <a:t>Regulated by scientists </a:t>
            </a:r>
          </a:p>
        </p:txBody>
      </p:sp>
      <p:pic>
        <p:nvPicPr>
          <p:cNvPr id="51" name="Content Placeholder 50">
            <a:extLst>
              <a:ext uri="{FF2B5EF4-FFF2-40B4-BE49-F238E27FC236}">
                <a16:creationId xmlns:a16="http://schemas.microsoft.com/office/drawing/2014/main" id="{316486ED-7244-4CE5-A0E5-2A5B52B041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2357" y="1786690"/>
            <a:ext cx="5761443" cy="4718519"/>
          </a:xfrm>
          <a:prstGeom prst="rect">
            <a:avLst/>
          </a:prstGeom>
        </p:spPr>
      </p:pic>
      <p:sp>
        <p:nvSpPr>
          <p:cNvPr id="52" name="Cloud 51">
            <a:extLst>
              <a:ext uri="{FF2B5EF4-FFF2-40B4-BE49-F238E27FC236}">
                <a16:creationId xmlns:a16="http://schemas.microsoft.com/office/drawing/2014/main" id="{E812A791-0EA1-4030-8F03-FDB2090311DC}"/>
              </a:ext>
            </a:extLst>
          </p:cNvPr>
          <p:cNvSpPr/>
          <p:nvPr/>
        </p:nvSpPr>
        <p:spPr>
          <a:xfrm>
            <a:off x="4737754" y="5236590"/>
            <a:ext cx="2564091" cy="162141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Landscape features: journals, imprints, proceedings, standards, protocols</a:t>
            </a:r>
          </a:p>
        </p:txBody>
      </p:sp>
      <p:sp>
        <p:nvSpPr>
          <p:cNvPr id="53" name="Cloud 52">
            <a:extLst>
              <a:ext uri="{FF2B5EF4-FFF2-40B4-BE49-F238E27FC236}">
                <a16:creationId xmlns:a16="http://schemas.microsoft.com/office/drawing/2014/main" id="{1789C5DB-71EE-4966-9937-1319CD29E752}"/>
              </a:ext>
            </a:extLst>
          </p:cNvPr>
          <p:cNvSpPr/>
          <p:nvPr/>
        </p:nvSpPr>
        <p:spPr>
          <a:xfrm>
            <a:off x="9644312" y="5236590"/>
            <a:ext cx="2564091" cy="162141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Epistemic community: learned societies, conferences, research networks, Standing Commissions </a:t>
            </a:r>
          </a:p>
        </p:txBody>
      </p:sp>
    </p:spTree>
    <p:extLst>
      <p:ext uri="{BB962C8B-B14F-4D97-AF65-F5344CB8AC3E}">
        <p14:creationId xmlns:p14="http://schemas.microsoft.com/office/powerpoint/2010/main" val="331727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185E-7668-42A1-BF12-B43F9D6D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evaluation challenge as providing effective steering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8EF17-AB44-4FE9-A605-A337A6A310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Good evaluation practice steers scientists to more ‘good’ things</a:t>
            </a:r>
          </a:p>
          <a:p>
            <a:r>
              <a:rPr lang="en-GB" dirty="0"/>
              <a:t>Ideal as complement/ reflection of existing signals (e.g. cites)</a:t>
            </a:r>
          </a:p>
          <a:p>
            <a:r>
              <a:rPr lang="en-GB" dirty="0"/>
              <a:t>Providing reliable signals to shape good practice</a:t>
            </a:r>
          </a:p>
          <a:p>
            <a:r>
              <a:rPr lang="en-GB" dirty="0"/>
              <a:t>Authentic &amp; achievable:</a:t>
            </a:r>
          </a:p>
          <a:p>
            <a:pPr lvl="1"/>
            <a:r>
              <a:rPr lang="en-GB" dirty="0"/>
              <a:t>Reflecting everyday/ not extraordinary performance (</a:t>
            </a:r>
            <a:r>
              <a:rPr lang="en-GB" dirty="0" err="1"/>
              <a:t>Sivertson</a:t>
            </a:r>
            <a:r>
              <a:rPr lang="en-GB" dirty="0"/>
              <a:t>, 2019)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0BED8-DCA7-4BC1-8528-190D055D4D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Molas Gallart (2014) – risk of multiple reasons for evaluation</a:t>
            </a:r>
          </a:p>
          <a:p>
            <a:r>
              <a:rPr lang="en-GB" dirty="0"/>
              <a:t>Challenge of Finance Ministry led interest in research efficiency</a:t>
            </a:r>
          </a:p>
          <a:p>
            <a:r>
              <a:rPr lang="en-GB" dirty="0"/>
              <a:t>Imposition of external ideas of what is ‘good’ research</a:t>
            </a:r>
          </a:p>
          <a:p>
            <a:r>
              <a:rPr lang="en-GB" dirty="0"/>
              <a:t>Hybridisation of evaluation</a:t>
            </a:r>
          </a:p>
          <a:p>
            <a:pPr lvl="1"/>
            <a:r>
              <a:rPr lang="en-GB" dirty="0"/>
              <a:t>‘Orphan disease charity panels’</a:t>
            </a:r>
          </a:p>
          <a:p>
            <a:pPr lvl="1"/>
            <a:r>
              <a:rPr lang="en-GB" dirty="0"/>
              <a:t>Vs. users making excellence calls</a:t>
            </a:r>
          </a:p>
        </p:txBody>
      </p:sp>
    </p:spTree>
    <p:extLst>
      <p:ext uri="{BB962C8B-B14F-4D97-AF65-F5344CB8AC3E}">
        <p14:creationId xmlns:p14="http://schemas.microsoft.com/office/powerpoint/2010/main" val="200412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80E4-FA36-48D0-889D-22C2C2A2F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and the complexity of steering science governance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B231B-8FFC-4244-85AD-CBAC61E23E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Long-term nature of steering effects: shift is generational effect (</a:t>
            </a:r>
            <a:r>
              <a:rPr lang="en-GB" dirty="0" err="1"/>
              <a:t>Ziman</a:t>
            </a:r>
            <a:r>
              <a:rPr lang="en-GB" dirty="0"/>
              <a:t>, 2003)</a:t>
            </a:r>
          </a:p>
          <a:p>
            <a:r>
              <a:rPr lang="en-GB" dirty="0"/>
              <a:t>Matthew Principle &amp; mimicry: ‘goodness’ based partly on who is doing good work</a:t>
            </a:r>
          </a:p>
          <a:p>
            <a:r>
              <a:rPr lang="en-GB" dirty="0"/>
              <a:t>Sensitivity: </a:t>
            </a:r>
            <a:r>
              <a:rPr lang="en-GB" i="1" dirty="0"/>
              <a:t>ad hoc </a:t>
            </a:r>
            <a:r>
              <a:rPr lang="en-GB" dirty="0"/>
              <a:t>judgements can become ‘landmarks of the field’ / exert substantive power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74D27-BD89-4382-BEAD-FEC447DFBD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Scientific governance also a field of power: barriers to entry, sunk costs, scientific capital</a:t>
            </a:r>
          </a:p>
          <a:p>
            <a:r>
              <a:rPr lang="en-GB" dirty="0"/>
              <a:t>Risk of tunnel vision/ bubbles forming (e.g. </a:t>
            </a:r>
            <a:r>
              <a:rPr lang="en-GB" dirty="0" err="1"/>
              <a:t>Willsdon</a:t>
            </a:r>
            <a:r>
              <a:rPr lang="en-GB" dirty="0"/>
              <a:t> UK biotechnology)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 Need for authentic signals of judgements to minimise the risks of pursuing false leads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8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000" dirty="0"/>
              <a:t>Distortion in behaviour and practices as a result of contemporary definitions of ‘excellent’ research</a:t>
            </a:r>
            <a:endParaRPr lang="es-ES" sz="3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GB" dirty="0"/>
              <a:t>These evaluation-derived problems are now creating acute distortions in science behaviour because so much funding is channelled to excellence</a:t>
            </a:r>
            <a:endParaRPr lang="es-ES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GB" b="1" dirty="0"/>
              <a:t>Journal juicing &amp; drone journal capture</a:t>
            </a:r>
            <a:endParaRPr lang="es-ES" b="1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GB" dirty="0"/>
              <a:t>Questionable research practices around “</a:t>
            </a:r>
            <a:r>
              <a:rPr lang="en-GB" b="1" dirty="0"/>
              <a:t>p-hacking</a:t>
            </a:r>
            <a:r>
              <a:rPr lang="en-GB" dirty="0"/>
              <a:t>”- significance bias positive feedback loops.</a:t>
            </a:r>
            <a:endParaRPr lang="es-ES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GB" b="1" dirty="0"/>
              <a:t>Salami Slicing </a:t>
            </a:r>
            <a:r>
              <a:rPr lang="en-GB" dirty="0"/>
              <a:t>and the ‘minimum publishable unit’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CC26C-F7D0-48DC-8D3F-D4EA12EF40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GB" b="1" dirty="0"/>
              <a:t>Coercive citations</a:t>
            </a:r>
            <a:r>
              <a:rPr lang="en-GB" dirty="0"/>
              <a:t>: my audience want to read research that is relevant to them (cites research published in my journal)</a:t>
            </a:r>
            <a:endParaRPr lang="es-ES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GB" b="1" dirty="0"/>
              <a:t>Excessively specialised contributions </a:t>
            </a:r>
            <a:r>
              <a:rPr lang="en-GB" dirty="0"/>
              <a:t>optimised to a journal requirements and not general scientific welfare.</a:t>
            </a:r>
            <a:endParaRPr lang="es-ES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GB" dirty="0"/>
              <a:t>Citation “</a:t>
            </a:r>
            <a:r>
              <a:rPr lang="en-GB" b="1" dirty="0"/>
              <a:t>husbandry</a:t>
            </a:r>
            <a:r>
              <a:rPr lang="en-GB" dirty="0"/>
              <a:t>” to boost metrics (h-index)</a:t>
            </a:r>
            <a:endParaRPr lang="es-ES" dirty="0"/>
          </a:p>
          <a:p>
            <a:pPr marL="0" indent="0" algn="r">
              <a:buNone/>
            </a:pPr>
            <a:r>
              <a:rPr lang="es-ES" sz="2400" dirty="0"/>
              <a:t>(Martin, 2013; Hall &amp; Martin, 2018)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89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43D9E-42A3-4D7E-89BA-57F726CA9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effects of these signals on researchers in the ‘formation stage’?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C059-2810-4233-A97A-F1268CE39D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Signals are received primarily prospectively</a:t>
            </a:r>
          </a:p>
          <a:p>
            <a:pPr lvl="1"/>
            <a:r>
              <a:rPr lang="en-GB" dirty="0"/>
              <a:t>Making decisions now in anticipation of their future effects</a:t>
            </a:r>
          </a:p>
          <a:p>
            <a:r>
              <a:rPr lang="en-GB" dirty="0"/>
              <a:t>Managing current activities to optimise future opportunity</a:t>
            </a:r>
          </a:p>
          <a:p>
            <a:pPr lvl="1"/>
            <a:r>
              <a:rPr lang="en-GB" dirty="0"/>
              <a:t>Influences skills learned/ which trajectories pursued</a:t>
            </a:r>
          </a:p>
          <a:p>
            <a:r>
              <a:rPr lang="en-GB" dirty="0"/>
              <a:t>Effects may only be evident after a generation</a:t>
            </a:r>
          </a:p>
          <a:p>
            <a:pPr lvl="1"/>
            <a:r>
              <a:rPr lang="en-GB" dirty="0"/>
              <a:t>When supervisors/ mentors are all formed on these paths</a:t>
            </a:r>
          </a:p>
          <a:p>
            <a:pPr lvl="3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F93CC-37EB-44E2-BA35-A6AA7DBE2E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Contemporary situation of conjunction of increased:</a:t>
            </a:r>
          </a:p>
          <a:p>
            <a:pPr lvl="1"/>
            <a:r>
              <a:rPr lang="en-GB" dirty="0"/>
              <a:t>Intensity of evaluation across research systems</a:t>
            </a:r>
          </a:p>
          <a:p>
            <a:pPr lvl="1"/>
            <a:r>
              <a:rPr lang="en-GB" dirty="0"/>
              <a:t>Stakes (academic precarity)</a:t>
            </a:r>
          </a:p>
          <a:p>
            <a:pPr lvl="1"/>
            <a:r>
              <a:rPr lang="en-GB" dirty="0"/>
              <a:t>Expectations (‘all must be excellent’)</a:t>
            </a:r>
          </a:p>
          <a:p>
            <a:pPr lvl="1"/>
            <a:r>
              <a:rPr lang="en-GB" dirty="0"/>
              <a:t>Breadth of evaluation (excellence, engagement)</a:t>
            </a:r>
          </a:p>
          <a:p>
            <a:pPr lvl="1"/>
            <a:r>
              <a:rPr lang="en-GB" dirty="0"/>
              <a:t>Workload (junior mental health crisis)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 Very complex environment to anticipate/ unexpected effects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23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77C0-881D-4538-ACB6-AB5C93E2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“CARES (Careers and Research Evaluation Systems for societal impact)”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7B5C7-D41F-4998-9A2F-355597DAED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 is increased emphasis on evaluation of research impact affecting early career researchers in SSH?</a:t>
            </a:r>
          </a:p>
          <a:p>
            <a:pPr lvl="1"/>
            <a:r>
              <a:rPr lang="en-GB" dirty="0"/>
              <a:t>ECR </a:t>
            </a:r>
            <a:r>
              <a:rPr lang="en-GB" dirty="0">
                <a:sym typeface="Wingdings" panose="05000000000000000000" pitchFamily="2" charset="2"/>
              </a:rPr>
              <a:t> formative stage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Evaluation  prospective anticipation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SSH  risk of exogenous signals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Impact  additional agenda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Career  “publish or perish”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0268B-AC68-4A03-8288-919AE5550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94489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Need for sensemaking of a complex environment with unknown categories/ connections</a:t>
            </a:r>
          </a:p>
          <a:p>
            <a:r>
              <a:rPr lang="en-GB" dirty="0"/>
              <a:t>Exploratory data gathering to get information on potential categories and connections</a:t>
            </a:r>
          </a:p>
          <a:p>
            <a:r>
              <a:rPr lang="en-GB" dirty="0"/>
              <a:t>Identifying areas of influence/ micro-dynamics of decision-making</a:t>
            </a:r>
          </a:p>
          <a:p>
            <a:r>
              <a:rPr lang="en-GB" dirty="0"/>
              <a:t>Stylised facts of “impact evaluation” &amp; ECRs</a:t>
            </a:r>
          </a:p>
        </p:txBody>
      </p:sp>
    </p:spTree>
    <p:extLst>
      <p:ext uri="{BB962C8B-B14F-4D97-AF65-F5344CB8AC3E}">
        <p14:creationId xmlns:p14="http://schemas.microsoft.com/office/powerpoint/2010/main" val="3808785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12303</TotalTime>
  <Words>2027</Words>
  <Application>Microsoft Office PowerPoint</Application>
  <PresentationFormat>Widescreen</PresentationFormat>
  <Paragraphs>202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Office Theme</vt:lpstr>
      <vt:lpstr>“Introduction to Careers &amp; Social Impacts in SSH : an conceptual and empirical introduction”</vt:lpstr>
      <vt:lpstr>Acknowledgements</vt:lpstr>
      <vt:lpstr>Evaluation as a governance technology</vt:lpstr>
      <vt:lpstr>Scientific decision-making and steering in a well-functioning science system</vt:lpstr>
      <vt:lpstr>The evaluation challenge as providing effective steering signals</vt:lpstr>
      <vt:lpstr>Evaluation and the complexity of steering science governance networks</vt:lpstr>
      <vt:lpstr>Distortion in behaviour and practices as a result of contemporary definitions of ‘excellent’ research</vt:lpstr>
      <vt:lpstr>What are the effects of these signals on researchers in the ‘formation stage’?</vt:lpstr>
      <vt:lpstr>“CARES (Careers and Research Evaluation Systems for societal impact)”</vt:lpstr>
      <vt:lpstr>Preliminary sensemaking activities</vt:lpstr>
      <vt:lpstr>The pilot instrument</vt:lpstr>
      <vt:lpstr>Overview of the respondents</vt:lpstr>
      <vt:lpstr>Respondent characteristics pt/2</vt:lpstr>
      <vt:lpstr>Beliefs in value vs. personal success</vt:lpstr>
      <vt:lpstr>Motivation vs training </vt:lpstr>
      <vt:lpstr>The geography of impact </vt:lpstr>
      <vt:lpstr>Via Brad Good</vt:lpstr>
      <vt:lpstr>Where are the problems in creating impact?</vt:lpstr>
      <vt:lpstr>Preliminary messages</vt:lpstr>
      <vt:lpstr>RQ: What are the effects of evaluation signals on researchers in the ‘formation stage’?</vt:lpstr>
    </vt:vector>
  </TitlesOfParts>
  <Company>Twente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&amp; public values: how can funders usefully support impact</dc:title>
  <dc:creator>Benneworth, P.S. (BMS)</dc:creator>
  <cp:lastModifiedBy>Benneworth, P.S. (BMS)</cp:lastModifiedBy>
  <cp:revision>74</cp:revision>
  <dcterms:created xsi:type="dcterms:W3CDTF">2017-03-26T13:32:04Z</dcterms:created>
  <dcterms:modified xsi:type="dcterms:W3CDTF">2019-03-11T15:20:32Z</dcterms:modified>
</cp:coreProperties>
</file>