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E7F91-D7E4-41B2-BD2C-531FDB9F8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83A8-0CE2-413B-8C18-B4A2A9BEB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DE48F-48C3-47F5-AA81-A06BE89F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C24B-AFA7-4E2B-8C5A-4FFA634AEB10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81003-9FE3-4CB8-8AF4-3489A84A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2789B-7974-4A80-8CFE-5B6EEE22E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DA91-281F-41E0-BED9-E5121DB12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9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BC6FF-27FE-4062-9FB1-E001B5AAB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7ECE9E-1A71-49C5-B71B-7F84D0427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C5581-02FE-4685-A078-48CE099D3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C24B-AFA7-4E2B-8C5A-4FFA634AEB10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7CAF4-783A-4D3A-A0AD-2B980183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7C4D6-6471-477A-8C4E-9D8BAFF6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DA91-281F-41E0-BED9-E5121DB12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6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59716E-5BA7-4550-B2AC-8A61367DF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B70BA-CE56-4EDB-964C-1E91949FE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13C45-BD5A-4DD1-BC8C-3912ED761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C24B-AFA7-4E2B-8C5A-4FFA634AEB10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1F835-21DC-4D51-89B7-799631CD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FAAC0-7108-4B82-9DD8-13334C13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DA91-281F-41E0-BED9-E5121DB12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11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CD7FC-81B0-48C2-B582-22812C281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58C3-1431-4A3C-90E6-02DA6B437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800"/>
            </a:lvl1pPr>
            <a:lvl2pPr>
              <a:defRPr sz="3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5DA74-4A74-46CC-BC0E-AC737929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C24B-AFA7-4E2B-8C5A-4FFA634AEB10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9AF14-BA45-4481-8080-E5207C96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20483-01DF-46ED-9760-EC842C18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DA91-281F-41E0-BED9-E5121DB12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4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9CA5-1EC6-4D07-B133-A9FA1D367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44BD9-BA70-414C-B727-607169348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74112-F1FF-47E3-BDAA-B0C29330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C24B-AFA7-4E2B-8C5A-4FFA634AEB10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4E1C8-CE7B-46F2-83FF-9825C174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E2679-84FB-4BF6-B8E6-57BD9F4A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DA91-281F-41E0-BED9-E5121DB12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92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A054-4FE8-45F9-B14C-3DC03017E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A993-EC3B-4619-B89E-8A8B39325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38A0D-3A4A-41CF-A2AB-E047DEA22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60E20-8CBC-44D4-9730-FE132DB5F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C24B-AFA7-4E2B-8C5A-4FFA634AEB10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CE7F4-046B-42E9-9459-0C6C5FE5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8F9F4-8EC8-43F9-BECC-521CFA65C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DA91-281F-41E0-BED9-E5121DB12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53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B1DEB-9D49-4722-AC54-752732529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4F48F-CE80-4F71-9D5B-E47A08E0B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4F08D-27B8-411E-819D-0165A566A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B00C7-7269-473B-8B33-E2DECBD82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C588C3-E623-4BC0-894C-19F1CD2B8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B954A8-DEC3-4F2D-8DE7-F4D7A981E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C24B-AFA7-4E2B-8C5A-4FFA634AEB10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A76774-268B-4AC5-8476-828AD532E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4D5FB3-5AAE-45D5-9F81-42A7FCD7D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DA91-281F-41E0-BED9-E5121DB12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77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3E3AF-B0C9-4E2E-B09A-840BB742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BBA33-20DC-45E1-A079-083E24C95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C24B-AFA7-4E2B-8C5A-4FFA634AEB10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1B6A3D-BB3C-447E-8C77-E3DDE5980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77426-E1A0-4B59-9ECD-57F2C5751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DA91-281F-41E0-BED9-E5121DB12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28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FE0217-64F2-4223-A8E0-53D37DA55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C24B-AFA7-4E2B-8C5A-4FFA634AEB10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A52AA5-905C-4C54-A931-D3B3B156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2FFA2-2CA0-43DA-BCBE-7B798F766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DA91-281F-41E0-BED9-E5121DB12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57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279F8-B86D-435E-93EC-A9436D568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C139F-E315-4A34-90B9-031626FC9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803FD-B854-48A8-AF44-676A90DD7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20885-2BA9-4252-9DEB-5CE94410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C24B-AFA7-4E2B-8C5A-4FFA634AEB10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A654A-0F37-49E1-9812-EDAE6B3D8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1EC50-A877-4B02-BEE5-B913C56A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DA91-281F-41E0-BED9-E5121DB12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09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D1C22-0AE1-42AC-B8CD-D69DF7445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89D422-A2CB-4AC6-A6E5-E9913863B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9C8BB-22FF-454D-BA3C-248C74485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01666-1854-4A53-9D7F-B3B4E0ED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C24B-AFA7-4E2B-8C5A-4FFA634AEB10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76030-F802-45A0-8406-30F46E51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D3FC3-F2B8-44C2-812B-3DE545ED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DA91-281F-41E0-BED9-E5121DB12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9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B1A569-0F58-4E90-83DA-7D19FD230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7FCEA-1B69-4981-B6CD-0489C5569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EECC0-F263-4446-B558-B85267163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8C24B-AFA7-4E2B-8C5A-4FFA634AEB10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8B9AB-0341-45DF-A1A6-8EE94730E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18BC2-0831-4A4D-AF93-2818CEE28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DDA91-281F-41E0-BED9-E5121DB12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9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E15E-54F8-49CC-9724-A586490B31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to provide structures and incentives to foster</a:t>
            </a:r>
            <a:br>
              <a:rPr lang="en-GB" dirty="0"/>
            </a:br>
            <a:r>
              <a:rPr lang="en-GB" dirty="0"/>
              <a:t>impactful research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D71657-6CE9-4595-9A0B-20EF83FD3E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Presentation to </a:t>
            </a:r>
            <a:r>
              <a:rPr lang="en-GB" i="1" dirty="0"/>
              <a:t>Evaluation as a tool to achieve policies</a:t>
            </a:r>
            <a:r>
              <a:rPr lang="en-GB" dirty="0"/>
              <a:t> Roundtable, ENRESSH Dissemination Even, Paris, 18</a:t>
            </a:r>
            <a:r>
              <a:rPr lang="en-GB" baseline="30000" dirty="0"/>
              <a:t>th</a:t>
            </a:r>
            <a:r>
              <a:rPr lang="en-GB" dirty="0"/>
              <a:t> February 2020</a:t>
            </a:r>
          </a:p>
          <a:p>
            <a:endParaRPr lang="en-GB" dirty="0"/>
          </a:p>
          <a:p>
            <a:r>
              <a:rPr lang="en-GB" dirty="0"/>
              <a:t>Professor Paul Benneworth, Western Norway University of Applied Sciences </a:t>
            </a:r>
          </a:p>
        </p:txBody>
      </p:sp>
    </p:spTree>
    <p:extLst>
      <p:ext uri="{BB962C8B-B14F-4D97-AF65-F5344CB8AC3E}">
        <p14:creationId xmlns:p14="http://schemas.microsoft.com/office/powerpoint/2010/main" val="407604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1D109-9B29-4B16-9350-8AA98626E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7" y="365125"/>
            <a:ext cx="1174515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Our Key ENRESSH Research Impact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4B5C0-7C9D-4D7E-8E49-4297CC83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825625"/>
            <a:ext cx="11816179" cy="4351338"/>
          </a:xfrm>
        </p:spPr>
        <p:txBody>
          <a:bodyPr>
            <a:normAutofit fontScale="92500"/>
          </a:bodyPr>
          <a:lstStyle/>
          <a:p>
            <a:pPr marL="914400" indent="-914400" algn="ctr">
              <a:buFont typeface="+mj-lt"/>
              <a:buAutoNum type="arabicPeriod"/>
            </a:pPr>
            <a:r>
              <a:rPr lang="en-GB" dirty="0"/>
              <a:t>Research impact in society does not happen the way that evaluators think it does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GB" dirty="0"/>
              <a:t>Evaluators are pushing the wrong lever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GB" dirty="0"/>
              <a:t>Research impact comes from INCREMENTAL PROCESS of useful knowledge creation  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GB" dirty="0"/>
              <a:t>Evaluate like you want all researchers involved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05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35E7-283B-41C1-94EA-A34160766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Research evaluation works by steering researchers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F805-7C4B-44A9-8651-C08513BE5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Research evaluation works best when it steers all researchers to do more of what is seen as being “good”</a:t>
            </a:r>
          </a:p>
          <a:p>
            <a:r>
              <a:rPr lang="en-GB" dirty="0"/>
              <a:t>Good research evaluation ‘goes with the grain’ of scientific practice</a:t>
            </a:r>
          </a:p>
        </p:txBody>
      </p:sp>
    </p:spTree>
    <p:extLst>
      <p:ext uri="{BB962C8B-B14F-4D97-AF65-F5344CB8AC3E}">
        <p14:creationId xmlns:p14="http://schemas.microsoft.com/office/powerpoint/2010/main" val="86957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88DB-50F9-4636-8755-816F0A567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7" y="365125"/>
            <a:ext cx="11434438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Impact is created when academics “steer” their research around societal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A78DE-70BF-4621-BC9F-65BA596AC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5" y="1825625"/>
            <a:ext cx="1135454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“Good research practices” that create impact: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GB" dirty="0"/>
              <a:t>Create </a:t>
            </a:r>
            <a:r>
              <a:rPr lang="en-GB" b="1" dirty="0"/>
              <a:t>contacts</a:t>
            </a:r>
            <a:r>
              <a:rPr lang="en-GB" dirty="0"/>
              <a:t> with social “users”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GB" b="1" dirty="0"/>
              <a:t>Exchange knowledge </a:t>
            </a:r>
            <a:r>
              <a:rPr lang="en-GB" dirty="0"/>
              <a:t>with these social “users”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GB" b="1" dirty="0"/>
              <a:t>Across research cycles</a:t>
            </a:r>
            <a:r>
              <a:rPr lang="en-GB" dirty="0"/>
              <a:t> (inspiration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 dissemination)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GB" dirty="0"/>
              <a:t>In ways </a:t>
            </a:r>
            <a:r>
              <a:rPr lang="en-GB" b="1" dirty="0"/>
              <a:t>influencing scientist choices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GB" dirty="0"/>
              <a:t>That still allows scientists to create </a:t>
            </a:r>
            <a:r>
              <a:rPr lang="en-GB" b="1" dirty="0"/>
              <a:t>‘good’ research </a:t>
            </a:r>
          </a:p>
        </p:txBody>
      </p:sp>
    </p:spTree>
    <p:extLst>
      <p:ext uri="{BB962C8B-B14F-4D97-AF65-F5344CB8AC3E}">
        <p14:creationId xmlns:p14="http://schemas.microsoft.com/office/powerpoint/2010/main" val="75530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55D7A-53AD-4BF9-B4B6-BFD3B1B8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evaluate this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5F1AD-D5B5-4DCC-B333-48CC5FE0D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This implies five evaluation questions: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GB" dirty="0"/>
              <a:t>Are there contacts with social partners?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GB" dirty="0"/>
              <a:t>Are social partners contributing knowledge?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GB" dirty="0"/>
              <a:t>Are these contributions continual?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GB" dirty="0"/>
              <a:t>Are scientists taking the knowledge into account in the choices they take?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GB" dirty="0"/>
              <a:t>Are the scientists also creating good research through these contacts?</a:t>
            </a:r>
          </a:p>
        </p:txBody>
      </p:sp>
    </p:spTree>
    <p:extLst>
      <p:ext uri="{BB962C8B-B14F-4D97-AF65-F5344CB8AC3E}">
        <p14:creationId xmlns:p14="http://schemas.microsoft.com/office/powerpoint/2010/main" val="126669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21B99-CBCB-4313-A51A-9E8CFB7F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351DB-6743-4B25-BD48-5E9ED4AE7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Where do you ask these questions?</a:t>
            </a:r>
          </a:p>
          <a:p>
            <a:pPr lvl="1"/>
            <a:r>
              <a:rPr lang="en-GB" dirty="0"/>
              <a:t>In impact statements for research proposals…</a:t>
            </a:r>
          </a:p>
          <a:p>
            <a:pPr lvl="1"/>
            <a:r>
              <a:rPr lang="en-GB" dirty="0"/>
              <a:t>In project final reports for funded projects…</a:t>
            </a:r>
          </a:p>
          <a:p>
            <a:pPr lvl="1"/>
            <a:r>
              <a:rPr lang="en-GB" dirty="0"/>
              <a:t>In appointment, promotion, tenure committees…</a:t>
            </a:r>
          </a:p>
          <a:p>
            <a:pPr lvl="1"/>
            <a:r>
              <a:rPr lang="en-GB" dirty="0"/>
              <a:t>In deciding who to give keynotes to for conferences</a:t>
            </a:r>
          </a:p>
          <a:p>
            <a:pPr lvl="1"/>
            <a:r>
              <a:rPr lang="en-GB" dirty="0"/>
              <a:t>In appointing people to journals</a:t>
            </a:r>
          </a:p>
          <a:p>
            <a:pPr lvl="1"/>
            <a:r>
              <a:rPr lang="en-GB" dirty="0"/>
              <a:t>In awarding people status within learned societies</a:t>
            </a:r>
          </a:p>
          <a:p>
            <a:pPr lvl="1"/>
            <a:r>
              <a:rPr lang="en-GB" dirty="0"/>
              <a:t>In making small awards for personal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4079712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647CD-5248-4A8E-A668-107B3D0F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Who decides whether the answers are “good enough”?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12950-B68A-4884-9320-B452C0490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have similar questions for “good research” and we have ways of answering those questions, and judging them: </a:t>
            </a:r>
          </a:p>
          <a:p>
            <a:r>
              <a:rPr lang="en-GB" dirty="0"/>
              <a:t>WE (the researchers) answer them</a:t>
            </a:r>
          </a:p>
          <a:p>
            <a:r>
              <a:rPr lang="en-GB" dirty="0"/>
              <a:t>YOU need to help us be consistent!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09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343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How to provide structures and incentives to foster impactful research </vt:lpstr>
      <vt:lpstr>Our Key ENRESSH Research Impact findings</vt:lpstr>
      <vt:lpstr>Research evaluation works by steering researchers</vt:lpstr>
      <vt:lpstr>Impact is created when academics “steer” their research around societal problems</vt:lpstr>
      <vt:lpstr>How to evaluate this in practice</vt:lpstr>
      <vt:lpstr>PowerPoint Presentation</vt:lpstr>
      <vt:lpstr>Who decides whether the answers are “good enough”?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provide structures and incentives to foster impactful research </dc:title>
  <dc:creator>Paul Benneworth</dc:creator>
  <cp:lastModifiedBy>Paul Benneworth</cp:lastModifiedBy>
  <cp:revision>6</cp:revision>
  <dcterms:created xsi:type="dcterms:W3CDTF">2020-02-17T19:59:45Z</dcterms:created>
  <dcterms:modified xsi:type="dcterms:W3CDTF">2020-02-17T20:44:06Z</dcterms:modified>
</cp:coreProperties>
</file>