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0" r:id="rId5"/>
    <p:sldId id="295" r:id="rId6"/>
    <p:sldId id="318" r:id="rId7"/>
    <p:sldId id="319" r:id="rId8"/>
    <p:sldId id="321" r:id="rId9"/>
    <p:sldId id="304" r:id="rId10"/>
    <p:sldId id="310" r:id="rId11"/>
    <p:sldId id="322" r:id="rId12"/>
    <p:sldId id="307" r:id="rId13"/>
    <p:sldId id="315" r:id="rId14"/>
    <p:sldId id="302" r:id="rId15"/>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dar Røeggen" initials="VR" lastIdx="5" clrIdx="0">
    <p:extLst>
      <p:ext uri="{19B8F6BF-5375-455C-9EA6-DF929625EA0E}">
        <p15:presenceInfo xmlns:p15="http://schemas.microsoft.com/office/powerpoint/2012/main" userId="Vidar Røegg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9C9"/>
    <a:srgbClr val="62A4C2"/>
    <a:srgbClr val="5CA3C1"/>
    <a:srgbClr val="60A4C2"/>
    <a:srgbClr val="0B7CBE"/>
    <a:srgbClr val="00BDF2"/>
    <a:srgbClr val="694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4" autoAdjust="0"/>
    <p:restoredTop sz="94660"/>
  </p:normalViewPr>
  <p:slideViewPr>
    <p:cSldViewPr snapToGrid="0">
      <p:cViewPr varScale="1">
        <p:scale>
          <a:sx n="97" d="100"/>
          <a:sy n="97" d="100"/>
        </p:scale>
        <p:origin x="4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4477A7-18C2-47B0-A854-318484140BE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5952466-7BE6-4721-A6C0-C98542C9E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47CBA57-2F8B-4F02-9B79-DB8C33D6576C}"/>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84A54C3A-A8F0-4B86-8529-E775254CBF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ACE6A9-8004-4B05-A834-5D2D60BD8B65}"/>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147839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9A503-A35B-4974-8531-D35A7D27CC3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77F4A9D-7696-44E8-9255-72852825A4F9}"/>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F7326BA-EEA0-49FF-B3AC-D77B39A9C8FA}"/>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F51E7814-810E-4144-8FE1-57C6419BF7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266601-A674-4DF8-BC25-7AC9324DED93}"/>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279357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6A4732E-964C-418B-B12F-09F559ADDFA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8CABDA5-E513-48ED-9EEA-065309F1DEE6}"/>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682B75A-5D15-4320-A5ED-E003F52644E8}"/>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7E6FAC6F-F51B-4921-B1DE-6B1EDE5317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73F8C7-A6CA-4A9A-9924-B239215B350B}"/>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28522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CE0D44-2E3B-4827-A85C-8C3F3A106C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6E67405-467B-44E6-8975-CEF10D2B85AA}"/>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F0895C-BB24-4C4C-837B-9CD489B659FD}"/>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FD04DC54-B043-4BAD-ACE4-8E2DB1ADE2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F359A0-681F-4273-8A99-F0CD196B7B96}"/>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420808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A4516C-05EC-4EA1-94B3-AA653A37924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DABFCC5-C733-47EE-91B2-966D2D813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43FA892E-95F4-464D-84C5-758113F48EA9}"/>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6031CFAC-C628-4080-8F65-83E4C71769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C4C4F7A-EEB0-45DD-9BA4-EE105F7A9603}"/>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400443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58D55-FD3C-4692-8BA2-A46482761CD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109F6C3-267C-4EF0-ADB9-3A97F8A08123}"/>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B00B95D-A3FF-480A-BC62-5A845A2E0F21}"/>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F205C6D-B9D2-4D46-96CA-D29398132E2B}"/>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6" name="Plassholder for bunntekst 5">
            <a:extLst>
              <a:ext uri="{FF2B5EF4-FFF2-40B4-BE49-F238E27FC236}">
                <a16:creationId xmlns:a16="http://schemas.microsoft.com/office/drawing/2014/main" id="{43F2FB4A-F70E-42F3-BB30-59587EC82EE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09530E0-DAEC-44F0-BF02-10EAD5E441F8}"/>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221905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CC8E9E-93CD-4250-9CCB-543BF95F2EE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8EABA81-B1F5-4AE4-8DEB-9F56B222FA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E5428CB4-C1EE-4AF8-92BE-FD8FE6E60945}"/>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E40170C-D96F-4ECA-9980-E27CDD098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6D345CBF-91D4-45C9-879F-B0B95DB0A250}"/>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7AB3540-3181-42E8-B2C9-94EFF1606191}"/>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8" name="Plassholder for bunntekst 7">
            <a:extLst>
              <a:ext uri="{FF2B5EF4-FFF2-40B4-BE49-F238E27FC236}">
                <a16:creationId xmlns:a16="http://schemas.microsoft.com/office/drawing/2014/main" id="{B9477C78-8462-4FD3-A3A3-1FB1E1B557F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29C1712-01C9-4F08-BF57-0871E8F7343B}"/>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367105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FA76B-916F-48A5-B61A-1FDBF6A5BF6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AC8100E-FC05-411C-8394-97CE08CE596A}"/>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4" name="Plassholder for bunntekst 3">
            <a:extLst>
              <a:ext uri="{FF2B5EF4-FFF2-40B4-BE49-F238E27FC236}">
                <a16:creationId xmlns:a16="http://schemas.microsoft.com/office/drawing/2014/main" id="{4ED4CCE2-8293-42AB-9E6A-565CB91539D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7112458-7BF4-4818-86C2-C384DAB150E0}"/>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30602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FEA7963-2374-4DF1-90B9-63C7B8A2F6AE}"/>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3" name="Plassholder for bunntekst 2">
            <a:extLst>
              <a:ext uri="{FF2B5EF4-FFF2-40B4-BE49-F238E27FC236}">
                <a16:creationId xmlns:a16="http://schemas.microsoft.com/office/drawing/2014/main" id="{41E9D4F9-5590-4F96-9B70-7D396378523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2757868-6279-4A84-B57B-DD0DE808E53D}"/>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204281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E03CA-10C9-4DEB-BFA5-1DE727D2EFB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D1A1DBE-C1BF-4F2D-B430-035FAB342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81B956-C374-4D72-9485-A85F861BF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108D01A9-A5F2-4924-BEC7-7CDF21C89743}"/>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6" name="Plassholder for bunntekst 5">
            <a:extLst>
              <a:ext uri="{FF2B5EF4-FFF2-40B4-BE49-F238E27FC236}">
                <a16:creationId xmlns:a16="http://schemas.microsoft.com/office/drawing/2014/main" id="{486F0DC1-EB18-4646-8B10-9E9558DD7A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999485F-42B7-40D9-81DC-550759C0F76F}"/>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113888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13D5FA-61C0-4CC8-A8E7-EFF239762E5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3721A71-DF1B-471F-942F-354D7D766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051A923-4E59-4EC8-9E8A-8C178279F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42714CD8-1E8C-4534-B0B8-9D27B70D538D}"/>
              </a:ext>
            </a:extLst>
          </p:cNvPr>
          <p:cNvSpPr>
            <a:spLocks noGrp="1"/>
          </p:cNvSpPr>
          <p:nvPr>
            <p:ph type="dt" sz="half" idx="10"/>
          </p:nvPr>
        </p:nvSpPr>
        <p:spPr/>
        <p:txBody>
          <a:bodyPr/>
          <a:lstStyle/>
          <a:p>
            <a:fld id="{8DE19946-0F64-4917-AAA8-EBBF667B93E7}" type="datetimeFigureOut">
              <a:rPr lang="nb-NO" smtClean="0"/>
              <a:t>15.02.2020</a:t>
            </a:fld>
            <a:endParaRPr lang="nb-NO"/>
          </a:p>
        </p:txBody>
      </p:sp>
      <p:sp>
        <p:nvSpPr>
          <p:cNvPr id="6" name="Plassholder for bunntekst 5">
            <a:extLst>
              <a:ext uri="{FF2B5EF4-FFF2-40B4-BE49-F238E27FC236}">
                <a16:creationId xmlns:a16="http://schemas.microsoft.com/office/drawing/2014/main" id="{122C4C2C-7ED0-4A0C-8A32-768043A899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8577B5-B799-4320-A99C-D09363D6C089}"/>
              </a:ext>
            </a:extLst>
          </p:cNvPr>
          <p:cNvSpPr>
            <a:spLocks noGrp="1"/>
          </p:cNvSpPr>
          <p:nvPr>
            <p:ph type="sldNum" sz="quarter" idx="12"/>
          </p:nvPr>
        </p:nvSpPr>
        <p:spPr/>
        <p:txBody>
          <a:bodyPr/>
          <a:lstStyle/>
          <a:p>
            <a:fld id="{5C9913D5-3FD8-4D65-B5F1-2BCE129465B3}" type="slidenum">
              <a:rPr lang="nb-NO" smtClean="0"/>
              <a:t>‹#›</a:t>
            </a:fld>
            <a:endParaRPr lang="nb-NO"/>
          </a:p>
        </p:txBody>
      </p:sp>
    </p:spTree>
    <p:extLst>
      <p:ext uri="{BB962C8B-B14F-4D97-AF65-F5344CB8AC3E}">
        <p14:creationId xmlns:p14="http://schemas.microsoft.com/office/powerpoint/2010/main" val="261766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4C5D1D-DF67-4E8D-B3FB-1BB64C057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563A431-C7E7-4515-83CC-46AA15D8E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2A4D4DF-8749-4D40-A7AD-3CC4B4136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19946-0F64-4917-AAA8-EBBF667B93E7}" type="datetimeFigureOut">
              <a:rPr lang="nb-NO" smtClean="0"/>
              <a:t>15.02.2020</a:t>
            </a:fld>
            <a:endParaRPr lang="nb-NO"/>
          </a:p>
        </p:txBody>
      </p:sp>
      <p:sp>
        <p:nvSpPr>
          <p:cNvPr id="5" name="Plassholder for bunntekst 4">
            <a:extLst>
              <a:ext uri="{FF2B5EF4-FFF2-40B4-BE49-F238E27FC236}">
                <a16:creationId xmlns:a16="http://schemas.microsoft.com/office/drawing/2014/main" id="{2C735456-1C7F-4E33-B00A-D54D11C5A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9BF6D0D-3111-42A7-978F-F60A54D8D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13D5-3FD8-4D65-B5F1-2BCE129465B3}" type="slidenum">
              <a:rPr lang="nb-NO" smtClean="0"/>
              <a:t>‹#›</a:t>
            </a:fld>
            <a:endParaRPr lang="nb-NO"/>
          </a:p>
        </p:txBody>
      </p:sp>
    </p:spTree>
    <p:extLst>
      <p:ext uri="{BB962C8B-B14F-4D97-AF65-F5344CB8AC3E}">
        <p14:creationId xmlns:p14="http://schemas.microsoft.com/office/powerpoint/2010/main" val="275031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helsinki-initiative.org/"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mailto:helsinki-initiative@tsv.f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www.helsinki-initiative.org/" TargetMode="Externa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www.helsinki-initiative.org/" TargetMode="Externa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24854" y="89666"/>
            <a:ext cx="6321669" cy="6678667"/>
          </a:xfrm>
          <a:ln w="28575">
            <a:noFill/>
          </a:ln>
        </p:spPr>
        <p:txBody>
          <a:bodyPr vert="horz" lIns="91440" tIns="45720" rIns="91440" bIns="45720" rtlCol="0" anchor="ctr">
            <a:noAutofit/>
          </a:bodyPr>
          <a:lstStyle/>
          <a:p>
            <a:pPr fontAlgn="base"/>
            <a:endParaRPr lang="en-US" dirty="0">
              <a:solidFill>
                <a:srgbClr val="41B9C9"/>
              </a:solidFill>
            </a:endParaRPr>
          </a:p>
          <a:p>
            <a:pPr fontAlgn="base"/>
            <a:endParaRPr lang="en-US" dirty="0">
              <a:solidFill>
                <a:srgbClr val="41B9C9"/>
              </a:solidFill>
            </a:endParaRPr>
          </a:p>
          <a:p>
            <a:pPr fontAlgn="base"/>
            <a:r>
              <a:rPr lang="en-US" sz="2800" b="1" dirty="0">
                <a:solidFill>
                  <a:srgbClr val="41B9C9"/>
                </a:solidFill>
              </a:rPr>
              <a:t>HELSINKI INITIATIVE ON MULTILINGUALISM IN SCHOLARLY COMMUNICATION</a:t>
            </a:r>
          </a:p>
          <a:p>
            <a:pPr fontAlgn="base"/>
            <a:r>
              <a:rPr lang="en-US" sz="1800" dirty="0"/>
              <a:t>Janne Pölönen</a:t>
            </a:r>
          </a:p>
          <a:p>
            <a:pPr fontAlgn="base"/>
            <a:r>
              <a:rPr lang="en-US" sz="1400" dirty="0">
                <a:solidFill>
                  <a:srgbClr val="41B9C9"/>
                </a:solidFill>
              </a:rPr>
              <a:t>Federation of Finnish Learned Societies (TSV)</a:t>
            </a:r>
          </a:p>
          <a:p>
            <a:pPr fontAlgn="base"/>
            <a:r>
              <a:rPr lang="en-US" sz="1400" dirty="0">
                <a:solidFill>
                  <a:srgbClr val="41B9C9"/>
                </a:solidFill>
              </a:rPr>
              <a:t>Committee for Public Information in Finland (TJNK)</a:t>
            </a:r>
          </a:p>
          <a:p>
            <a:pPr fontAlgn="base"/>
            <a:r>
              <a:rPr lang="en-US" sz="1400" dirty="0">
                <a:solidFill>
                  <a:srgbClr val="41B9C9"/>
                </a:solidFill>
              </a:rPr>
              <a:t>Finnish Association for Scholarly Publishing</a:t>
            </a:r>
          </a:p>
          <a:p>
            <a:pPr fontAlgn="base"/>
            <a:r>
              <a:rPr lang="en-US" sz="1400" dirty="0">
                <a:solidFill>
                  <a:srgbClr val="41B9C9"/>
                </a:solidFill>
              </a:rPr>
              <a:t>Universities Norway (UHR)</a:t>
            </a:r>
          </a:p>
          <a:p>
            <a:pPr fontAlgn="base"/>
            <a:r>
              <a:rPr lang="en-US" sz="1400" dirty="0">
                <a:solidFill>
                  <a:srgbClr val="41B9C9"/>
                </a:solidFill>
              </a:rPr>
              <a:t>COST Action "European Network for Research Evaluation in the Social Sciences and the Humanities" (ENRESSH).</a:t>
            </a:r>
          </a:p>
          <a:p>
            <a:pPr fontAlgn="base"/>
            <a:endParaRPr lang="en-US" sz="1800" dirty="0"/>
          </a:p>
          <a:p>
            <a:pPr fontAlgn="base"/>
            <a:r>
              <a:rPr lang="en-US" sz="1800" dirty="0"/>
              <a:t>ENRESSH Dissemination event</a:t>
            </a:r>
          </a:p>
          <a:p>
            <a:pPr fontAlgn="base"/>
            <a:r>
              <a:rPr lang="en-US" sz="1800" dirty="0">
                <a:solidFill>
                  <a:srgbClr val="41B9C9"/>
                </a:solidFill>
              </a:rPr>
              <a:t>18 February 2020</a:t>
            </a:r>
          </a:p>
          <a:p>
            <a:pPr fontAlgn="base"/>
            <a:r>
              <a:rPr lang="en-US" sz="1800" dirty="0">
                <a:solidFill>
                  <a:srgbClr val="41B9C9"/>
                </a:solidFill>
              </a:rPr>
              <a:t>Paris</a:t>
            </a:r>
          </a:p>
        </p:txBody>
      </p:sp>
      <p:pic>
        <p:nvPicPr>
          <p:cNvPr id="9" name="Kuva 8">
            <a:extLst>
              <a:ext uri="{FF2B5EF4-FFF2-40B4-BE49-F238E27FC236}">
                <a16:creationId xmlns:a16="http://schemas.microsoft.com/office/drawing/2014/main" id="{67E650EB-7BE2-42E7-AB04-9E70B8893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spTree>
    <p:extLst>
      <p:ext uri="{BB962C8B-B14F-4D97-AF65-F5344CB8AC3E}">
        <p14:creationId xmlns:p14="http://schemas.microsoft.com/office/powerpoint/2010/main" val="173358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24854" y="463840"/>
            <a:ext cx="6321669" cy="6037209"/>
          </a:xfrm>
          <a:ln w="28575">
            <a:noFill/>
          </a:ln>
        </p:spPr>
        <p:txBody>
          <a:bodyPr vert="horz" lIns="91440" tIns="45720" rIns="91440" bIns="45720" rtlCol="0" anchor="ctr">
            <a:noAutofit/>
          </a:bodyPr>
          <a:lstStyle/>
          <a:p>
            <a:pPr fontAlgn="base"/>
            <a:r>
              <a:rPr lang="en-US" b="1" dirty="0"/>
              <a:t>Helsinki Initiative meeting at the European Parliament, Brussels                        24 March 2020 </a:t>
            </a:r>
          </a:p>
          <a:p>
            <a:pPr marL="342900" indent="-342900" fontAlgn="base">
              <a:buFont typeface="+mj-lt"/>
              <a:buAutoNum type="arabicPeriod"/>
            </a:pPr>
            <a:r>
              <a:rPr lang="en-US" dirty="0"/>
              <a:t>Balance international excellence and local relevance in EU science policy – why Responsible Research and Innovation (RRI) and Open Science need multilingualism?</a:t>
            </a:r>
          </a:p>
          <a:p>
            <a:pPr marL="342900" indent="-342900" fontAlgn="base">
              <a:buFont typeface="+mj-lt"/>
              <a:buAutoNum type="arabicPeriod"/>
            </a:pPr>
            <a:r>
              <a:rPr lang="en-US" dirty="0"/>
              <a:t>Value multilingualism in evaluation and metrics of academic work – why should multilingualism be integral part of DORA and Leiden manifesto?</a:t>
            </a:r>
          </a:p>
          <a:p>
            <a:pPr marL="342900" indent="-342900" fontAlgn="base">
              <a:buFont typeface="+mj-lt"/>
              <a:buAutoNum type="arabicPeriod"/>
            </a:pPr>
            <a:r>
              <a:rPr lang="en-US" dirty="0"/>
              <a:t>Monitor multilingualism in European scholarly communication – how to develop a complete European Scholarly Publication Infrastructure (ESPI)?</a:t>
            </a:r>
          </a:p>
          <a:p>
            <a:pPr marL="342900" indent="-342900" fontAlgn="base">
              <a:buFont typeface="+mj-lt"/>
              <a:buAutoNum type="arabicPeriod"/>
            </a:pPr>
            <a:r>
              <a:rPr lang="en-US" dirty="0"/>
              <a:t>Provide resources for national journals and book publishers – why sustainable Open Access needs technical and financial support?</a:t>
            </a:r>
          </a:p>
          <a:p>
            <a:pPr marL="342900" indent="-342900" fontAlgn="base">
              <a:buFont typeface="+mj-lt"/>
              <a:buAutoNum type="arabicPeriod"/>
            </a:pPr>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p:txBody>
      </p:sp>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62512"/>
            <a:ext cx="5419477" cy="978879"/>
          </a:xfrm>
        </p:spPr>
        <p:txBody>
          <a:bodyPr anchor="ctr">
            <a:normAutofit/>
          </a:bodyPr>
          <a:lstStyle/>
          <a:p>
            <a:pPr algn="ctr"/>
            <a:r>
              <a:rPr lang="nb-NO" b="1" dirty="0">
                <a:latin typeface="+mn-lt"/>
              </a:rPr>
              <a:t>WHAT EU SHOULD DO?</a:t>
            </a: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pic>
        <p:nvPicPr>
          <p:cNvPr id="1026" name="Picture 1">
            <a:extLst>
              <a:ext uri="{FF2B5EF4-FFF2-40B4-BE49-F238E27FC236}">
                <a16:creationId xmlns:a16="http://schemas.microsoft.com/office/drawing/2014/main" id="{D7885609-BFAC-46D5-9389-916FC2035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994" y="4072041"/>
            <a:ext cx="4952815" cy="278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a:extLst>
              <a:ext uri="{FF2B5EF4-FFF2-40B4-BE49-F238E27FC236}">
                <a16:creationId xmlns:a16="http://schemas.microsoft.com/office/drawing/2014/main" id="{47BFB516-C7C9-4A47-AB74-CBF6E5E6A19E}"/>
              </a:ext>
            </a:extLst>
          </p:cNvPr>
          <p:cNvPicPr>
            <a:picLocks noChangeAspect="1"/>
          </p:cNvPicPr>
          <p:nvPr/>
        </p:nvPicPr>
        <p:blipFill>
          <a:blip r:embed="rId4"/>
          <a:stretch>
            <a:fillRect/>
          </a:stretch>
        </p:blipFill>
        <p:spPr>
          <a:xfrm>
            <a:off x="3371141" y="4843013"/>
            <a:ext cx="3993850" cy="1523078"/>
          </a:xfrm>
          <a:prstGeom prst="rect">
            <a:avLst/>
          </a:prstGeom>
        </p:spPr>
      </p:pic>
    </p:spTree>
    <p:extLst>
      <p:ext uri="{BB962C8B-B14F-4D97-AF65-F5344CB8AC3E}">
        <p14:creationId xmlns:p14="http://schemas.microsoft.com/office/powerpoint/2010/main" val="392634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75669"/>
            <a:ext cx="5419477" cy="978879"/>
          </a:xfrm>
        </p:spPr>
        <p:txBody>
          <a:bodyPr anchor="ctr">
            <a:normAutofit/>
          </a:bodyPr>
          <a:lstStyle/>
          <a:p>
            <a:pPr algn="ctr"/>
            <a:r>
              <a:rPr lang="fi-FI" b="1" dirty="0">
                <a:latin typeface="+mn-lt"/>
              </a:rPr>
              <a:t>MORE INFORMATION</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sp>
        <p:nvSpPr>
          <p:cNvPr id="5" name="Plassholder for tekst 3">
            <a:extLst>
              <a:ext uri="{FF2B5EF4-FFF2-40B4-BE49-F238E27FC236}">
                <a16:creationId xmlns:a16="http://schemas.microsoft.com/office/drawing/2014/main" id="{1B1AE4D4-9758-48BF-97F5-6E1A86ECC41B}"/>
              </a:ext>
            </a:extLst>
          </p:cNvPr>
          <p:cNvSpPr>
            <a:spLocks noGrp="1"/>
          </p:cNvSpPr>
          <p:nvPr>
            <p:ph type="body" sz="half" idx="2"/>
          </p:nvPr>
        </p:nvSpPr>
        <p:spPr>
          <a:xfrm>
            <a:off x="5424854" y="483576"/>
            <a:ext cx="6321669" cy="6037209"/>
          </a:xfrm>
          <a:ln w="28575">
            <a:noFill/>
          </a:ln>
        </p:spPr>
        <p:txBody>
          <a:bodyPr vert="horz" lIns="91440" tIns="45720" rIns="91440" bIns="45720" rtlCol="0" anchor="ctr">
            <a:noAutofit/>
          </a:bodyPr>
          <a:lstStyle/>
          <a:p>
            <a:pPr fontAlgn="base"/>
            <a:r>
              <a:rPr lang="en-US" sz="4400" dirty="0"/>
              <a:t>Read and sign: </a:t>
            </a:r>
          </a:p>
          <a:p>
            <a:pPr fontAlgn="base"/>
            <a:r>
              <a:rPr lang="en-US" sz="4400" dirty="0">
                <a:solidFill>
                  <a:srgbClr val="41B9C9"/>
                </a:solidFill>
                <a:hlinkClick r:id="rId3">
                  <a:extLst>
                    <a:ext uri="{A12FA001-AC4F-418D-AE19-62706E023703}">
                      <ahyp:hlinkClr xmlns:ahyp="http://schemas.microsoft.com/office/drawing/2018/hyperlinkcolor" val="tx"/>
                    </a:ext>
                  </a:extLst>
                </a:hlinkClick>
              </a:rPr>
              <a:t>www.helsinki-initiative.org</a:t>
            </a:r>
            <a:endParaRPr lang="en-US" sz="4400" dirty="0">
              <a:solidFill>
                <a:srgbClr val="41B9C9"/>
              </a:solidFill>
            </a:endParaRPr>
          </a:p>
          <a:p>
            <a:pPr fontAlgn="base"/>
            <a:endParaRPr lang="en-US" sz="4400" dirty="0">
              <a:solidFill>
                <a:srgbClr val="41B9C9"/>
              </a:solidFill>
            </a:endParaRPr>
          </a:p>
          <a:p>
            <a:pPr fontAlgn="base"/>
            <a:r>
              <a:rPr lang="en-US" sz="4400" dirty="0"/>
              <a:t>Email: </a:t>
            </a:r>
          </a:p>
          <a:p>
            <a:pPr fontAlgn="base"/>
            <a:r>
              <a:rPr lang="en-US" sz="4400" dirty="0">
                <a:solidFill>
                  <a:srgbClr val="41B9C9"/>
                </a:solidFill>
                <a:hlinkClick r:id="rId4">
                  <a:extLst>
                    <a:ext uri="{A12FA001-AC4F-418D-AE19-62706E023703}">
                      <ahyp:hlinkClr xmlns:ahyp="http://schemas.microsoft.com/office/drawing/2018/hyperlinkcolor" val="tx"/>
                    </a:ext>
                  </a:extLst>
                </a:hlinkClick>
              </a:rPr>
              <a:t>helsinki-initiative@tsv.fi</a:t>
            </a:r>
            <a:r>
              <a:rPr lang="en-US" sz="4400" dirty="0">
                <a:solidFill>
                  <a:srgbClr val="41B9C9"/>
                </a:solidFill>
              </a:rPr>
              <a:t>  </a:t>
            </a:r>
          </a:p>
          <a:p>
            <a:pPr fontAlgn="base"/>
            <a:endParaRPr lang="en-US" sz="4400" dirty="0">
              <a:solidFill>
                <a:srgbClr val="41B9C9"/>
              </a:solidFill>
            </a:endParaRPr>
          </a:p>
          <a:p>
            <a:pPr fontAlgn="base"/>
            <a:r>
              <a:rPr lang="en-US" sz="4400" dirty="0"/>
              <a:t>Hashtag:</a:t>
            </a:r>
          </a:p>
          <a:p>
            <a:pPr fontAlgn="base"/>
            <a:r>
              <a:rPr lang="en-US" sz="4400" dirty="0">
                <a:solidFill>
                  <a:srgbClr val="41B9C9"/>
                </a:solidFill>
              </a:rPr>
              <a:t>#</a:t>
            </a:r>
            <a:r>
              <a:rPr lang="en-US" sz="4400" dirty="0" err="1">
                <a:solidFill>
                  <a:srgbClr val="41B9C9"/>
                </a:solidFill>
              </a:rPr>
              <a:t>InAllLanguages</a:t>
            </a:r>
            <a:endParaRPr lang="en-US" sz="4400" dirty="0">
              <a:solidFill>
                <a:srgbClr val="41B9C9"/>
              </a:solidFill>
            </a:endParaRPr>
          </a:p>
        </p:txBody>
      </p:sp>
    </p:spTree>
    <p:extLst>
      <p:ext uri="{BB962C8B-B14F-4D97-AF65-F5344CB8AC3E}">
        <p14:creationId xmlns:p14="http://schemas.microsoft.com/office/powerpoint/2010/main" val="344600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24854" y="483576"/>
            <a:ext cx="6321669" cy="6037209"/>
          </a:xfrm>
          <a:ln w="28575">
            <a:noFill/>
          </a:ln>
        </p:spPr>
        <p:txBody>
          <a:bodyPr vert="horz" lIns="91440" tIns="45720" rIns="91440" bIns="45720" rtlCol="0" anchor="ctr">
            <a:noAutofit/>
          </a:bodyPr>
          <a:lstStyle/>
          <a:p>
            <a:pPr fontAlgn="base"/>
            <a:r>
              <a:rPr lang="en-US" sz="1800" b="1" dirty="0"/>
              <a:t>1. Support dissemination of research results for the full benefit of the society.</a:t>
            </a:r>
            <a:endParaRPr lang="en-US" sz="1800" dirty="0"/>
          </a:p>
          <a:p>
            <a:pPr marL="285750" indent="-285750" fontAlgn="base">
              <a:buFont typeface="Arial" panose="020B0604020202020204" pitchFamily="34" charset="0"/>
              <a:buChar char="•"/>
            </a:pPr>
            <a:r>
              <a:rPr lang="en-US" dirty="0">
                <a:solidFill>
                  <a:srgbClr val="41B9C9"/>
                </a:solidFill>
              </a:rPr>
              <a:t>Make sure researchers are merited for disseminating research results beyond academia and for interacting with heritage, culture, and society.</a:t>
            </a:r>
          </a:p>
          <a:p>
            <a:pPr marL="285750" indent="-285750" fontAlgn="base">
              <a:buFont typeface="Arial" panose="020B0604020202020204" pitchFamily="34" charset="0"/>
              <a:buChar char="•"/>
            </a:pPr>
            <a:r>
              <a:rPr lang="en-US" dirty="0">
                <a:solidFill>
                  <a:srgbClr val="41B9C9"/>
                </a:solidFill>
              </a:rPr>
              <a:t>Make sure equal access to researched knowledge is provided in a variety of languages.</a:t>
            </a:r>
          </a:p>
          <a:p>
            <a:pPr fontAlgn="base"/>
            <a:r>
              <a:rPr lang="en-US" sz="1800" b="1" dirty="0"/>
              <a:t>2. Protect national infrastructures for publishing locally relevant research.</a:t>
            </a:r>
            <a:endParaRPr lang="en-US" sz="1800" dirty="0"/>
          </a:p>
          <a:p>
            <a:pPr marL="285750" indent="-285750" fontAlgn="base">
              <a:buFont typeface="Arial" panose="020B0604020202020204" pitchFamily="34" charset="0"/>
              <a:buChar char="•"/>
            </a:pPr>
            <a:r>
              <a:rPr lang="en-US" dirty="0">
                <a:solidFill>
                  <a:srgbClr val="41B9C9"/>
                </a:solidFill>
              </a:rPr>
              <a:t>Make sure not-for-profit journals and book publishers have both sufficient resources and the support needed to maintain high standards of quality control and research integrity.</a:t>
            </a:r>
          </a:p>
          <a:p>
            <a:pPr marL="285750" indent="-285750" fontAlgn="base">
              <a:buFont typeface="Arial" panose="020B0604020202020204" pitchFamily="34" charset="0"/>
              <a:buChar char="•"/>
            </a:pPr>
            <a:r>
              <a:rPr lang="en-US" dirty="0">
                <a:solidFill>
                  <a:srgbClr val="41B9C9"/>
                </a:solidFill>
              </a:rPr>
              <a:t>Make sure national journals and book publishers are safeguarded in their transition to open access.</a:t>
            </a:r>
          </a:p>
          <a:p>
            <a:pPr fontAlgn="base"/>
            <a:r>
              <a:rPr lang="en-US" sz="1800" b="1" dirty="0"/>
              <a:t>3. Promote language diversity in research assessment, evaluation, and funding systems.</a:t>
            </a:r>
            <a:endParaRPr lang="en-US" sz="1800" dirty="0"/>
          </a:p>
          <a:p>
            <a:pPr marL="285750" indent="-285750" fontAlgn="base">
              <a:buFont typeface="Arial" panose="020B0604020202020204" pitchFamily="34" charset="0"/>
              <a:buChar char="•"/>
            </a:pPr>
            <a:r>
              <a:rPr lang="en-US" dirty="0">
                <a:solidFill>
                  <a:srgbClr val="41B9C9"/>
                </a:solidFill>
              </a:rPr>
              <a:t>Make sure that in the process of expert-based evaluation, high quality research is valued regardless of the publishing language or publication channel.</a:t>
            </a:r>
          </a:p>
          <a:p>
            <a:pPr marL="285750" indent="-285750" fontAlgn="base">
              <a:buFont typeface="Arial" panose="020B0604020202020204" pitchFamily="34" charset="0"/>
              <a:buChar char="•"/>
            </a:pPr>
            <a:r>
              <a:rPr lang="en-US" dirty="0">
                <a:solidFill>
                  <a:srgbClr val="41B9C9"/>
                </a:solidFill>
              </a:rPr>
              <a:t>Make sure that when metrics-based systems are utilized, journal and book publications in all languages are adequately taken into account.</a:t>
            </a:r>
          </a:p>
        </p:txBody>
      </p:sp>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0" y="275669"/>
            <a:ext cx="5419476" cy="978879"/>
          </a:xfrm>
        </p:spPr>
        <p:txBody>
          <a:bodyPr anchor="ctr">
            <a:normAutofit/>
          </a:bodyPr>
          <a:lstStyle/>
          <a:p>
            <a:pPr algn="ctr"/>
            <a:r>
              <a:rPr lang="fi-FI" b="1" dirty="0">
                <a:latin typeface="+mn-lt"/>
              </a:rPr>
              <a:t>RECOMMENDATIONS</a:t>
            </a:r>
            <a:endParaRPr lang="nb-NO" b="1" dirty="0">
              <a:latin typeface="+mn-lt"/>
            </a:endParaRPr>
          </a:p>
        </p:txBody>
      </p:sp>
      <p:pic>
        <p:nvPicPr>
          <p:cNvPr id="9" name="Kuva 8">
            <a:extLst>
              <a:ext uri="{FF2B5EF4-FFF2-40B4-BE49-F238E27FC236}">
                <a16:creationId xmlns:a16="http://schemas.microsoft.com/office/drawing/2014/main" id="{67E650EB-7BE2-42E7-AB04-9E70B8893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spTree>
    <p:extLst>
      <p:ext uri="{BB962C8B-B14F-4D97-AF65-F5344CB8AC3E}">
        <p14:creationId xmlns:p14="http://schemas.microsoft.com/office/powerpoint/2010/main" val="189777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24854" y="483576"/>
            <a:ext cx="6321669" cy="6037209"/>
          </a:xfrm>
          <a:ln w="28575">
            <a:noFill/>
          </a:ln>
        </p:spPr>
        <p:txBody>
          <a:bodyPr vert="horz" lIns="91440" tIns="45720" rIns="91440" bIns="45720" rtlCol="0" anchor="ctr">
            <a:noAutofit/>
          </a:bodyPr>
          <a:lstStyle/>
          <a:p>
            <a:pPr fontAlgn="base"/>
            <a:endParaRPr lang="en-US" sz="2800" b="1" dirty="0"/>
          </a:p>
          <a:p>
            <a:pPr fontAlgn="base"/>
            <a:r>
              <a:rPr lang="en-US" sz="2800" b="1" dirty="0"/>
              <a:t>Timetable for the Brussels Event</a:t>
            </a:r>
          </a:p>
          <a:p>
            <a:pPr fontAlgn="base"/>
            <a:endParaRPr lang="en-US" b="1" dirty="0"/>
          </a:p>
          <a:p>
            <a:pPr fontAlgn="base"/>
            <a:endParaRPr lang="en-US" b="1" dirty="0"/>
          </a:p>
        </p:txBody>
      </p:sp>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62512"/>
            <a:ext cx="5419477" cy="978879"/>
          </a:xfrm>
        </p:spPr>
        <p:txBody>
          <a:bodyPr anchor="ctr">
            <a:normAutofit/>
          </a:bodyPr>
          <a:lstStyle/>
          <a:p>
            <a:pPr algn="ctr"/>
            <a:r>
              <a:rPr lang="fi-FI" b="1" dirty="0">
                <a:latin typeface="+mn-lt"/>
              </a:rPr>
              <a:t>WHY MULTILINGUALISM?</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56879"/>
            <a:ext cx="5213838" cy="5726532"/>
          </a:xfrm>
          <a:prstGeom prst="rect">
            <a:avLst/>
          </a:prstGeom>
        </p:spPr>
      </p:pic>
      <p:pic>
        <p:nvPicPr>
          <p:cNvPr id="12" name="Kuva 11">
            <a:extLst>
              <a:ext uri="{FF2B5EF4-FFF2-40B4-BE49-F238E27FC236}">
                <a16:creationId xmlns:a16="http://schemas.microsoft.com/office/drawing/2014/main" id="{F6780A56-1CED-4666-A1E1-DFB47D942312}"/>
              </a:ext>
            </a:extLst>
          </p:cNvPr>
          <p:cNvPicPr>
            <a:picLocks noChangeAspect="1"/>
          </p:cNvPicPr>
          <p:nvPr/>
        </p:nvPicPr>
        <p:blipFill>
          <a:blip r:embed="rId3"/>
          <a:stretch>
            <a:fillRect/>
          </a:stretch>
        </p:blipFill>
        <p:spPr>
          <a:xfrm>
            <a:off x="5522295" y="1429203"/>
            <a:ext cx="5812318" cy="5239964"/>
          </a:xfrm>
          <a:prstGeom prst="rect">
            <a:avLst/>
          </a:prstGeom>
        </p:spPr>
      </p:pic>
      <p:sp>
        <p:nvSpPr>
          <p:cNvPr id="13" name="Suorakulmio 12">
            <a:extLst>
              <a:ext uri="{FF2B5EF4-FFF2-40B4-BE49-F238E27FC236}">
                <a16:creationId xmlns:a16="http://schemas.microsoft.com/office/drawing/2014/main" id="{0F5A5C33-61EF-4432-81C3-693C4A7753D5}"/>
              </a:ext>
            </a:extLst>
          </p:cNvPr>
          <p:cNvSpPr/>
          <p:nvPr/>
        </p:nvSpPr>
        <p:spPr>
          <a:xfrm>
            <a:off x="8003468" y="483576"/>
            <a:ext cx="3614827" cy="830997"/>
          </a:xfrm>
          <a:prstGeom prst="rect">
            <a:avLst/>
          </a:prstGeom>
        </p:spPr>
        <p:txBody>
          <a:bodyPr wrap="square">
            <a:spAutoFit/>
          </a:bodyPr>
          <a:lstStyle/>
          <a:p>
            <a:r>
              <a:rPr lang="en-US" sz="1600" b="1" dirty="0"/>
              <a:t>#Envision2030: 17 sustainable development goals to transform our world</a:t>
            </a:r>
            <a:endParaRPr lang="fi-FI" sz="1600" b="1" dirty="0"/>
          </a:p>
        </p:txBody>
      </p:sp>
      <p:pic>
        <p:nvPicPr>
          <p:cNvPr id="14" name="Kuva 13">
            <a:extLst>
              <a:ext uri="{FF2B5EF4-FFF2-40B4-BE49-F238E27FC236}">
                <a16:creationId xmlns:a16="http://schemas.microsoft.com/office/drawing/2014/main" id="{D3E3DBFC-119E-421F-BD62-547BF51A20AD}"/>
              </a:ext>
            </a:extLst>
          </p:cNvPr>
          <p:cNvPicPr>
            <a:picLocks noChangeAspect="1"/>
          </p:cNvPicPr>
          <p:nvPr/>
        </p:nvPicPr>
        <p:blipFill>
          <a:blip r:embed="rId4"/>
          <a:stretch>
            <a:fillRect/>
          </a:stretch>
        </p:blipFill>
        <p:spPr>
          <a:xfrm>
            <a:off x="5419475" y="483576"/>
            <a:ext cx="2481174" cy="809100"/>
          </a:xfrm>
          <a:prstGeom prst="rect">
            <a:avLst/>
          </a:prstGeom>
        </p:spPr>
      </p:pic>
      <p:sp>
        <p:nvSpPr>
          <p:cNvPr id="15" name="Tekstiruutu 14">
            <a:extLst>
              <a:ext uri="{FF2B5EF4-FFF2-40B4-BE49-F238E27FC236}">
                <a16:creationId xmlns:a16="http://schemas.microsoft.com/office/drawing/2014/main" id="{ABC879B7-C492-471F-AE9B-DE7049289D15}"/>
              </a:ext>
            </a:extLst>
          </p:cNvPr>
          <p:cNvSpPr txBox="1"/>
          <p:nvPr/>
        </p:nvSpPr>
        <p:spPr>
          <a:xfrm>
            <a:off x="8394060" y="2598475"/>
            <a:ext cx="3028472" cy="1200329"/>
          </a:xfrm>
          <a:prstGeom prst="rect">
            <a:avLst/>
          </a:prstGeom>
          <a:noFill/>
        </p:spPr>
        <p:txBody>
          <a:bodyPr wrap="square" rtlCol="0">
            <a:spAutoFit/>
          </a:bodyPr>
          <a:lstStyle/>
          <a:p>
            <a:r>
              <a:rPr lang="fi-FI" b="1" dirty="0" err="1"/>
              <a:t>Question</a:t>
            </a:r>
            <a:r>
              <a:rPr lang="fi-FI" b="1" dirty="0"/>
              <a:t> 1</a:t>
            </a:r>
            <a:r>
              <a:rPr lang="fi-FI" dirty="0"/>
              <a:t>: </a:t>
            </a:r>
            <a:r>
              <a:rPr lang="fi-FI" dirty="0" err="1"/>
              <a:t>how</a:t>
            </a:r>
            <a:r>
              <a:rPr lang="fi-FI" dirty="0"/>
              <a:t> </a:t>
            </a:r>
            <a:r>
              <a:rPr lang="fi-FI" dirty="0" err="1"/>
              <a:t>strong</a:t>
            </a:r>
            <a:r>
              <a:rPr lang="fi-FI" dirty="0"/>
              <a:t> </a:t>
            </a:r>
            <a:r>
              <a:rPr lang="fi-FI" dirty="0" err="1"/>
              <a:t>role</a:t>
            </a:r>
            <a:r>
              <a:rPr lang="fi-FI" dirty="0"/>
              <a:t> science (</a:t>
            </a:r>
            <a:r>
              <a:rPr lang="fi-FI" dirty="0" err="1"/>
              <a:t>including</a:t>
            </a:r>
            <a:r>
              <a:rPr lang="fi-FI" dirty="0"/>
              <a:t> SSH) </a:t>
            </a:r>
            <a:r>
              <a:rPr lang="fi-FI" dirty="0" err="1"/>
              <a:t>plays</a:t>
            </a:r>
            <a:r>
              <a:rPr lang="fi-FI" dirty="0"/>
              <a:t> in </a:t>
            </a:r>
            <a:r>
              <a:rPr lang="fi-FI" dirty="0" err="1"/>
              <a:t>framing</a:t>
            </a:r>
            <a:r>
              <a:rPr lang="fi-FI" dirty="0"/>
              <a:t>, </a:t>
            </a:r>
            <a:r>
              <a:rPr lang="fi-FI" dirty="0" err="1"/>
              <a:t>solving</a:t>
            </a:r>
            <a:r>
              <a:rPr lang="fi-FI" dirty="0"/>
              <a:t> and </a:t>
            </a:r>
            <a:r>
              <a:rPr lang="fi-FI" dirty="0" err="1"/>
              <a:t>raising</a:t>
            </a:r>
            <a:r>
              <a:rPr lang="fi-FI" dirty="0"/>
              <a:t> </a:t>
            </a:r>
            <a:r>
              <a:rPr lang="fi-FI" dirty="0" err="1"/>
              <a:t>awareness</a:t>
            </a:r>
            <a:r>
              <a:rPr lang="fi-FI" dirty="0"/>
              <a:t> of UN </a:t>
            </a:r>
            <a:r>
              <a:rPr lang="fi-FI" dirty="0" err="1"/>
              <a:t>goals</a:t>
            </a:r>
            <a:r>
              <a:rPr lang="fi-FI" dirty="0"/>
              <a:t>?</a:t>
            </a:r>
          </a:p>
        </p:txBody>
      </p:sp>
      <p:sp>
        <p:nvSpPr>
          <p:cNvPr id="16" name="Suorakulmio 15">
            <a:extLst>
              <a:ext uri="{FF2B5EF4-FFF2-40B4-BE49-F238E27FC236}">
                <a16:creationId xmlns:a16="http://schemas.microsoft.com/office/drawing/2014/main" id="{42CA70AF-4188-46B3-BC98-5453008FD19D}"/>
              </a:ext>
            </a:extLst>
          </p:cNvPr>
          <p:cNvSpPr/>
          <p:nvPr/>
        </p:nvSpPr>
        <p:spPr>
          <a:xfrm>
            <a:off x="636738" y="6326350"/>
            <a:ext cx="4270762" cy="338554"/>
          </a:xfrm>
          <a:prstGeom prst="rect">
            <a:avLst/>
          </a:prstGeom>
        </p:spPr>
        <p:txBody>
          <a:bodyPr wrap="square">
            <a:spAutoFit/>
          </a:bodyPr>
          <a:lstStyle/>
          <a:p>
            <a:r>
              <a:rPr lang="en-US" sz="1600" b="1" dirty="0">
                <a:hlinkClick r:id="rId5"/>
              </a:rPr>
              <a:t>www.Helsinki-initiative.org</a:t>
            </a:r>
            <a:r>
              <a:rPr lang="en-US" sz="1600" b="1" dirty="0"/>
              <a:t> </a:t>
            </a:r>
            <a:endParaRPr lang="fi-FI" sz="1600" b="1" dirty="0"/>
          </a:p>
        </p:txBody>
      </p:sp>
    </p:spTree>
    <p:extLst>
      <p:ext uri="{BB962C8B-B14F-4D97-AF65-F5344CB8AC3E}">
        <p14:creationId xmlns:p14="http://schemas.microsoft.com/office/powerpoint/2010/main" val="202482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24854" y="483576"/>
            <a:ext cx="6321669" cy="6037209"/>
          </a:xfrm>
          <a:ln w="28575">
            <a:noFill/>
          </a:ln>
        </p:spPr>
        <p:txBody>
          <a:bodyPr vert="horz" lIns="91440" tIns="45720" rIns="91440" bIns="45720" rtlCol="0" anchor="ctr">
            <a:noAutofit/>
          </a:bodyPr>
          <a:lstStyle/>
          <a:p>
            <a:pPr fontAlgn="base"/>
            <a:endParaRPr lang="en-US" sz="2800" b="1" dirty="0"/>
          </a:p>
          <a:p>
            <a:pPr fontAlgn="base"/>
            <a:r>
              <a:rPr lang="en-US" sz="2800" b="1" dirty="0"/>
              <a:t>Timetable for the Brussels Event</a:t>
            </a:r>
          </a:p>
          <a:p>
            <a:pPr fontAlgn="base"/>
            <a:endParaRPr lang="en-US" b="1" dirty="0"/>
          </a:p>
          <a:p>
            <a:pPr fontAlgn="base"/>
            <a:endParaRPr lang="en-US" b="1" dirty="0"/>
          </a:p>
        </p:txBody>
      </p:sp>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62512"/>
            <a:ext cx="5419477" cy="978879"/>
          </a:xfrm>
        </p:spPr>
        <p:txBody>
          <a:bodyPr anchor="ctr">
            <a:normAutofit/>
          </a:bodyPr>
          <a:lstStyle/>
          <a:p>
            <a:pPr algn="ctr"/>
            <a:r>
              <a:rPr lang="fi-FI" b="1" dirty="0">
                <a:latin typeface="+mn-lt"/>
              </a:rPr>
              <a:t>WHY MULTILINGUALISM?</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pic>
        <p:nvPicPr>
          <p:cNvPr id="12" name="Kuva 11">
            <a:extLst>
              <a:ext uri="{FF2B5EF4-FFF2-40B4-BE49-F238E27FC236}">
                <a16:creationId xmlns:a16="http://schemas.microsoft.com/office/drawing/2014/main" id="{F6780A56-1CED-4666-A1E1-DFB47D942312}"/>
              </a:ext>
            </a:extLst>
          </p:cNvPr>
          <p:cNvPicPr>
            <a:picLocks noChangeAspect="1"/>
          </p:cNvPicPr>
          <p:nvPr/>
        </p:nvPicPr>
        <p:blipFill>
          <a:blip r:embed="rId3"/>
          <a:stretch>
            <a:fillRect/>
          </a:stretch>
        </p:blipFill>
        <p:spPr>
          <a:xfrm>
            <a:off x="5522296" y="1422624"/>
            <a:ext cx="5814886" cy="5242279"/>
          </a:xfrm>
          <a:prstGeom prst="rect">
            <a:avLst/>
          </a:prstGeom>
        </p:spPr>
      </p:pic>
      <p:sp>
        <p:nvSpPr>
          <p:cNvPr id="13" name="Suorakulmio 12">
            <a:extLst>
              <a:ext uri="{FF2B5EF4-FFF2-40B4-BE49-F238E27FC236}">
                <a16:creationId xmlns:a16="http://schemas.microsoft.com/office/drawing/2014/main" id="{0F5A5C33-61EF-4432-81C3-693C4A7753D5}"/>
              </a:ext>
            </a:extLst>
          </p:cNvPr>
          <p:cNvSpPr/>
          <p:nvPr/>
        </p:nvSpPr>
        <p:spPr>
          <a:xfrm>
            <a:off x="8003468" y="483576"/>
            <a:ext cx="3614827" cy="830997"/>
          </a:xfrm>
          <a:prstGeom prst="rect">
            <a:avLst/>
          </a:prstGeom>
        </p:spPr>
        <p:txBody>
          <a:bodyPr wrap="square">
            <a:spAutoFit/>
          </a:bodyPr>
          <a:lstStyle/>
          <a:p>
            <a:r>
              <a:rPr lang="en-US" sz="1600" b="1" dirty="0"/>
              <a:t>#Envision2030: 17 sustainable development goals to transform our world</a:t>
            </a:r>
            <a:endParaRPr lang="fi-FI" sz="1600" b="1" dirty="0"/>
          </a:p>
        </p:txBody>
      </p:sp>
      <p:pic>
        <p:nvPicPr>
          <p:cNvPr id="14" name="Kuva 13">
            <a:extLst>
              <a:ext uri="{FF2B5EF4-FFF2-40B4-BE49-F238E27FC236}">
                <a16:creationId xmlns:a16="http://schemas.microsoft.com/office/drawing/2014/main" id="{D3E3DBFC-119E-421F-BD62-547BF51A20AD}"/>
              </a:ext>
            </a:extLst>
          </p:cNvPr>
          <p:cNvPicPr>
            <a:picLocks noChangeAspect="1"/>
          </p:cNvPicPr>
          <p:nvPr/>
        </p:nvPicPr>
        <p:blipFill>
          <a:blip r:embed="rId4"/>
          <a:stretch>
            <a:fillRect/>
          </a:stretch>
        </p:blipFill>
        <p:spPr>
          <a:xfrm>
            <a:off x="5419475" y="483576"/>
            <a:ext cx="2481174" cy="809100"/>
          </a:xfrm>
          <a:prstGeom prst="rect">
            <a:avLst/>
          </a:prstGeom>
        </p:spPr>
      </p:pic>
      <p:sp>
        <p:nvSpPr>
          <p:cNvPr id="15" name="Tekstiruutu 14">
            <a:extLst>
              <a:ext uri="{FF2B5EF4-FFF2-40B4-BE49-F238E27FC236}">
                <a16:creationId xmlns:a16="http://schemas.microsoft.com/office/drawing/2014/main" id="{ABC879B7-C492-471F-AE9B-DE7049289D15}"/>
              </a:ext>
            </a:extLst>
          </p:cNvPr>
          <p:cNvSpPr txBox="1"/>
          <p:nvPr/>
        </p:nvSpPr>
        <p:spPr>
          <a:xfrm>
            <a:off x="8394060" y="2598475"/>
            <a:ext cx="3028472" cy="3139321"/>
          </a:xfrm>
          <a:prstGeom prst="rect">
            <a:avLst/>
          </a:prstGeom>
          <a:noFill/>
        </p:spPr>
        <p:txBody>
          <a:bodyPr wrap="square" rtlCol="0">
            <a:spAutoFit/>
          </a:bodyPr>
          <a:lstStyle/>
          <a:p>
            <a:r>
              <a:rPr lang="fi-FI" b="1" dirty="0" err="1"/>
              <a:t>Question</a:t>
            </a:r>
            <a:r>
              <a:rPr lang="fi-FI" b="1" dirty="0"/>
              <a:t> 1</a:t>
            </a:r>
            <a:r>
              <a:rPr lang="fi-FI" dirty="0"/>
              <a:t>: </a:t>
            </a:r>
            <a:r>
              <a:rPr lang="fi-FI" dirty="0" err="1"/>
              <a:t>how</a:t>
            </a:r>
            <a:r>
              <a:rPr lang="fi-FI" dirty="0"/>
              <a:t> </a:t>
            </a:r>
            <a:r>
              <a:rPr lang="fi-FI" dirty="0" err="1"/>
              <a:t>strong</a:t>
            </a:r>
            <a:r>
              <a:rPr lang="fi-FI" dirty="0"/>
              <a:t> </a:t>
            </a:r>
            <a:r>
              <a:rPr lang="fi-FI" dirty="0" err="1"/>
              <a:t>role</a:t>
            </a:r>
            <a:r>
              <a:rPr lang="fi-FI" dirty="0"/>
              <a:t> science (</a:t>
            </a:r>
            <a:r>
              <a:rPr lang="fi-FI" dirty="0" err="1"/>
              <a:t>including</a:t>
            </a:r>
            <a:r>
              <a:rPr lang="fi-FI" dirty="0"/>
              <a:t> SSH) </a:t>
            </a:r>
            <a:r>
              <a:rPr lang="fi-FI" dirty="0" err="1"/>
              <a:t>plays</a:t>
            </a:r>
            <a:r>
              <a:rPr lang="fi-FI" dirty="0"/>
              <a:t> in </a:t>
            </a:r>
            <a:r>
              <a:rPr lang="fi-FI" dirty="0" err="1"/>
              <a:t>framing</a:t>
            </a:r>
            <a:r>
              <a:rPr lang="fi-FI" dirty="0"/>
              <a:t>, </a:t>
            </a:r>
            <a:r>
              <a:rPr lang="fi-FI" dirty="0" err="1"/>
              <a:t>solving</a:t>
            </a:r>
            <a:r>
              <a:rPr lang="fi-FI" dirty="0"/>
              <a:t> and </a:t>
            </a:r>
            <a:r>
              <a:rPr lang="fi-FI" dirty="0" err="1"/>
              <a:t>raising</a:t>
            </a:r>
            <a:r>
              <a:rPr lang="fi-FI" dirty="0"/>
              <a:t> </a:t>
            </a:r>
            <a:r>
              <a:rPr lang="fi-FI" dirty="0" err="1"/>
              <a:t>awareness</a:t>
            </a:r>
            <a:r>
              <a:rPr lang="fi-FI" dirty="0"/>
              <a:t> of UN </a:t>
            </a:r>
            <a:r>
              <a:rPr lang="fi-FI" dirty="0" err="1"/>
              <a:t>goals</a:t>
            </a:r>
            <a:r>
              <a:rPr lang="fi-FI" dirty="0"/>
              <a:t>?</a:t>
            </a:r>
          </a:p>
          <a:p>
            <a:endParaRPr lang="fi-FI" dirty="0"/>
          </a:p>
          <a:p>
            <a:r>
              <a:rPr lang="fi-FI" b="1" dirty="0" err="1"/>
              <a:t>Question</a:t>
            </a:r>
            <a:r>
              <a:rPr lang="fi-FI" b="1" dirty="0"/>
              <a:t> 2</a:t>
            </a:r>
            <a:r>
              <a:rPr lang="fi-FI" dirty="0"/>
              <a:t>: </a:t>
            </a:r>
            <a:r>
              <a:rPr lang="fi-FI" dirty="0" err="1"/>
              <a:t>how</a:t>
            </a:r>
            <a:r>
              <a:rPr lang="fi-FI" dirty="0"/>
              <a:t> </a:t>
            </a:r>
            <a:r>
              <a:rPr lang="fi-FI" dirty="0" err="1"/>
              <a:t>succesful</a:t>
            </a:r>
            <a:r>
              <a:rPr lang="fi-FI" dirty="0"/>
              <a:t> is </a:t>
            </a:r>
            <a:r>
              <a:rPr lang="fi-FI" dirty="0" err="1"/>
              <a:t>research</a:t>
            </a:r>
            <a:r>
              <a:rPr lang="fi-FI" dirty="0"/>
              <a:t> </a:t>
            </a:r>
            <a:r>
              <a:rPr lang="fi-FI" dirty="0" err="1"/>
              <a:t>community</a:t>
            </a:r>
            <a:r>
              <a:rPr lang="fi-FI" dirty="0"/>
              <a:t>, </a:t>
            </a:r>
            <a:r>
              <a:rPr lang="fi-FI" dirty="0" err="1"/>
              <a:t>globally</a:t>
            </a:r>
            <a:r>
              <a:rPr lang="fi-FI" dirty="0"/>
              <a:t> and </a:t>
            </a:r>
            <a:r>
              <a:rPr lang="fi-FI" dirty="0" err="1"/>
              <a:t>locally</a:t>
            </a:r>
            <a:r>
              <a:rPr lang="fi-FI" dirty="0"/>
              <a:t>, in </a:t>
            </a:r>
            <a:r>
              <a:rPr lang="fi-FI" dirty="0" err="1"/>
              <a:t>promoting</a:t>
            </a:r>
            <a:r>
              <a:rPr lang="fi-FI" dirty="0"/>
              <a:t> </a:t>
            </a:r>
            <a:r>
              <a:rPr lang="fi-FI" dirty="0" err="1"/>
              <a:t>these</a:t>
            </a:r>
            <a:r>
              <a:rPr lang="fi-FI" dirty="0"/>
              <a:t> </a:t>
            </a:r>
            <a:r>
              <a:rPr lang="fi-FI" dirty="0" err="1"/>
              <a:t>goals</a:t>
            </a:r>
            <a:r>
              <a:rPr lang="fi-FI" dirty="0"/>
              <a:t> </a:t>
            </a:r>
            <a:r>
              <a:rPr lang="fi-FI" dirty="0" err="1"/>
              <a:t>without</a:t>
            </a:r>
            <a:r>
              <a:rPr lang="fi-FI" dirty="0"/>
              <a:t> </a:t>
            </a:r>
            <a:r>
              <a:rPr lang="fi-FI" dirty="0" err="1"/>
              <a:t>multilingualism</a:t>
            </a:r>
            <a:r>
              <a:rPr lang="fi-FI" dirty="0"/>
              <a:t> in </a:t>
            </a:r>
            <a:r>
              <a:rPr lang="fi-FI" dirty="0" err="1"/>
              <a:t>scholarly</a:t>
            </a:r>
            <a:r>
              <a:rPr lang="fi-FI" dirty="0"/>
              <a:t> </a:t>
            </a:r>
            <a:r>
              <a:rPr lang="fi-FI" dirty="0" err="1"/>
              <a:t>communication</a:t>
            </a:r>
            <a:r>
              <a:rPr lang="fi-FI" dirty="0"/>
              <a:t>? </a:t>
            </a:r>
          </a:p>
        </p:txBody>
      </p:sp>
      <p:sp>
        <p:nvSpPr>
          <p:cNvPr id="10" name="Suorakulmio 9">
            <a:extLst>
              <a:ext uri="{FF2B5EF4-FFF2-40B4-BE49-F238E27FC236}">
                <a16:creationId xmlns:a16="http://schemas.microsoft.com/office/drawing/2014/main" id="{50211309-BE00-4A7F-A421-AF0342DA9999}"/>
              </a:ext>
            </a:extLst>
          </p:cNvPr>
          <p:cNvSpPr/>
          <p:nvPr/>
        </p:nvSpPr>
        <p:spPr>
          <a:xfrm>
            <a:off x="636738" y="6326350"/>
            <a:ext cx="4270762" cy="338554"/>
          </a:xfrm>
          <a:prstGeom prst="rect">
            <a:avLst/>
          </a:prstGeom>
        </p:spPr>
        <p:txBody>
          <a:bodyPr wrap="square">
            <a:spAutoFit/>
          </a:bodyPr>
          <a:lstStyle/>
          <a:p>
            <a:r>
              <a:rPr lang="en-US" sz="1600" b="1" dirty="0">
                <a:hlinkClick r:id="rId5"/>
              </a:rPr>
              <a:t>www.Helsinki-initiative.org</a:t>
            </a:r>
            <a:r>
              <a:rPr lang="en-US" sz="1600" b="1" dirty="0"/>
              <a:t> </a:t>
            </a:r>
            <a:endParaRPr lang="fi-FI" sz="1600" b="1" dirty="0"/>
          </a:p>
        </p:txBody>
      </p:sp>
    </p:spTree>
    <p:extLst>
      <p:ext uri="{BB962C8B-B14F-4D97-AF65-F5344CB8AC3E}">
        <p14:creationId xmlns:p14="http://schemas.microsoft.com/office/powerpoint/2010/main" val="289751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49356"/>
            <a:ext cx="5419477" cy="978879"/>
          </a:xfrm>
        </p:spPr>
        <p:txBody>
          <a:bodyPr anchor="ctr">
            <a:normAutofit/>
          </a:bodyPr>
          <a:lstStyle/>
          <a:p>
            <a:pPr algn="ctr"/>
            <a:r>
              <a:rPr lang="fi-FI" b="1" dirty="0">
                <a:latin typeface="+mn-lt"/>
              </a:rPr>
              <a:t>TRANSLATIONS</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60358"/>
            <a:ext cx="5213838" cy="5726532"/>
          </a:xfrm>
          <a:prstGeom prst="rect">
            <a:avLst/>
          </a:prstGeom>
        </p:spPr>
      </p:pic>
      <p:pic>
        <p:nvPicPr>
          <p:cNvPr id="4" name="Kuva 3">
            <a:extLst>
              <a:ext uri="{FF2B5EF4-FFF2-40B4-BE49-F238E27FC236}">
                <a16:creationId xmlns:a16="http://schemas.microsoft.com/office/drawing/2014/main" id="{EE2B119B-8944-4363-9893-AACF8599B5AE}"/>
              </a:ext>
            </a:extLst>
          </p:cNvPr>
          <p:cNvPicPr>
            <a:picLocks noChangeAspect="1"/>
          </p:cNvPicPr>
          <p:nvPr/>
        </p:nvPicPr>
        <p:blipFill>
          <a:blip r:embed="rId3"/>
          <a:stretch>
            <a:fillRect/>
          </a:stretch>
        </p:blipFill>
        <p:spPr>
          <a:xfrm>
            <a:off x="5476246" y="765109"/>
            <a:ext cx="6749309" cy="3279310"/>
          </a:xfrm>
          <a:prstGeom prst="rect">
            <a:avLst/>
          </a:prstGeom>
        </p:spPr>
      </p:pic>
      <p:pic>
        <p:nvPicPr>
          <p:cNvPr id="8" name="Kuva 7">
            <a:extLst>
              <a:ext uri="{FF2B5EF4-FFF2-40B4-BE49-F238E27FC236}">
                <a16:creationId xmlns:a16="http://schemas.microsoft.com/office/drawing/2014/main" id="{01256CC3-F8E8-42A8-837D-CFECCC41ECFE}"/>
              </a:ext>
            </a:extLst>
          </p:cNvPr>
          <p:cNvPicPr>
            <a:picLocks noChangeAspect="1"/>
          </p:cNvPicPr>
          <p:nvPr/>
        </p:nvPicPr>
        <p:blipFill>
          <a:blip r:embed="rId4"/>
          <a:stretch>
            <a:fillRect/>
          </a:stretch>
        </p:blipFill>
        <p:spPr>
          <a:xfrm>
            <a:off x="5362707" y="488541"/>
            <a:ext cx="6772524" cy="526822"/>
          </a:xfrm>
          <a:prstGeom prst="rect">
            <a:avLst/>
          </a:prstGeom>
        </p:spPr>
      </p:pic>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76247" y="4378926"/>
            <a:ext cx="3720380" cy="2370530"/>
          </a:xfrm>
          <a:solidFill>
            <a:schemeClr val="bg1"/>
          </a:solidFill>
          <a:ln w="28575">
            <a:noFill/>
          </a:ln>
        </p:spPr>
        <p:txBody>
          <a:bodyPr vert="horz" lIns="91440" tIns="45720" rIns="91440" bIns="45720" rtlCol="0" anchor="ctr">
            <a:noAutofit/>
          </a:bodyPr>
          <a:lstStyle/>
          <a:p>
            <a:pPr marL="285750" indent="-285750" fontAlgn="base">
              <a:buFont typeface="Arial" panose="020B0604020202020204" pitchFamily="34" charset="0"/>
              <a:buChar char="•"/>
            </a:pPr>
            <a:r>
              <a:rPr lang="en-US" sz="1800" dirty="0"/>
              <a:t>“</a:t>
            </a:r>
            <a:r>
              <a:rPr lang="en-US" sz="1800" b="1" dirty="0">
                <a:solidFill>
                  <a:srgbClr val="41B9C9"/>
                </a:solidFill>
              </a:rPr>
              <a:t>OPERAS wants to point to the relevance of research and scholarly communication in local languages</a:t>
            </a:r>
            <a:r>
              <a:rPr lang="en-US" sz="1800" dirty="0"/>
              <a:t>”.</a:t>
            </a:r>
          </a:p>
          <a:p>
            <a:pPr marL="285750" indent="-285750" fontAlgn="base">
              <a:buFont typeface="Arial" panose="020B0604020202020204" pitchFamily="34" charset="0"/>
              <a:buChar char="•"/>
            </a:pPr>
            <a:r>
              <a:rPr lang="en-US" sz="1800" dirty="0"/>
              <a:t>Open access indirectly supports the translations into different languages, as there are no longer any rights and licenses to pay for the translation of the work. </a:t>
            </a:r>
          </a:p>
        </p:txBody>
      </p:sp>
      <p:pic>
        <p:nvPicPr>
          <p:cNvPr id="10" name="Kuva 9">
            <a:extLst>
              <a:ext uri="{FF2B5EF4-FFF2-40B4-BE49-F238E27FC236}">
                <a16:creationId xmlns:a16="http://schemas.microsoft.com/office/drawing/2014/main" id="{CB56817D-E9DF-4B09-A51E-D82AF36AF72E}"/>
              </a:ext>
            </a:extLst>
          </p:cNvPr>
          <p:cNvPicPr>
            <a:picLocks noChangeAspect="1"/>
          </p:cNvPicPr>
          <p:nvPr/>
        </p:nvPicPr>
        <p:blipFill>
          <a:blip r:embed="rId5"/>
          <a:stretch>
            <a:fillRect/>
          </a:stretch>
        </p:blipFill>
        <p:spPr>
          <a:xfrm>
            <a:off x="5476247" y="569729"/>
            <a:ext cx="6715754" cy="3728010"/>
          </a:xfrm>
          <a:prstGeom prst="rect">
            <a:avLst/>
          </a:prstGeom>
        </p:spPr>
      </p:pic>
      <p:pic>
        <p:nvPicPr>
          <p:cNvPr id="2" name="Kuva 1">
            <a:extLst>
              <a:ext uri="{FF2B5EF4-FFF2-40B4-BE49-F238E27FC236}">
                <a16:creationId xmlns:a16="http://schemas.microsoft.com/office/drawing/2014/main" id="{224D51CF-47F6-4268-8E21-BBB50A2C8926}"/>
              </a:ext>
            </a:extLst>
          </p:cNvPr>
          <p:cNvPicPr>
            <a:picLocks noChangeAspect="1"/>
          </p:cNvPicPr>
          <p:nvPr/>
        </p:nvPicPr>
        <p:blipFill>
          <a:blip r:embed="rId6"/>
          <a:stretch>
            <a:fillRect/>
          </a:stretch>
        </p:blipFill>
        <p:spPr>
          <a:xfrm>
            <a:off x="9517442" y="4407454"/>
            <a:ext cx="2674558" cy="2450546"/>
          </a:xfrm>
          <a:prstGeom prst="rect">
            <a:avLst/>
          </a:prstGeom>
        </p:spPr>
      </p:pic>
    </p:spTree>
    <p:extLst>
      <p:ext uri="{BB962C8B-B14F-4D97-AF65-F5344CB8AC3E}">
        <p14:creationId xmlns:p14="http://schemas.microsoft.com/office/powerpoint/2010/main" val="348854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49356"/>
            <a:ext cx="5419477" cy="978879"/>
          </a:xfrm>
        </p:spPr>
        <p:txBody>
          <a:bodyPr anchor="ctr">
            <a:normAutofit/>
          </a:bodyPr>
          <a:lstStyle/>
          <a:p>
            <a:pPr algn="ctr"/>
            <a:r>
              <a:rPr lang="fi-FI" b="1" dirty="0">
                <a:latin typeface="+mn-lt"/>
              </a:rPr>
              <a:t>BALANCED POLICIES</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60358"/>
            <a:ext cx="5213838" cy="5726532"/>
          </a:xfrm>
          <a:prstGeom prst="rect">
            <a:avLst/>
          </a:prstGeom>
        </p:spPr>
      </p:pic>
      <p:pic>
        <p:nvPicPr>
          <p:cNvPr id="4" name="Kuva 3">
            <a:extLst>
              <a:ext uri="{FF2B5EF4-FFF2-40B4-BE49-F238E27FC236}">
                <a16:creationId xmlns:a16="http://schemas.microsoft.com/office/drawing/2014/main" id="{EE2B119B-8944-4363-9893-AACF8599B5AE}"/>
              </a:ext>
            </a:extLst>
          </p:cNvPr>
          <p:cNvPicPr>
            <a:picLocks noChangeAspect="1"/>
          </p:cNvPicPr>
          <p:nvPr/>
        </p:nvPicPr>
        <p:blipFill>
          <a:blip r:embed="rId3"/>
          <a:stretch>
            <a:fillRect/>
          </a:stretch>
        </p:blipFill>
        <p:spPr>
          <a:xfrm>
            <a:off x="5476246" y="765109"/>
            <a:ext cx="6749309" cy="3279310"/>
          </a:xfrm>
          <a:prstGeom prst="rect">
            <a:avLst/>
          </a:prstGeom>
        </p:spPr>
      </p:pic>
      <p:pic>
        <p:nvPicPr>
          <p:cNvPr id="8" name="Kuva 7">
            <a:extLst>
              <a:ext uri="{FF2B5EF4-FFF2-40B4-BE49-F238E27FC236}">
                <a16:creationId xmlns:a16="http://schemas.microsoft.com/office/drawing/2014/main" id="{01256CC3-F8E8-42A8-837D-CFECCC41ECFE}"/>
              </a:ext>
            </a:extLst>
          </p:cNvPr>
          <p:cNvPicPr>
            <a:picLocks noChangeAspect="1"/>
          </p:cNvPicPr>
          <p:nvPr/>
        </p:nvPicPr>
        <p:blipFill>
          <a:blip r:embed="rId4"/>
          <a:stretch>
            <a:fillRect/>
          </a:stretch>
        </p:blipFill>
        <p:spPr>
          <a:xfrm>
            <a:off x="5362707" y="488541"/>
            <a:ext cx="6772524" cy="526822"/>
          </a:xfrm>
          <a:prstGeom prst="rect">
            <a:avLst/>
          </a:prstGeom>
        </p:spPr>
      </p:pic>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76246" y="3683914"/>
            <a:ext cx="6658985" cy="2937192"/>
          </a:xfrm>
          <a:solidFill>
            <a:schemeClr val="bg1"/>
          </a:solidFill>
          <a:ln w="28575">
            <a:noFill/>
          </a:ln>
        </p:spPr>
        <p:txBody>
          <a:bodyPr vert="horz" lIns="91440" tIns="45720" rIns="91440" bIns="45720" rtlCol="0" anchor="ctr">
            <a:noAutofit/>
          </a:bodyPr>
          <a:lstStyle/>
          <a:p>
            <a:pPr marL="285750" indent="-285750" fontAlgn="base">
              <a:buFont typeface="Arial" panose="020B0604020202020204" pitchFamily="34" charset="0"/>
              <a:buChar char="•"/>
            </a:pPr>
            <a:r>
              <a:rPr lang="en-US" sz="1800" dirty="0"/>
              <a:t>“The Helsinki initiative brings forward the concept of ‘balanced multilingualism’, which promotes equality between different needs. For example, multilingual work should be fully acknowledged in scholarly assessments and English should not have more weight than other languages in communication”.</a:t>
            </a:r>
          </a:p>
          <a:p>
            <a:pPr marL="285750" indent="-285750" fontAlgn="base">
              <a:buFont typeface="Arial" panose="020B0604020202020204" pitchFamily="34" charset="0"/>
              <a:buChar char="•"/>
            </a:pPr>
            <a:r>
              <a:rPr lang="en-US" sz="1800" dirty="0"/>
              <a:t>“Balanced multilingualism is particularly relevant for Europe, as its research is </a:t>
            </a:r>
            <a:r>
              <a:rPr lang="en-US" sz="1800" dirty="0" err="1"/>
              <a:t>characterised</a:t>
            </a:r>
            <a:r>
              <a:rPr lang="en-US" sz="1800" dirty="0"/>
              <a:t> by geographic, cultural and linguistic diversity and the common principle of excellence”. </a:t>
            </a:r>
          </a:p>
          <a:p>
            <a:pPr marL="285750" indent="-285750" fontAlgn="base">
              <a:buFont typeface="Arial" panose="020B0604020202020204" pitchFamily="34" charset="0"/>
              <a:buChar char="•"/>
            </a:pPr>
            <a:r>
              <a:rPr lang="en-US" sz="1800" dirty="0"/>
              <a:t>“</a:t>
            </a:r>
            <a:r>
              <a:rPr lang="en-US" sz="1800" b="1" dirty="0">
                <a:solidFill>
                  <a:srgbClr val="41B9C9"/>
                </a:solidFill>
              </a:rPr>
              <a:t>The strength of European universities lies in aiming at international leadership while being locally anchored</a:t>
            </a:r>
            <a:r>
              <a:rPr lang="en-US" sz="1800" dirty="0"/>
              <a:t>. This also affects the use of language at higher education institutions”.</a:t>
            </a:r>
          </a:p>
        </p:txBody>
      </p:sp>
    </p:spTree>
    <p:extLst>
      <p:ext uri="{BB962C8B-B14F-4D97-AF65-F5344CB8AC3E}">
        <p14:creationId xmlns:p14="http://schemas.microsoft.com/office/powerpoint/2010/main" val="64936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3">
            <a:extLst>
              <a:ext uri="{FF2B5EF4-FFF2-40B4-BE49-F238E27FC236}">
                <a16:creationId xmlns:a16="http://schemas.microsoft.com/office/drawing/2014/main" id="{1BEA691B-E66F-45D2-930C-411D5A40DF1E}"/>
              </a:ext>
            </a:extLst>
          </p:cNvPr>
          <p:cNvSpPr>
            <a:spLocks noGrp="1"/>
          </p:cNvSpPr>
          <p:nvPr>
            <p:ph type="body" sz="half" idx="2"/>
          </p:nvPr>
        </p:nvSpPr>
        <p:spPr>
          <a:xfrm>
            <a:off x="5419474" y="4420696"/>
            <a:ext cx="6669708" cy="2100089"/>
          </a:xfrm>
          <a:ln w="28575">
            <a:noFill/>
          </a:ln>
        </p:spPr>
        <p:txBody>
          <a:bodyPr vert="horz" lIns="91440" tIns="45720" rIns="91440" bIns="45720" rtlCol="0" anchor="ctr">
            <a:noAutofit/>
          </a:bodyPr>
          <a:lstStyle/>
          <a:p>
            <a:pPr marL="285750" indent="-285750" fontAlgn="base">
              <a:buFont typeface="Arial" panose="020B0604020202020204" pitchFamily="34" charset="0"/>
              <a:buChar char="•"/>
            </a:pPr>
            <a:r>
              <a:rPr lang="en-US" sz="1800" dirty="0"/>
              <a:t>“We also endorse the need for support of local non-profit publishers and we especially call for the support of editors to ensure the quality of published research, and the suitability of dissemination”.</a:t>
            </a:r>
          </a:p>
          <a:p>
            <a:pPr marL="285750" indent="-285750" fontAlgn="base">
              <a:buFont typeface="Arial" panose="020B0604020202020204" pitchFamily="34" charset="0"/>
              <a:buChar char="•"/>
            </a:pPr>
            <a:r>
              <a:rPr lang="en-US" sz="1800" dirty="0"/>
              <a:t>“</a:t>
            </a:r>
            <a:r>
              <a:rPr lang="en-US" sz="1800" b="1" dirty="0">
                <a:solidFill>
                  <a:srgbClr val="41B9C9"/>
                </a:solidFill>
              </a:rPr>
              <a:t>We are committed to language diversity, especially in the humanities and social sciences where translations may be less appropriate to properly discuss and describe cultural issues</a:t>
            </a:r>
            <a:r>
              <a:rPr lang="en-US" sz="1800" dirty="0"/>
              <a:t>”.</a:t>
            </a:r>
          </a:p>
        </p:txBody>
      </p:sp>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75669"/>
            <a:ext cx="5419477" cy="978879"/>
          </a:xfrm>
        </p:spPr>
        <p:txBody>
          <a:bodyPr anchor="ctr">
            <a:normAutofit/>
          </a:bodyPr>
          <a:lstStyle/>
          <a:p>
            <a:pPr algn="ctr"/>
            <a:r>
              <a:rPr lang="fi-FI" b="1" dirty="0">
                <a:latin typeface="+mn-lt"/>
              </a:rPr>
              <a:t>NATIONAL PUBLISHERS</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pic>
        <p:nvPicPr>
          <p:cNvPr id="2" name="Kuva 1">
            <a:extLst>
              <a:ext uri="{FF2B5EF4-FFF2-40B4-BE49-F238E27FC236}">
                <a16:creationId xmlns:a16="http://schemas.microsoft.com/office/drawing/2014/main" id="{1BBB71DE-944D-46E5-AD8B-38B8FE990E5B}"/>
              </a:ext>
            </a:extLst>
          </p:cNvPr>
          <p:cNvPicPr>
            <a:picLocks noChangeAspect="1"/>
          </p:cNvPicPr>
          <p:nvPr/>
        </p:nvPicPr>
        <p:blipFill>
          <a:blip r:embed="rId3"/>
          <a:stretch>
            <a:fillRect/>
          </a:stretch>
        </p:blipFill>
        <p:spPr>
          <a:xfrm>
            <a:off x="5419474" y="610926"/>
            <a:ext cx="7283449" cy="3720505"/>
          </a:xfrm>
          <a:prstGeom prst="rect">
            <a:avLst/>
          </a:prstGeom>
        </p:spPr>
      </p:pic>
    </p:spTree>
    <p:extLst>
      <p:ext uri="{BB962C8B-B14F-4D97-AF65-F5344CB8AC3E}">
        <p14:creationId xmlns:p14="http://schemas.microsoft.com/office/powerpoint/2010/main" val="300030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3">
            <a:extLst>
              <a:ext uri="{FF2B5EF4-FFF2-40B4-BE49-F238E27FC236}">
                <a16:creationId xmlns:a16="http://schemas.microsoft.com/office/drawing/2014/main" id="{1F7161ED-6DB0-4258-891B-C92AEA8211E8}"/>
              </a:ext>
            </a:extLst>
          </p:cNvPr>
          <p:cNvSpPr>
            <a:spLocks noGrp="1"/>
          </p:cNvSpPr>
          <p:nvPr>
            <p:ph type="title"/>
          </p:nvPr>
        </p:nvSpPr>
        <p:spPr>
          <a:xfrm>
            <a:off x="-1" y="249356"/>
            <a:ext cx="5419477" cy="978879"/>
          </a:xfrm>
        </p:spPr>
        <p:txBody>
          <a:bodyPr anchor="ctr">
            <a:normAutofit/>
          </a:bodyPr>
          <a:lstStyle/>
          <a:p>
            <a:pPr algn="ctr"/>
            <a:r>
              <a:rPr lang="fi-FI" b="1" dirty="0">
                <a:latin typeface="+mn-lt"/>
              </a:rPr>
              <a:t>RESPONSIBLE EVALUATION</a:t>
            </a:r>
            <a:endParaRPr lang="nb-NO" b="1" dirty="0">
              <a:latin typeface="+mn-lt"/>
            </a:endParaRPr>
          </a:p>
        </p:txBody>
      </p:sp>
      <p:pic>
        <p:nvPicPr>
          <p:cNvPr id="9" name="Kuva 8">
            <a:extLst>
              <a:ext uri="{FF2B5EF4-FFF2-40B4-BE49-F238E27FC236}">
                <a16:creationId xmlns:a16="http://schemas.microsoft.com/office/drawing/2014/main" id="{3C4E50E4-6B5B-41A1-BB33-24A66E9CE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0623"/>
            <a:ext cx="5213838" cy="5726532"/>
          </a:xfrm>
          <a:prstGeom prst="rect">
            <a:avLst/>
          </a:prstGeom>
        </p:spPr>
      </p:pic>
      <p:pic>
        <p:nvPicPr>
          <p:cNvPr id="5" name="Kuva 4">
            <a:extLst>
              <a:ext uri="{FF2B5EF4-FFF2-40B4-BE49-F238E27FC236}">
                <a16:creationId xmlns:a16="http://schemas.microsoft.com/office/drawing/2014/main" id="{691A6EC9-99BA-4F8F-92FB-410C978CEF0C}"/>
              </a:ext>
            </a:extLst>
          </p:cNvPr>
          <p:cNvPicPr>
            <a:picLocks noChangeAspect="1"/>
          </p:cNvPicPr>
          <p:nvPr/>
        </p:nvPicPr>
        <p:blipFill>
          <a:blip r:embed="rId3"/>
          <a:stretch>
            <a:fillRect/>
          </a:stretch>
        </p:blipFill>
        <p:spPr>
          <a:xfrm>
            <a:off x="5549413" y="573521"/>
            <a:ext cx="6642587" cy="2452551"/>
          </a:xfrm>
          <a:prstGeom prst="rect">
            <a:avLst/>
          </a:prstGeom>
        </p:spPr>
      </p:pic>
      <p:pic>
        <p:nvPicPr>
          <p:cNvPr id="10" name="Kuva 9">
            <a:extLst>
              <a:ext uri="{FF2B5EF4-FFF2-40B4-BE49-F238E27FC236}">
                <a16:creationId xmlns:a16="http://schemas.microsoft.com/office/drawing/2014/main" id="{C2AB47DE-97DD-494F-85B0-1DFDE7702691}"/>
              </a:ext>
            </a:extLst>
          </p:cNvPr>
          <p:cNvPicPr>
            <a:picLocks noChangeAspect="1"/>
          </p:cNvPicPr>
          <p:nvPr/>
        </p:nvPicPr>
        <p:blipFill>
          <a:blip r:embed="rId4"/>
          <a:stretch>
            <a:fillRect/>
          </a:stretch>
        </p:blipFill>
        <p:spPr>
          <a:xfrm>
            <a:off x="5600663" y="3026072"/>
            <a:ext cx="5865519" cy="3809279"/>
          </a:xfrm>
          <a:prstGeom prst="rect">
            <a:avLst/>
          </a:prstGeom>
        </p:spPr>
      </p:pic>
      <p:sp>
        <p:nvSpPr>
          <p:cNvPr id="15" name="Suorakulmio 14">
            <a:extLst>
              <a:ext uri="{FF2B5EF4-FFF2-40B4-BE49-F238E27FC236}">
                <a16:creationId xmlns:a16="http://schemas.microsoft.com/office/drawing/2014/main" id="{1B45B4EF-5477-43A8-8015-9EACB470CD3B}"/>
              </a:ext>
            </a:extLst>
          </p:cNvPr>
          <p:cNvSpPr/>
          <p:nvPr/>
        </p:nvSpPr>
        <p:spPr>
          <a:xfrm>
            <a:off x="5802164" y="4118089"/>
            <a:ext cx="5453508" cy="434176"/>
          </a:xfrm>
          <a:prstGeom prst="rect">
            <a:avLst/>
          </a:prstGeom>
          <a:noFill/>
          <a:ln w="19050">
            <a:solidFill>
              <a:srgbClr val="62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6321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67E650EB-7BE2-42E7-AB04-9E70B8893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8" y="943722"/>
            <a:ext cx="5213838" cy="5726532"/>
          </a:xfrm>
          <a:prstGeom prst="rect">
            <a:avLst/>
          </a:prstGeom>
        </p:spPr>
      </p:pic>
      <p:pic>
        <p:nvPicPr>
          <p:cNvPr id="4" name="Kuva 3">
            <a:extLst>
              <a:ext uri="{FF2B5EF4-FFF2-40B4-BE49-F238E27FC236}">
                <a16:creationId xmlns:a16="http://schemas.microsoft.com/office/drawing/2014/main" id="{4AE5F577-4A51-43AB-8AB2-BDC16EA65C27}"/>
              </a:ext>
            </a:extLst>
          </p:cNvPr>
          <p:cNvPicPr>
            <a:picLocks noChangeAspect="1"/>
          </p:cNvPicPr>
          <p:nvPr/>
        </p:nvPicPr>
        <p:blipFill>
          <a:blip r:embed="rId3"/>
          <a:stretch>
            <a:fillRect/>
          </a:stretch>
        </p:blipFill>
        <p:spPr>
          <a:xfrm>
            <a:off x="5738295" y="2936435"/>
            <a:ext cx="5739869" cy="4580808"/>
          </a:xfrm>
          <a:prstGeom prst="rect">
            <a:avLst/>
          </a:prstGeom>
        </p:spPr>
      </p:pic>
      <p:sp>
        <p:nvSpPr>
          <p:cNvPr id="12" name="Tittel 3">
            <a:extLst>
              <a:ext uri="{FF2B5EF4-FFF2-40B4-BE49-F238E27FC236}">
                <a16:creationId xmlns:a16="http://schemas.microsoft.com/office/drawing/2014/main" id="{559F20B4-F48D-4900-9C49-108B13538CE0}"/>
              </a:ext>
            </a:extLst>
          </p:cNvPr>
          <p:cNvSpPr txBox="1">
            <a:spLocks/>
          </p:cNvSpPr>
          <p:nvPr/>
        </p:nvSpPr>
        <p:spPr>
          <a:xfrm>
            <a:off x="0" y="275669"/>
            <a:ext cx="5419476" cy="978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b-NO" b="1" dirty="0">
                <a:latin typeface="+mn-lt"/>
              </a:rPr>
              <a:t>MULTILINGUALISM IN SSH</a:t>
            </a:r>
          </a:p>
        </p:txBody>
      </p:sp>
      <p:pic>
        <p:nvPicPr>
          <p:cNvPr id="2" name="Kuva 1">
            <a:extLst>
              <a:ext uri="{FF2B5EF4-FFF2-40B4-BE49-F238E27FC236}">
                <a16:creationId xmlns:a16="http://schemas.microsoft.com/office/drawing/2014/main" id="{CE71DD65-E777-49B3-8ABD-186C5FEA0155}"/>
              </a:ext>
            </a:extLst>
          </p:cNvPr>
          <p:cNvPicPr>
            <a:picLocks noChangeAspect="1"/>
          </p:cNvPicPr>
          <p:nvPr/>
        </p:nvPicPr>
        <p:blipFill>
          <a:blip r:embed="rId4"/>
          <a:stretch>
            <a:fillRect/>
          </a:stretch>
        </p:blipFill>
        <p:spPr>
          <a:xfrm>
            <a:off x="5316656" y="565685"/>
            <a:ext cx="6583149" cy="2370750"/>
          </a:xfrm>
          <a:prstGeom prst="rect">
            <a:avLst/>
          </a:prstGeom>
        </p:spPr>
      </p:pic>
    </p:spTree>
    <p:extLst>
      <p:ext uri="{BB962C8B-B14F-4D97-AF65-F5344CB8AC3E}">
        <p14:creationId xmlns:p14="http://schemas.microsoft.com/office/powerpoint/2010/main" val="598116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mhandlingsrom xmlns="ba632293-02a0-4f80-9f09-025a79005060">Publiseringsutvalget</Samhandlingsrom>
    <Dokumenttype xmlns="ba632293-02a0-4f80-9f09-025a790050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A4A3E71E3456549A3E58F1EC11656C6" ma:contentTypeVersion="7" ma:contentTypeDescription="Opprett et nytt dokument." ma:contentTypeScope="" ma:versionID="b972f5f3305643d97c4212bbbb833a82">
  <xsd:schema xmlns:xsd="http://www.w3.org/2001/XMLSchema" xmlns:xs="http://www.w3.org/2001/XMLSchema" xmlns:p="http://schemas.microsoft.com/office/2006/metadata/properties" xmlns:ns2="ba632293-02a0-4f80-9f09-025a79005060" xmlns:ns3="ba85dfa8-c442-4533-816d-5b8ba7aba2b8" targetNamespace="http://schemas.microsoft.com/office/2006/metadata/properties" ma:root="true" ma:fieldsID="43d8f4e3a913b7ad0fa333d27313cd35" ns2:_="" ns3:_="">
    <xsd:import namespace="ba632293-02a0-4f80-9f09-025a79005060"/>
    <xsd:import namespace="ba85dfa8-c442-4533-816d-5b8ba7aba2b8"/>
    <xsd:element name="properties">
      <xsd:complexType>
        <xsd:sequence>
          <xsd:element name="documentManagement">
            <xsd:complexType>
              <xsd:all>
                <xsd:element ref="ns2:Dokumenttype" minOccurs="0"/>
                <xsd:element ref="ns2:Samhandlingsrom" minOccurs="0"/>
                <xsd:element ref="ns2:MediaServiceMetadata" minOccurs="0"/>
                <xsd:element ref="ns2:MediaServiceFastMetadata"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2293-02a0-4f80-9f09-025a79005060" elementFormDefault="qualified">
    <xsd:import namespace="http://schemas.microsoft.com/office/2006/documentManagement/types"/>
    <xsd:import namespace="http://schemas.microsoft.com/office/infopath/2007/PartnerControls"/>
    <xsd:element name="Dokumenttype" ma:index="8" nillable="true" ma:displayName="Dokumenttype" ma:format="Dropdown" ma:internalName="Dokumenttype">
      <xsd:simpleType>
        <xsd:restriction base="dms:Choice">
          <xsd:enumeration value="Innkalling"/>
          <xsd:enumeration value="Saksframlegg"/>
          <xsd:enumeration value="Referat"/>
          <xsd:enumeration value="Rapporter"/>
          <xsd:enumeration value="Notater"/>
          <xsd:enumeration value="Utredninger"/>
          <xsd:enumeration value="Vedtekter"/>
          <xsd:enumeration value="Mandat"/>
          <xsd:enumeration value="Brev"/>
          <xsd:enumeration value="Høring"/>
          <xsd:enumeration value="Rutinebeskrivelser"/>
          <xsd:enumeration value="Mal"/>
          <xsd:enumeration value="Årshjul"/>
          <xsd:enumeration value="Oppnevning"/>
          <xsd:enumeration value="Reglement"/>
          <xsd:enumeration value="Presentasjon"/>
        </xsd:restriction>
      </xsd:simpleType>
    </xsd:element>
    <xsd:element name="Samhandlingsrom" ma:index="9" nillable="true" ma:displayName="Samhandlingsrom" ma:default="Publiseringsutvalget" ma:internalName="Samhandlingsrom">
      <xsd:simpleType>
        <xsd:restriction base="dms:Text">
          <xsd:maxLength value="255"/>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85dfa8-c442-4533-816d-5b8ba7aba2b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8EE95-2A6D-4729-9689-08018A884570}">
  <ds:schemaRefs>
    <ds:schemaRef ds:uri="http://schemas.microsoft.com/sharepoint/v3/contenttype/forms"/>
  </ds:schemaRefs>
</ds:datastoreItem>
</file>

<file path=customXml/itemProps2.xml><?xml version="1.0" encoding="utf-8"?>
<ds:datastoreItem xmlns:ds="http://schemas.openxmlformats.org/officeDocument/2006/customXml" ds:itemID="{11664E8C-2619-4BB5-A5EC-3723D7BE8630}">
  <ds:schemaRefs>
    <ds:schemaRef ds:uri="http://purl.org/dc/term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ba85dfa8-c442-4533-816d-5b8ba7aba2b8"/>
    <ds:schemaRef ds:uri="http://www.w3.org/XML/1998/namespace"/>
    <ds:schemaRef ds:uri="http://purl.org/dc/elements/1.1/"/>
    <ds:schemaRef ds:uri="http://schemas.microsoft.com/office/infopath/2007/PartnerControls"/>
    <ds:schemaRef ds:uri="ba632293-02a0-4f80-9f09-025a79005060"/>
  </ds:schemaRefs>
</ds:datastoreItem>
</file>

<file path=customXml/itemProps3.xml><?xml version="1.0" encoding="utf-8"?>
<ds:datastoreItem xmlns:ds="http://schemas.openxmlformats.org/officeDocument/2006/customXml" ds:itemID="{8E31DF52-DE9D-4A30-947C-69D271A61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2293-02a0-4f80-9f09-025a79005060"/>
    <ds:schemaRef ds:uri="ba85dfa8-c442-4533-816d-5b8ba7aba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28668</TotalTime>
  <Words>691</Words>
  <Application>Microsoft Office PowerPoint</Application>
  <PresentationFormat>Laajakuva</PresentationFormat>
  <Paragraphs>69</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Office-tema</vt:lpstr>
      <vt:lpstr>PowerPoint-esitys</vt:lpstr>
      <vt:lpstr>RECOMMENDATIONS</vt:lpstr>
      <vt:lpstr>WHY MULTILINGUALISM?</vt:lpstr>
      <vt:lpstr>WHY MULTILINGUALISM?</vt:lpstr>
      <vt:lpstr>TRANSLATIONS</vt:lpstr>
      <vt:lpstr>BALANCED POLICIES</vt:lpstr>
      <vt:lpstr>NATIONAL PUBLISHERS</vt:lpstr>
      <vt:lpstr>RESPONSIBLE EVALUATION</vt:lpstr>
      <vt:lpstr>PowerPoint-esitys</vt:lpstr>
      <vt:lpstr>WHAT EU SHOULD DO?</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or enemies?</dc:title>
  <dc:creator>Vidar Røeggen</dc:creator>
  <cp:lastModifiedBy>Janne Pölönen</cp:lastModifiedBy>
  <cp:revision>180</cp:revision>
  <cp:lastPrinted>2019-03-04T12:09:06Z</cp:lastPrinted>
  <dcterms:created xsi:type="dcterms:W3CDTF">2018-10-29T09:00:08Z</dcterms:created>
  <dcterms:modified xsi:type="dcterms:W3CDTF">2020-02-17T13:29:51Z</dcterms:modified>
</cp:coreProperties>
</file>