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0"/>
  </p:notesMasterIdLst>
  <p:sldIdLst>
    <p:sldId id="256" r:id="rId2"/>
    <p:sldId id="264" r:id="rId3"/>
    <p:sldId id="269" r:id="rId4"/>
    <p:sldId id="267" r:id="rId5"/>
    <p:sldId id="265" r:id="rId6"/>
    <p:sldId id="281" r:id="rId7"/>
    <p:sldId id="268" r:id="rId8"/>
    <p:sldId id="270" r:id="rId9"/>
    <p:sldId id="271" r:id="rId10"/>
    <p:sldId id="274" r:id="rId11"/>
    <p:sldId id="275" r:id="rId12"/>
    <p:sldId id="276" r:id="rId13"/>
    <p:sldId id="278" r:id="rId14"/>
    <p:sldId id="279" r:id="rId15"/>
    <p:sldId id="280" r:id="rId16"/>
    <p:sldId id="272" r:id="rId17"/>
    <p:sldId id="277" r:id="rId18"/>
    <p:sldId id="273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43"/>
  </p:normalViewPr>
  <p:slideViewPr>
    <p:cSldViewPr snapToGrid="0" snapToObjects="1">
      <p:cViewPr varScale="1">
        <p:scale>
          <a:sx n="70" d="100"/>
          <a:sy n="70" d="100"/>
        </p:scale>
        <p:origin x="144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EE7962-E194-2C4E-8B76-6F421F5DDC0F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F9E3AF-B085-6749-9949-144221582C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0952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DF9E3AF-B085-6749-9949-144221582C4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39294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DF9E3AF-B085-6749-9949-144221582C4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39294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DF9E3AF-B085-6749-9949-144221582C47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39294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DF9E3AF-B085-6749-9949-144221582C47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39294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DF9E3AF-B085-6749-9949-144221582C47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39294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DF9E3AF-B085-6749-9949-144221582C47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39294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DF9E3AF-B085-6749-9949-144221582C47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39294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DF9E3AF-B085-6749-9949-144221582C47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39294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DF9E3AF-B085-6749-9949-144221582C47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39294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DF9E3AF-B085-6749-9949-144221582C47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3929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DF9E3AF-B085-6749-9949-144221582C4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3929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DF9E3AF-B085-6749-9949-144221582C4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3929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DF9E3AF-B085-6749-9949-144221582C4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3929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DF9E3AF-B085-6749-9949-144221582C4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3929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DF9E3AF-B085-6749-9949-144221582C4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3929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DF9E3AF-B085-6749-9949-144221582C4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39294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DF9E3AF-B085-6749-9949-144221582C4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39294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DF9E3AF-B085-6749-9949-144221582C4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3929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A3C7099-7E1A-744D-80D2-F78E790B8A3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9576E212-BA2A-CC46-AB15-C02EB53CEA4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27672CA-FC7D-6A45-97D3-D9E9377419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27547-B563-E946-BAEC-406681364F05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344FB02-A424-0D44-BFB7-D5976AD468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E95757A-FEC1-3746-9813-50D0DF2288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A3AE8-369D-5F4D-820C-EF07DD40A9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8396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7F4DAE5-6F10-544C-9F86-13DB9C2FE5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703590E6-6FF8-4441-82A2-E487CE227C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C5FC52D-0F7B-2D42-9BA8-8F6744BEB8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27547-B563-E946-BAEC-406681364F05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D672B58-294A-5041-A989-730CEBA779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1EE038C-AAD1-EB41-A513-E07F22F5EE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A3AE8-369D-5F4D-820C-EF07DD40A9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2824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1EE27C2C-FF8C-A742-BDDB-A87CDF11FC0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7DF69F10-B9AB-B140-BD63-76832E190E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C05CC44-33F5-4048-B6A3-2C44C0FECB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27547-B563-E946-BAEC-406681364F05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9795B2E-A887-5441-8710-D6CCDFA8BF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E498FE7-22AC-9D43-8396-B586BBE2E0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A3AE8-369D-5F4D-820C-EF07DD40A9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4228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00CE67E-78FD-714F-89E8-85D4ACB5AB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D1B6E74-6F2E-F245-9B9C-88285B791B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EA9EF9A-1CFE-254C-8C89-0815A2DC3D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27547-B563-E946-BAEC-406681364F05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CBBCB9C-237C-354B-8BEA-3852CCA4AB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7384781-F9C6-1E49-AA71-CEABAC064D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A3AE8-369D-5F4D-820C-EF07DD40A9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66278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481C878-2BA3-5F4B-96C3-BC09A9B064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7400D4C2-817A-1E4E-BE38-9DCE5DB1FD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46DDE5A-219E-DD4B-AE19-898C1A47A1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27547-B563-E946-BAEC-406681364F05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3F3C5F1-5FFD-D841-B8B6-23C8938660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6380C82-2855-4349-B452-7139D2600E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A3AE8-369D-5F4D-820C-EF07DD40A9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2969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5FD2412-2BFB-2F4D-B46E-1CE38F4CE4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EC6426D-E318-8F4C-AC78-7E30C9BA8D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CD7894A4-C6B7-A041-8A35-820BFFABB1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E4D7D47E-82A6-2D4E-A28E-2F02A4896A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27547-B563-E946-BAEC-406681364F05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1196695B-C9D0-2741-9F06-1DE10A4E3C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C9CE372F-9300-804F-92CB-F16EC38671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A3AE8-369D-5F4D-820C-EF07DD40A9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489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B687534-821C-3243-9CA7-9637F72407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EAECBBAD-DA81-0F41-82A0-CF6D2E0DD4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203F7D30-5CBE-1D49-84CD-539A193A43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0CEA5BEC-4A0E-C543-B734-B7811E66501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07430035-2688-C04D-BC22-08BDD8E47E8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FC68B866-F7E2-CE43-B247-B5A1CC9AC3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27547-B563-E946-BAEC-406681364F05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52C3300E-4E8B-D94E-B2B7-13FDF5209E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63EC18A9-C8C8-ED46-B53A-DDBDEFE064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A3AE8-369D-5F4D-820C-EF07DD40A9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7226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F946A23-544E-DE4F-8357-D357C2B43A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2200CB56-4EE7-7947-A418-3059B67470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27547-B563-E946-BAEC-406681364F05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6F3A7D0B-2C4F-0549-82D8-89E2EFEBD7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B2CC15A9-6EDE-2F4E-89BD-805E1F8588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A3AE8-369D-5F4D-820C-EF07DD40A9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1929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3BEE3D8E-75D5-6E43-970A-1F99255083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27547-B563-E946-BAEC-406681364F05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0CBBB000-59F0-C64E-BA67-CA09233518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5391FEEE-4B63-2844-9290-86E0382195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A3AE8-369D-5F4D-820C-EF07DD40A9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7088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89F7FF2-851F-1640-8038-99E930D514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7F23995-A98F-5146-B6D2-B74A1AA8F0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7F5C9761-F1D0-7446-A903-EB99520032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33A551C5-1457-8A49-8989-AC61A2A381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27547-B563-E946-BAEC-406681364F05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626FCE84-EAC6-E64C-B9BA-7BB96A35C0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A95A4AE7-5A5C-2B48-B91E-82067121FD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A3AE8-369D-5F4D-820C-EF07DD40A9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131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AEC6889-B868-8644-9D04-F9A1E5B5FB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9680D486-3E41-754D-A858-8E488527D58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4B116BF3-74A2-0944-82F2-59B7F9B880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B0C34611-4025-0648-B4A4-B3CF567886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27547-B563-E946-BAEC-406681364F05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E8D4AF45-A44B-5742-A773-024B63A408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BA177B72-E345-AF49-8ECF-3C4DBE584C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A3AE8-369D-5F4D-820C-EF07DD40A9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5865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52AE6032-71A5-5D4C-B14F-40C51E69AC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0AD79D5C-1802-1B45-B438-78C9AF9772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BF43054-D267-534D-BD20-D31ECAB724E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027547-B563-E946-BAEC-406681364F05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DC1DE8E-B334-2649-A83A-AF549291976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81EEF6E-5C94-C74E-BB75-478B5E53134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FA3AE8-369D-5F4D-820C-EF07DD40A9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837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6" Type="http://schemas.openxmlformats.org/officeDocument/2006/relationships/hyperlink" Target="https://commons.wikimedia.org/wiki/Special:BookSources/0789203294" TargetMode="Externa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6" Type="http://schemas.openxmlformats.org/officeDocument/2006/relationships/hyperlink" Target="https://ru.wikipedia.org/wiki/%D0%9F%D1%80%D0%BE%D1%82%D0%B5%D1%81%D1%82%D1%8B_1968_%D0%B3%D0%BE%D0%B4%D0%B0#/media/%D0%A4%D0%B0%D0%B9%D0%BB:Ex%C3%A8rcit_al_Z%C3%B3calo-28_d'agost.jpg" TargetMode="External"/><Relationship Id="rId5" Type="http://schemas.openxmlformats.org/officeDocument/2006/relationships/image" Target="../media/image4.jpeg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6" Type="http://schemas.openxmlformats.org/officeDocument/2006/relationships/hyperlink" Target="https://www.flickr.com/photos/copivolta/46193754882/" TargetMode="External"/><Relationship Id="rId5" Type="http://schemas.openxmlformats.org/officeDocument/2006/relationships/image" Target="../media/image5.jpeg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C8A9771-8D2E-1040-B4F0-CFAD5C5D6E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13994" y="125115"/>
            <a:ext cx="6870701" cy="855365"/>
          </a:xfrm>
        </p:spPr>
        <p:txBody>
          <a:bodyPr>
            <a:normAutofit fontScale="90000"/>
          </a:bodyPr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Group 1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0961584E-E0DD-2B40-AAC8-1B6132DFDB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3964" y="1185201"/>
            <a:ext cx="11665527" cy="2333864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  <a:p>
            <a:pPr>
              <a:lnSpc>
                <a:spcPts val="51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1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General Design </a:t>
            </a:r>
            <a:r>
              <a:rPr lang="en-US" sz="21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 a </a:t>
            </a:r>
            <a:endParaRPr lang="en-US" sz="21600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ts val="51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1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National [bibliographic] Database in</a:t>
            </a:r>
          </a:p>
          <a:p>
            <a:pPr>
              <a:lnSpc>
                <a:spcPts val="51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1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Social Sciences &amp; Humanities </a:t>
            </a:r>
            <a:endParaRPr lang="en-US" sz="216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dirty="0"/>
          </a:p>
        </p:txBody>
      </p:sp>
      <p:pic>
        <p:nvPicPr>
          <p:cNvPr id="1026" name="Picture 2" descr="page1image54665344">
            <a:extLst>
              <a:ext uri="{FF2B5EF4-FFF2-40B4-BE49-F238E27FC236}">
                <a16:creationId xmlns:a16="http://schemas.microsoft.com/office/drawing/2014/main" xmlns="" id="{DD673E90-688D-D146-A521-5B46F76C03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84696" y="327026"/>
            <a:ext cx="2628900" cy="736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page1image54670544">
            <a:extLst>
              <a:ext uri="{FF2B5EF4-FFF2-40B4-BE49-F238E27FC236}">
                <a16:creationId xmlns:a16="http://schemas.microsoft.com/office/drawing/2014/main" xmlns="" id="{E0E78D04-49A6-1E46-B292-9DC7C6AC17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3377" y="327026"/>
            <a:ext cx="1180618" cy="941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A3173183-0AAA-8343-850A-C00B9E1467EE}"/>
              </a:ext>
            </a:extLst>
          </p:cNvPr>
          <p:cNvSpPr txBox="1"/>
          <p:nvPr/>
        </p:nvSpPr>
        <p:spPr>
          <a:xfrm>
            <a:off x="6059606" y="3716402"/>
            <a:ext cx="5799885" cy="29154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700"/>
              </a:lnSpc>
            </a:pPr>
            <a:r>
              <a:rPr lang="en-US" sz="2800" dirty="0" smtClean="0"/>
              <a:t>ENRESSH </a:t>
            </a:r>
            <a:r>
              <a:rPr lang="en-US" sz="2800" dirty="0"/>
              <a:t>Training School </a:t>
            </a:r>
            <a:r>
              <a:rPr lang="en-US" sz="2800" dirty="0" smtClean="0"/>
              <a:t> 2019</a:t>
            </a:r>
            <a:endParaRPr lang="en-US" sz="2800" dirty="0"/>
          </a:p>
          <a:p>
            <a:pPr>
              <a:lnSpc>
                <a:spcPts val="3700"/>
              </a:lnSpc>
            </a:pPr>
            <a:r>
              <a:rPr lang="en-US" sz="2800" dirty="0"/>
              <a:t>“National </a:t>
            </a:r>
            <a:r>
              <a:rPr lang="en-US" sz="2800" dirty="0" smtClean="0"/>
              <a:t>Bibliographic </a:t>
            </a:r>
            <a:r>
              <a:rPr lang="en-US" sz="2800" dirty="0"/>
              <a:t>D</a:t>
            </a:r>
            <a:r>
              <a:rPr lang="en-US" sz="2800" dirty="0" smtClean="0"/>
              <a:t>atabases </a:t>
            </a:r>
            <a:r>
              <a:rPr lang="en-US" sz="2800" dirty="0"/>
              <a:t>and t</a:t>
            </a:r>
            <a:r>
              <a:rPr lang="en-US" sz="2800" dirty="0" smtClean="0"/>
              <a:t>heir Uses </a:t>
            </a:r>
            <a:r>
              <a:rPr lang="en-US" sz="2800" dirty="0"/>
              <a:t>for </a:t>
            </a:r>
            <a:r>
              <a:rPr lang="en-US" sz="2800" dirty="0" smtClean="0"/>
              <a:t>Evaluating </a:t>
            </a:r>
            <a:r>
              <a:rPr lang="en-US" sz="2800" dirty="0"/>
              <a:t>and </a:t>
            </a:r>
            <a:r>
              <a:rPr lang="en-US" sz="2800" dirty="0" smtClean="0"/>
              <a:t>Understanding </a:t>
            </a:r>
            <a:r>
              <a:rPr lang="en-US" sz="2800" dirty="0"/>
              <a:t>R</a:t>
            </a:r>
            <a:r>
              <a:rPr lang="en-US" sz="2800" dirty="0" smtClean="0"/>
              <a:t>esearch</a:t>
            </a:r>
            <a:r>
              <a:rPr lang="en-US" sz="2800" b="1" dirty="0" smtClean="0"/>
              <a:t>”</a:t>
            </a:r>
          </a:p>
          <a:p>
            <a:pPr>
              <a:lnSpc>
                <a:spcPts val="3700"/>
              </a:lnSpc>
            </a:pPr>
            <a:r>
              <a:rPr lang="en-US" sz="2800" dirty="0" smtClean="0"/>
              <a:t>Poznan, UAM</a:t>
            </a:r>
          </a:p>
          <a:p>
            <a:pPr>
              <a:lnSpc>
                <a:spcPts val="3700"/>
              </a:lnSpc>
            </a:pPr>
            <a:r>
              <a:rPr lang="en-US" sz="2800" dirty="0"/>
              <a:t>25</a:t>
            </a:r>
            <a:r>
              <a:rPr lang="en-US" sz="2800" baseline="30000" dirty="0"/>
              <a:t>th</a:t>
            </a:r>
            <a:r>
              <a:rPr lang="en-US" sz="2800" dirty="0"/>
              <a:t> October, </a:t>
            </a:r>
            <a:r>
              <a:rPr lang="en-US" sz="2800" dirty="0" smtClean="0"/>
              <a:t>2019</a:t>
            </a:r>
            <a:endParaRPr lang="en-US" sz="28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18655" y="3532712"/>
            <a:ext cx="4682836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Authors:</a:t>
            </a:r>
          </a:p>
          <a:p>
            <a:r>
              <a:rPr lang="en-US" sz="2800" dirty="0" smtClean="0"/>
              <a:t>© P. </a:t>
            </a:r>
            <a:r>
              <a:rPr lang="en-US" sz="2800" dirty="0" err="1" smtClean="0"/>
              <a:t>Arefiev</a:t>
            </a:r>
            <a:r>
              <a:rPr lang="en-US" sz="2800" dirty="0" smtClean="0"/>
              <a:t>, 2019</a:t>
            </a:r>
          </a:p>
          <a:p>
            <a:r>
              <a:rPr lang="en-US" sz="2800" dirty="0" smtClean="0"/>
              <a:t>© </a:t>
            </a:r>
            <a:r>
              <a:rPr lang="en-US" sz="2800" dirty="0"/>
              <a:t>C</a:t>
            </a:r>
            <a:r>
              <a:rPr lang="en-US" sz="2800" dirty="0" smtClean="0"/>
              <a:t>. Corona-</a:t>
            </a:r>
            <a:r>
              <a:rPr lang="en-US" sz="2800" dirty="0" err="1" smtClean="0"/>
              <a:t>Sobrino</a:t>
            </a:r>
            <a:r>
              <a:rPr lang="en-US" sz="2800" dirty="0"/>
              <a:t>, </a:t>
            </a:r>
            <a:r>
              <a:rPr lang="en-US" sz="2800" dirty="0" smtClean="0"/>
              <a:t> 2019</a:t>
            </a:r>
          </a:p>
          <a:p>
            <a:r>
              <a:rPr lang="en-US" sz="2800" dirty="0" smtClean="0"/>
              <a:t>© </a:t>
            </a:r>
            <a:r>
              <a:rPr lang="en-US" sz="2800" dirty="0"/>
              <a:t>H</a:t>
            </a:r>
            <a:r>
              <a:rPr lang="en-US" sz="2800" dirty="0" smtClean="0"/>
              <a:t>. Grabowska, 2019</a:t>
            </a:r>
          </a:p>
          <a:p>
            <a:r>
              <a:rPr lang="en-US" sz="2800" dirty="0"/>
              <a:t>© P</a:t>
            </a:r>
            <a:r>
              <a:rPr lang="en-US" sz="2800" dirty="0" smtClean="0"/>
              <a:t>. </a:t>
            </a:r>
            <a:r>
              <a:rPr lang="en-US" sz="2800" dirty="0" err="1" smtClean="0"/>
              <a:t>Hartmanovà</a:t>
            </a:r>
            <a:r>
              <a:rPr lang="en-US" sz="2800" dirty="0" smtClean="0"/>
              <a:t>, 2019</a:t>
            </a:r>
          </a:p>
          <a:p>
            <a:r>
              <a:rPr lang="en-US" sz="2800" dirty="0"/>
              <a:t>© F</a:t>
            </a:r>
            <a:r>
              <a:rPr lang="en-US" sz="2800" dirty="0" smtClean="0"/>
              <a:t>. </a:t>
            </a:r>
            <a:r>
              <a:rPr lang="en-US" sz="2800" dirty="0" err="1" smtClean="0"/>
              <a:t>Krawczyk</a:t>
            </a:r>
            <a:r>
              <a:rPr lang="en-US" sz="2800" dirty="0" smtClean="0"/>
              <a:t>, 2019</a:t>
            </a:r>
          </a:p>
          <a:p>
            <a:r>
              <a:rPr lang="en-US" sz="2800" dirty="0" smtClean="0"/>
              <a:t>© B. </a:t>
            </a:r>
            <a:r>
              <a:rPr lang="en-US" sz="2800" dirty="0" err="1" smtClean="0"/>
              <a:t>Vienni</a:t>
            </a:r>
            <a:r>
              <a:rPr lang="en-US" sz="2800" dirty="0" smtClean="0"/>
              <a:t> , 2019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201941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C8A9771-8D2E-1040-B4F0-CFAD5C5D6E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13995" y="115735"/>
            <a:ext cx="6870702" cy="1325563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rgbClr val="C00000"/>
                </a:solidFill>
              </a:rPr>
              <a:t>The Users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0961584E-E0DD-2B40-AAC8-1B6132DFDBB8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694832" y="1688079"/>
            <a:ext cx="11053824" cy="4643448"/>
          </a:xfrm>
        </p:spPr>
        <p:txBody>
          <a:bodyPr>
            <a:noAutofit/>
          </a:bodyPr>
          <a:lstStyle/>
          <a:p>
            <a:pPr marL="0" indent="0">
              <a:lnSpc>
                <a:spcPts val="4400"/>
              </a:lnSpc>
              <a:buNone/>
            </a:pPr>
            <a:r>
              <a:rPr lang="en-US" sz="3200" b="1" dirty="0" smtClean="0">
                <a:solidFill>
                  <a:srgbClr val="000099"/>
                </a:solidFill>
              </a:rPr>
              <a:t>MAIN Target User Groups</a:t>
            </a:r>
          </a:p>
          <a:p>
            <a:pPr>
              <a:lnSpc>
                <a:spcPts val="4400"/>
              </a:lnSpc>
            </a:pPr>
            <a:r>
              <a:rPr lang="en-US" sz="3200" dirty="0" smtClean="0">
                <a:solidFill>
                  <a:srgbClr val="000099"/>
                </a:solidFill>
              </a:rPr>
              <a:t>Researchers</a:t>
            </a:r>
          </a:p>
          <a:p>
            <a:pPr>
              <a:lnSpc>
                <a:spcPts val="4400"/>
              </a:lnSpc>
            </a:pPr>
            <a:r>
              <a:rPr lang="en-US" sz="3200" dirty="0" smtClean="0">
                <a:solidFill>
                  <a:srgbClr val="000099"/>
                </a:solidFill>
              </a:rPr>
              <a:t>Students</a:t>
            </a:r>
          </a:p>
          <a:p>
            <a:pPr>
              <a:lnSpc>
                <a:spcPts val="4400"/>
              </a:lnSpc>
            </a:pPr>
            <a:r>
              <a:rPr lang="en-US" sz="3200" dirty="0" smtClean="0">
                <a:solidFill>
                  <a:srgbClr val="000099"/>
                </a:solidFill>
              </a:rPr>
              <a:t>Librarians</a:t>
            </a:r>
          </a:p>
          <a:p>
            <a:pPr>
              <a:lnSpc>
                <a:spcPts val="4400"/>
              </a:lnSpc>
            </a:pPr>
            <a:r>
              <a:rPr lang="en-US" sz="3200" dirty="0" smtClean="0">
                <a:solidFill>
                  <a:srgbClr val="000099"/>
                </a:solidFill>
              </a:rPr>
              <a:t>Policy Makers</a:t>
            </a:r>
          </a:p>
          <a:p>
            <a:pPr>
              <a:lnSpc>
                <a:spcPts val="4400"/>
              </a:lnSpc>
            </a:pPr>
            <a:r>
              <a:rPr lang="en-US" sz="3200" dirty="0" smtClean="0">
                <a:solidFill>
                  <a:srgbClr val="000099"/>
                </a:solidFill>
              </a:rPr>
              <a:t>Funding Authorities</a:t>
            </a:r>
          </a:p>
          <a:p>
            <a:pPr>
              <a:lnSpc>
                <a:spcPts val="4400"/>
              </a:lnSpc>
            </a:pPr>
            <a:r>
              <a:rPr lang="en-US" sz="3200" dirty="0" smtClean="0">
                <a:solidFill>
                  <a:srgbClr val="000099"/>
                </a:solidFill>
              </a:rPr>
              <a:t>Common Public.</a:t>
            </a:r>
            <a:endParaRPr lang="en-US" sz="3200" dirty="0">
              <a:solidFill>
                <a:srgbClr val="000099"/>
              </a:solidFill>
            </a:endParaRPr>
          </a:p>
        </p:txBody>
      </p:sp>
      <p:pic>
        <p:nvPicPr>
          <p:cNvPr id="1026" name="Picture 2" descr="page1image54665344">
            <a:extLst>
              <a:ext uri="{FF2B5EF4-FFF2-40B4-BE49-F238E27FC236}">
                <a16:creationId xmlns:a16="http://schemas.microsoft.com/office/drawing/2014/main" xmlns="" id="{DD673E90-688D-D146-A521-5B46F76C03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84696" y="327026"/>
            <a:ext cx="2628900" cy="736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page1image54670544">
            <a:extLst>
              <a:ext uri="{FF2B5EF4-FFF2-40B4-BE49-F238E27FC236}">
                <a16:creationId xmlns:a16="http://schemas.microsoft.com/office/drawing/2014/main" xmlns="" id="{E0E78D04-49A6-1E46-B292-9DC7C6AC17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3377" y="327026"/>
            <a:ext cx="1180618" cy="941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08099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C8A9771-8D2E-1040-B4F0-CFAD5C5D6E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13995" y="115735"/>
            <a:ext cx="6870702" cy="1325563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rgbClr val="C00000"/>
                </a:solidFill>
              </a:rPr>
              <a:t>Data Collection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0961584E-E0DD-2B40-AAC8-1B6132DFDBB8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263237" y="1652589"/>
            <a:ext cx="11623964" cy="4421569"/>
          </a:xfrm>
        </p:spPr>
        <p:txBody>
          <a:bodyPr>
            <a:normAutofit fontScale="70000" lnSpcReduction="20000"/>
          </a:bodyPr>
          <a:lstStyle/>
          <a:p>
            <a:pPr marL="0" indent="0">
              <a:lnSpc>
                <a:spcPts val="4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4600" b="1" dirty="0" smtClean="0">
                <a:solidFill>
                  <a:srgbClr val="000099"/>
                </a:solidFill>
              </a:rPr>
              <a:t>The main suppliers are all relevant sources (channels) of information</a:t>
            </a:r>
            <a:r>
              <a:rPr lang="en-US" sz="4600" dirty="0" smtClean="0">
                <a:solidFill>
                  <a:srgbClr val="000099"/>
                </a:solidFill>
              </a:rPr>
              <a:t>:</a:t>
            </a:r>
          </a:p>
          <a:p>
            <a:pPr>
              <a:lnSpc>
                <a:spcPts val="4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4100" dirty="0" smtClean="0">
                <a:solidFill>
                  <a:srgbClr val="000099"/>
                </a:solidFill>
              </a:rPr>
              <a:t>National / international organizations </a:t>
            </a:r>
            <a:r>
              <a:rPr lang="en-US" sz="4100" dirty="0" smtClean="0">
                <a:solidFill>
                  <a:srgbClr val="000099"/>
                </a:solidFill>
              </a:rPr>
              <a:t>that conducts researches</a:t>
            </a:r>
          </a:p>
          <a:p>
            <a:pPr>
              <a:lnSpc>
                <a:spcPts val="4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4100" dirty="0" smtClean="0">
                <a:solidFill>
                  <a:srgbClr val="000099"/>
                </a:solidFill>
              </a:rPr>
              <a:t>National organizations that publish and disseminate research outputs</a:t>
            </a:r>
          </a:p>
          <a:p>
            <a:pPr>
              <a:lnSpc>
                <a:spcPts val="4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4100" dirty="0" smtClean="0">
                <a:solidFill>
                  <a:srgbClr val="000099"/>
                </a:solidFill>
              </a:rPr>
              <a:t>International organizations </a:t>
            </a:r>
            <a:r>
              <a:rPr lang="en-US" sz="4100" dirty="0">
                <a:solidFill>
                  <a:srgbClr val="000099"/>
                </a:solidFill>
              </a:rPr>
              <a:t>that publish and disseminate research </a:t>
            </a:r>
            <a:r>
              <a:rPr lang="en-US" sz="4100" dirty="0" smtClean="0">
                <a:solidFill>
                  <a:srgbClr val="000099"/>
                </a:solidFill>
              </a:rPr>
              <a:t>outputs</a:t>
            </a:r>
          </a:p>
          <a:p>
            <a:pPr>
              <a:lnSpc>
                <a:spcPts val="4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4100" dirty="0" smtClean="0">
                <a:solidFill>
                  <a:srgbClr val="000099"/>
                </a:solidFill>
              </a:rPr>
              <a:t>Any other relevant sources like open archives and repositories – national/international/institutional</a:t>
            </a:r>
            <a:r>
              <a:rPr lang="en-US" sz="3600" dirty="0" smtClean="0">
                <a:solidFill>
                  <a:srgbClr val="000099"/>
                </a:solidFill>
              </a:rPr>
              <a:t>.</a:t>
            </a:r>
            <a:endParaRPr lang="en-US" sz="3600" dirty="0">
              <a:solidFill>
                <a:srgbClr val="000099"/>
              </a:solidFill>
            </a:endParaRPr>
          </a:p>
        </p:txBody>
      </p:sp>
      <p:pic>
        <p:nvPicPr>
          <p:cNvPr id="1026" name="Picture 2" descr="page1image54665344">
            <a:extLst>
              <a:ext uri="{FF2B5EF4-FFF2-40B4-BE49-F238E27FC236}">
                <a16:creationId xmlns:a16="http://schemas.microsoft.com/office/drawing/2014/main" xmlns="" id="{DD673E90-688D-D146-A521-5B46F76C03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84696" y="327026"/>
            <a:ext cx="2628900" cy="736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page1image54670544">
            <a:extLst>
              <a:ext uri="{FF2B5EF4-FFF2-40B4-BE49-F238E27FC236}">
                <a16:creationId xmlns:a16="http://schemas.microsoft.com/office/drawing/2014/main" xmlns="" id="{E0E78D04-49A6-1E46-B292-9DC7C6AC17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3377" y="327026"/>
            <a:ext cx="1180618" cy="941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1951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C8A9771-8D2E-1040-B4F0-CFAD5C5D6E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13995" y="115735"/>
            <a:ext cx="6870702" cy="1325563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>
                <a:solidFill>
                  <a:srgbClr val="C00000"/>
                </a:solidFill>
              </a:rPr>
              <a:t>Expertise </a:t>
            </a:r>
            <a:r>
              <a:rPr lang="en-US" b="1" dirty="0">
                <a:solidFill>
                  <a:srgbClr val="C00000"/>
                </a:solidFill>
              </a:rPr>
              <a:t>from all relevant knowledge domains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0961584E-E0DD-2B40-AAC8-1B6132DFDBB8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263237" y="1652589"/>
            <a:ext cx="11623964" cy="488675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3600" b="1" u="sng" dirty="0" smtClean="0">
                <a:solidFill>
                  <a:srgbClr val="000099"/>
                </a:solidFill>
              </a:rPr>
              <a:t>Pre-Design Stage</a:t>
            </a:r>
          </a:p>
          <a:p>
            <a:r>
              <a:rPr lang="en-US" sz="3600" dirty="0" smtClean="0">
                <a:solidFill>
                  <a:srgbClr val="000099"/>
                </a:solidFill>
              </a:rPr>
              <a:t>Survey </a:t>
            </a:r>
            <a:r>
              <a:rPr lang="en-US" sz="3600" dirty="0">
                <a:solidFill>
                  <a:srgbClr val="000099"/>
                </a:solidFill>
              </a:rPr>
              <a:t>&amp; Focus Groups </a:t>
            </a:r>
            <a:r>
              <a:rPr lang="en-US" sz="3600" dirty="0" smtClean="0">
                <a:solidFill>
                  <a:srgbClr val="000099"/>
                </a:solidFill>
              </a:rPr>
              <a:t>(representatives from particular </a:t>
            </a:r>
            <a:r>
              <a:rPr lang="en-US" sz="3600" dirty="0">
                <a:solidFill>
                  <a:srgbClr val="000099"/>
                </a:solidFill>
              </a:rPr>
              <a:t>fields of knowledge) on: needs, </a:t>
            </a:r>
            <a:r>
              <a:rPr lang="en-US" sz="3600" dirty="0" smtClean="0">
                <a:solidFill>
                  <a:srgbClr val="000099"/>
                </a:solidFill>
              </a:rPr>
              <a:t>types of research </a:t>
            </a:r>
            <a:r>
              <a:rPr lang="en-US" sz="3600" dirty="0">
                <a:solidFill>
                  <a:srgbClr val="000099"/>
                </a:solidFill>
              </a:rPr>
              <a:t>outputs, activities, etc.</a:t>
            </a:r>
          </a:p>
          <a:p>
            <a:pPr marL="0" indent="0" algn="just">
              <a:buNone/>
            </a:pPr>
            <a:r>
              <a:rPr lang="en-US" sz="3600" dirty="0">
                <a:solidFill>
                  <a:srgbClr val="000099"/>
                </a:solidFill>
              </a:rPr>
              <a:t>Aim: “to take into account the views of researchers, librarians, </a:t>
            </a:r>
            <a:r>
              <a:rPr lang="en-US" sz="3600" dirty="0" err="1">
                <a:solidFill>
                  <a:srgbClr val="000099"/>
                </a:solidFill>
              </a:rPr>
              <a:t>bibliometricians</a:t>
            </a:r>
            <a:r>
              <a:rPr lang="en-US" sz="3600" dirty="0">
                <a:solidFill>
                  <a:srgbClr val="000099"/>
                </a:solidFill>
              </a:rPr>
              <a:t>, and policy makers”. </a:t>
            </a:r>
          </a:p>
          <a:p>
            <a:pPr marL="0" indent="0">
              <a:lnSpc>
                <a:spcPts val="4300"/>
              </a:lnSpc>
              <a:spcBef>
                <a:spcPts val="1800"/>
              </a:spcBef>
              <a:buNone/>
            </a:pPr>
            <a:r>
              <a:rPr lang="en-US" sz="3600" b="1" u="sng" dirty="0" smtClean="0">
                <a:solidFill>
                  <a:srgbClr val="000099"/>
                </a:solidFill>
              </a:rPr>
              <a:t>Design Stage and Developing Stages</a:t>
            </a:r>
            <a:endParaRPr lang="en-US" sz="3600" b="1" u="sng" dirty="0">
              <a:solidFill>
                <a:srgbClr val="000099"/>
              </a:solidFill>
            </a:endParaRPr>
          </a:p>
          <a:p>
            <a:pPr marL="0" indent="0">
              <a:buNone/>
            </a:pPr>
            <a:r>
              <a:rPr lang="en-US" sz="3600" b="1" dirty="0" smtClean="0">
                <a:solidFill>
                  <a:srgbClr val="000099"/>
                </a:solidFill>
              </a:rPr>
              <a:t>The main expert board</a:t>
            </a:r>
          </a:p>
          <a:p>
            <a:r>
              <a:rPr lang="en-US" sz="3600" dirty="0">
                <a:solidFill>
                  <a:srgbClr val="000099"/>
                </a:solidFill>
              </a:rPr>
              <a:t>Advisory Expert </a:t>
            </a:r>
            <a:r>
              <a:rPr lang="en-US" sz="3600" dirty="0" smtClean="0">
                <a:solidFill>
                  <a:srgbClr val="000099"/>
                </a:solidFill>
              </a:rPr>
              <a:t>Panel.</a:t>
            </a:r>
          </a:p>
          <a:p>
            <a:pPr marL="0" indent="0" algn="just">
              <a:buNone/>
            </a:pPr>
            <a:r>
              <a:rPr lang="en-US" sz="3600" b="1" dirty="0">
                <a:solidFill>
                  <a:srgbClr val="000099"/>
                </a:solidFill>
              </a:rPr>
              <a:t>Additional </a:t>
            </a:r>
            <a:r>
              <a:rPr lang="en-US" sz="3600" b="1" dirty="0" smtClean="0">
                <a:solidFill>
                  <a:srgbClr val="000099"/>
                </a:solidFill>
              </a:rPr>
              <a:t>expertise</a:t>
            </a:r>
            <a:endParaRPr lang="en-US" sz="3600" b="1" dirty="0">
              <a:solidFill>
                <a:srgbClr val="000099"/>
              </a:solidFill>
            </a:endParaRPr>
          </a:p>
          <a:p>
            <a:pPr algn="just"/>
            <a:r>
              <a:rPr lang="en-US" sz="3600" dirty="0">
                <a:solidFill>
                  <a:srgbClr val="000099"/>
                </a:solidFill>
              </a:rPr>
              <a:t>IT support </a:t>
            </a:r>
            <a:r>
              <a:rPr lang="en-US" sz="3600" dirty="0" smtClean="0">
                <a:solidFill>
                  <a:srgbClr val="000099"/>
                </a:solidFill>
              </a:rPr>
              <a:t>and Regulations </a:t>
            </a:r>
            <a:r>
              <a:rPr lang="en-US" sz="3600" dirty="0">
                <a:solidFill>
                  <a:srgbClr val="000099"/>
                </a:solidFill>
              </a:rPr>
              <a:t>for maintenance</a:t>
            </a:r>
            <a:r>
              <a:rPr lang="en-US" sz="3600" dirty="0" smtClean="0">
                <a:solidFill>
                  <a:srgbClr val="000099"/>
                </a:solidFill>
              </a:rPr>
              <a:t>.</a:t>
            </a:r>
            <a:endParaRPr lang="en-US" sz="3600" dirty="0">
              <a:solidFill>
                <a:srgbClr val="000099"/>
              </a:solidFill>
            </a:endParaRPr>
          </a:p>
        </p:txBody>
      </p:sp>
      <p:pic>
        <p:nvPicPr>
          <p:cNvPr id="1026" name="Picture 2" descr="page1image54665344">
            <a:extLst>
              <a:ext uri="{FF2B5EF4-FFF2-40B4-BE49-F238E27FC236}">
                <a16:creationId xmlns:a16="http://schemas.microsoft.com/office/drawing/2014/main" xmlns="" id="{DD673E90-688D-D146-A521-5B46F76C03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84696" y="327026"/>
            <a:ext cx="2628900" cy="736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page1image54670544">
            <a:extLst>
              <a:ext uri="{FF2B5EF4-FFF2-40B4-BE49-F238E27FC236}">
                <a16:creationId xmlns:a16="http://schemas.microsoft.com/office/drawing/2014/main" xmlns="" id="{E0E78D04-49A6-1E46-B292-9DC7C6AC17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3377" y="327026"/>
            <a:ext cx="1180618" cy="941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16106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C8A9771-8D2E-1040-B4F0-CFAD5C5D6E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13995" y="115735"/>
            <a:ext cx="6870702" cy="1325563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 smtClean="0">
                <a:solidFill>
                  <a:srgbClr val="C00000"/>
                </a:solidFill>
              </a:rPr>
              <a:t>Data model</a:t>
            </a:r>
            <a:endParaRPr lang="en-US" sz="5400" dirty="0">
              <a:solidFill>
                <a:srgbClr val="C00000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0961584E-E0DD-2B40-AAC8-1B6132DFDBB8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263237" y="1992879"/>
            <a:ext cx="11623964" cy="4546466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3600" dirty="0" smtClean="0">
                <a:solidFill>
                  <a:srgbClr val="000099"/>
                </a:solidFill>
              </a:rPr>
              <a:t>Bibliography + References + Full texts (if possible).</a:t>
            </a:r>
          </a:p>
          <a:p>
            <a:pPr marL="742950" indent="-742950">
              <a:buFont typeface="+mj-lt"/>
              <a:buAutoNum type="arabicPeriod"/>
            </a:pPr>
            <a:r>
              <a:rPr lang="cs-CZ" sz="3600" dirty="0">
                <a:solidFill>
                  <a:srgbClr val="000099"/>
                </a:solidFill>
              </a:rPr>
              <a:t>Different type of output (music, photos, information about data exhibitions</a:t>
            </a:r>
            <a:r>
              <a:rPr lang="cs-CZ" sz="3600" dirty="0" smtClean="0">
                <a:solidFill>
                  <a:srgbClr val="000099"/>
                </a:solidFill>
              </a:rPr>
              <a:t>)</a:t>
            </a:r>
            <a:r>
              <a:rPr lang="en-US" sz="3600" dirty="0" smtClean="0">
                <a:solidFill>
                  <a:srgbClr val="000099"/>
                </a:solidFill>
              </a:rPr>
              <a:t>.</a:t>
            </a:r>
            <a:endParaRPr lang="en-US" sz="3600" dirty="0">
              <a:solidFill>
                <a:srgbClr val="000099"/>
              </a:solidFill>
            </a:endParaRPr>
          </a:p>
          <a:p>
            <a:pPr marL="742950" indent="-742950">
              <a:buFont typeface="+mj-lt"/>
              <a:buAutoNum type="arabicPeriod"/>
            </a:pPr>
            <a:r>
              <a:rPr lang="en-US" sz="3600" dirty="0" smtClean="0">
                <a:solidFill>
                  <a:srgbClr val="000099"/>
                </a:solidFill>
              </a:rPr>
              <a:t>Information </a:t>
            </a:r>
            <a:r>
              <a:rPr lang="en-US" sz="3600" dirty="0">
                <a:solidFill>
                  <a:srgbClr val="000099"/>
                </a:solidFill>
              </a:rPr>
              <a:t>might be harvested from other databases </a:t>
            </a:r>
            <a:r>
              <a:rPr lang="en-US" sz="3600" dirty="0" smtClean="0">
                <a:solidFill>
                  <a:srgbClr val="000099"/>
                </a:solidFill>
              </a:rPr>
              <a:t>– necessary protocols.</a:t>
            </a:r>
            <a:endParaRPr lang="cs-CZ" sz="3600" dirty="0">
              <a:solidFill>
                <a:srgbClr val="000099"/>
              </a:solidFill>
            </a:endParaRPr>
          </a:p>
          <a:p>
            <a:pPr marL="742950" indent="-742950">
              <a:buFont typeface="+mj-lt"/>
              <a:buAutoNum type="arabicPeriod"/>
            </a:pPr>
            <a:r>
              <a:rPr lang="en-US" sz="3600" dirty="0" smtClean="0">
                <a:solidFill>
                  <a:srgbClr val="000099"/>
                </a:solidFill>
              </a:rPr>
              <a:t>Some </a:t>
            </a:r>
            <a:r>
              <a:rPr lang="en-US" sz="3600" dirty="0">
                <a:solidFill>
                  <a:srgbClr val="000099"/>
                </a:solidFill>
              </a:rPr>
              <a:t>data </a:t>
            </a:r>
            <a:r>
              <a:rPr lang="en-US" sz="3600" dirty="0" smtClean="0">
                <a:solidFill>
                  <a:srgbClr val="000099"/>
                </a:solidFill>
              </a:rPr>
              <a:t>still could be </a:t>
            </a:r>
            <a:r>
              <a:rPr lang="en-US" sz="3600" dirty="0">
                <a:solidFill>
                  <a:srgbClr val="000099"/>
                </a:solidFill>
              </a:rPr>
              <a:t>uploaded </a:t>
            </a:r>
            <a:r>
              <a:rPr lang="en-US" sz="3600" dirty="0" smtClean="0">
                <a:solidFill>
                  <a:srgbClr val="000099"/>
                </a:solidFill>
              </a:rPr>
              <a:t>manually.</a:t>
            </a:r>
            <a:endParaRPr lang="cs-CZ" sz="3600" dirty="0">
              <a:solidFill>
                <a:srgbClr val="000099"/>
              </a:solidFill>
            </a:endParaRPr>
          </a:p>
          <a:p>
            <a:pPr marL="742950" indent="-742950">
              <a:buFont typeface="+mj-lt"/>
              <a:buAutoNum type="arabicPeriod"/>
            </a:pPr>
            <a:r>
              <a:rPr lang="cs-CZ" sz="3600" dirty="0">
                <a:solidFill>
                  <a:srgbClr val="000099"/>
                </a:solidFill>
              </a:rPr>
              <a:t>Persistent identificators </a:t>
            </a:r>
            <a:r>
              <a:rPr lang="cs-CZ" sz="3600" dirty="0" smtClean="0">
                <a:solidFill>
                  <a:srgbClr val="000099"/>
                </a:solidFill>
              </a:rPr>
              <a:t>(</a:t>
            </a:r>
            <a:r>
              <a:rPr lang="en-US" sz="3600" dirty="0" smtClean="0">
                <a:solidFill>
                  <a:srgbClr val="000099"/>
                </a:solidFill>
              </a:rPr>
              <a:t>DOI, G</a:t>
            </a:r>
            <a:r>
              <a:rPr lang="cs-CZ" sz="3600" dirty="0" smtClean="0">
                <a:solidFill>
                  <a:srgbClr val="000099"/>
                </a:solidFill>
              </a:rPr>
              <a:t>RID</a:t>
            </a:r>
            <a:r>
              <a:rPr lang="cs-CZ" sz="3600" dirty="0">
                <a:solidFill>
                  <a:srgbClr val="000099"/>
                </a:solidFill>
              </a:rPr>
              <a:t>, ORCID</a:t>
            </a:r>
            <a:r>
              <a:rPr lang="cs-CZ" sz="3600" dirty="0" smtClean="0">
                <a:solidFill>
                  <a:srgbClr val="000099"/>
                </a:solidFill>
              </a:rPr>
              <a:t>)</a:t>
            </a:r>
            <a:r>
              <a:rPr lang="en-US" sz="3600" dirty="0">
                <a:solidFill>
                  <a:srgbClr val="000099"/>
                </a:solidFill>
              </a:rPr>
              <a:t>.</a:t>
            </a:r>
            <a:endParaRPr lang="en-US" sz="3600" dirty="0" smtClean="0">
              <a:solidFill>
                <a:srgbClr val="000099"/>
              </a:solidFill>
            </a:endParaRPr>
          </a:p>
          <a:p>
            <a:pPr marL="0" indent="0">
              <a:buNone/>
            </a:pPr>
            <a:endParaRPr lang="en-US" sz="3600" dirty="0"/>
          </a:p>
        </p:txBody>
      </p:sp>
      <p:pic>
        <p:nvPicPr>
          <p:cNvPr id="1026" name="Picture 2" descr="page1image54665344">
            <a:extLst>
              <a:ext uri="{FF2B5EF4-FFF2-40B4-BE49-F238E27FC236}">
                <a16:creationId xmlns:a16="http://schemas.microsoft.com/office/drawing/2014/main" xmlns="" id="{DD673E90-688D-D146-A521-5B46F76C03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84696" y="327026"/>
            <a:ext cx="2628900" cy="736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page1image54670544">
            <a:extLst>
              <a:ext uri="{FF2B5EF4-FFF2-40B4-BE49-F238E27FC236}">
                <a16:creationId xmlns:a16="http://schemas.microsoft.com/office/drawing/2014/main" xmlns="" id="{E0E78D04-49A6-1E46-B292-9DC7C6AC17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3377" y="327026"/>
            <a:ext cx="1180618" cy="941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90376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C8A9771-8D2E-1040-B4F0-CFAD5C5D6E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13995" y="115735"/>
            <a:ext cx="6870702" cy="1768483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solidFill>
                  <a:srgbClr val="C00000"/>
                </a:solidFill>
              </a:rPr>
              <a:t>Technical </a:t>
            </a:r>
            <a:r>
              <a:rPr lang="en-US" b="1" dirty="0">
                <a:solidFill>
                  <a:srgbClr val="C00000"/>
                </a:solidFill>
              </a:rPr>
              <a:t>solution and design the technical structure of the database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0961584E-E0DD-2B40-AAC8-1B6132DFDBB8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401783" y="2408515"/>
            <a:ext cx="11623964" cy="2218902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cs-CZ" sz="3600" dirty="0">
                <a:solidFill>
                  <a:srgbClr val="000099"/>
                </a:solidFill>
              </a:rPr>
              <a:t>Commercial system </a:t>
            </a:r>
            <a:r>
              <a:rPr lang="en-US" sz="3600" dirty="0" smtClean="0">
                <a:solidFill>
                  <a:srgbClr val="000099"/>
                </a:solidFill>
              </a:rPr>
              <a:t>versus</a:t>
            </a:r>
            <a:r>
              <a:rPr lang="cs-CZ" sz="3600" dirty="0" smtClean="0">
                <a:solidFill>
                  <a:srgbClr val="000099"/>
                </a:solidFill>
              </a:rPr>
              <a:t> </a:t>
            </a:r>
            <a:r>
              <a:rPr lang="cs-CZ" sz="3600" dirty="0">
                <a:solidFill>
                  <a:srgbClr val="000099"/>
                </a:solidFill>
              </a:rPr>
              <a:t>own </a:t>
            </a:r>
            <a:r>
              <a:rPr lang="cs-CZ" sz="3600" dirty="0" smtClean="0">
                <a:solidFill>
                  <a:srgbClr val="000099"/>
                </a:solidFill>
              </a:rPr>
              <a:t>system</a:t>
            </a:r>
            <a:r>
              <a:rPr lang="en-US" sz="3600" dirty="0">
                <a:solidFill>
                  <a:srgbClr val="000099"/>
                </a:solidFill>
              </a:rPr>
              <a:t>.</a:t>
            </a:r>
            <a:endParaRPr lang="cs-CZ" sz="3600" dirty="0">
              <a:solidFill>
                <a:srgbClr val="000099"/>
              </a:solidFill>
            </a:endParaRPr>
          </a:p>
          <a:p>
            <a:pPr marL="742950" indent="-742950">
              <a:buFont typeface="+mj-lt"/>
              <a:buAutoNum type="arabicPeriod"/>
            </a:pPr>
            <a:r>
              <a:rPr lang="cs-CZ" sz="3600" dirty="0">
                <a:solidFill>
                  <a:srgbClr val="000099"/>
                </a:solidFill>
              </a:rPr>
              <a:t>Cooperation </a:t>
            </a:r>
            <a:r>
              <a:rPr lang="cs-CZ" sz="3600" dirty="0" smtClean="0">
                <a:solidFill>
                  <a:srgbClr val="000099"/>
                </a:solidFill>
              </a:rPr>
              <a:t>wi</a:t>
            </a:r>
            <a:r>
              <a:rPr lang="en-US" sz="3600" dirty="0" smtClean="0">
                <a:solidFill>
                  <a:srgbClr val="000099"/>
                </a:solidFill>
              </a:rPr>
              <a:t>t</a:t>
            </a:r>
            <a:r>
              <a:rPr lang="cs-CZ" sz="3600" dirty="0" smtClean="0">
                <a:solidFill>
                  <a:srgbClr val="000099"/>
                </a:solidFill>
              </a:rPr>
              <a:t>h </a:t>
            </a:r>
            <a:r>
              <a:rPr lang="cs-CZ" sz="3600" dirty="0">
                <a:solidFill>
                  <a:srgbClr val="000099"/>
                </a:solidFill>
              </a:rPr>
              <a:t>University (IT department</a:t>
            </a:r>
            <a:r>
              <a:rPr lang="cs-CZ" sz="3600" dirty="0" smtClean="0">
                <a:solidFill>
                  <a:srgbClr val="000099"/>
                </a:solidFill>
              </a:rPr>
              <a:t>)</a:t>
            </a:r>
            <a:r>
              <a:rPr lang="en-US" sz="3600" dirty="0" smtClean="0">
                <a:solidFill>
                  <a:srgbClr val="000099"/>
                </a:solidFill>
              </a:rPr>
              <a:t>.</a:t>
            </a:r>
            <a:endParaRPr lang="cs-CZ" sz="3600" dirty="0">
              <a:solidFill>
                <a:srgbClr val="000099"/>
              </a:solidFill>
            </a:endParaRPr>
          </a:p>
          <a:p>
            <a:pPr marL="742950" indent="-742950">
              <a:buFont typeface="+mj-lt"/>
              <a:buAutoNum type="arabicPeriod"/>
            </a:pPr>
            <a:r>
              <a:rPr lang="cs-CZ" sz="3600" dirty="0">
                <a:solidFill>
                  <a:srgbClr val="000099"/>
                </a:solidFill>
              </a:rPr>
              <a:t>System of </a:t>
            </a:r>
            <a:r>
              <a:rPr lang="cs-CZ" sz="3600" dirty="0" smtClean="0">
                <a:solidFill>
                  <a:srgbClr val="000099"/>
                </a:solidFill>
              </a:rPr>
              <a:t>maintaini</a:t>
            </a:r>
            <a:r>
              <a:rPr lang="en-US" sz="3600" dirty="0" smtClean="0">
                <a:solidFill>
                  <a:srgbClr val="000099"/>
                </a:solidFill>
              </a:rPr>
              <a:t>n</a:t>
            </a:r>
            <a:r>
              <a:rPr lang="cs-CZ" sz="3600" dirty="0" smtClean="0">
                <a:solidFill>
                  <a:srgbClr val="000099"/>
                </a:solidFill>
              </a:rPr>
              <a:t>g </a:t>
            </a:r>
            <a:r>
              <a:rPr lang="cs-CZ" sz="3600" dirty="0">
                <a:solidFill>
                  <a:srgbClr val="000099"/>
                </a:solidFill>
              </a:rPr>
              <a:t>database (backup and indexing</a:t>
            </a:r>
            <a:r>
              <a:rPr lang="cs-CZ" sz="3600" dirty="0" smtClean="0">
                <a:solidFill>
                  <a:srgbClr val="000099"/>
                </a:solidFill>
              </a:rPr>
              <a:t>)</a:t>
            </a:r>
            <a:r>
              <a:rPr lang="en-US" sz="3600" dirty="0" smtClean="0">
                <a:solidFill>
                  <a:srgbClr val="000099"/>
                </a:solidFill>
              </a:rPr>
              <a:t>.</a:t>
            </a:r>
          </a:p>
        </p:txBody>
      </p:sp>
      <p:pic>
        <p:nvPicPr>
          <p:cNvPr id="1026" name="Picture 2" descr="page1image54665344">
            <a:extLst>
              <a:ext uri="{FF2B5EF4-FFF2-40B4-BE49-F238E27FC236}">
                <a16:creationId xmlns:a16="http://schemas.microsoft.com/office/drawing/2014/main" xmlns="" id="{DD673E90-688D-D146-A521-5B46F76C03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84696" y="327026"/>
            <a:ext cx="2628900" cy="736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page1image54670544">
            <a:extLst>
              <a:ext uri="{FF2B5EF4-FFF2-40B4-BE49-F238E27FC236}">
                <a16:creationId xmlns:a16="http://schemas.microsoft.com/office/drawing/2014/main" xmlns="" id="{E0E78D04-49A6-1E46-B292-9DC7C6AC17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3377" y="327026"/>
            <a:ext cx="1180618" cy="941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90090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C8A9771-8D2E-1040-B4F0-CFAD5C5D6E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13995" y="115735"/>
            <a:ext cx="6870702" cy="1768483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>
                <a:solidFill>
                  <a:srgbClr val="C00000"/>
                </a:solidFill>
              </a:rPr>
              <a:t>Business Model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0961584E-E0DD-2B40-AAC8-1B6132DFDBB8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177421" y="1719618"/>
            <a:ext cx="11848326" cy="4763069"/>
          </a:xfrm>
        </p:spPr>
        <p:txBody>
          <a:bodyPr>
            <a:noAutofit/>
          </a:bodyPr>
          <a:lstStyle/>
          <a:p>
            <a:pPr marL="742950" indent="-742950">
              <a:lnSpc>
                <a:spcPts val="45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3600" dirty="0" smtClean="0">
                <a:solidFill>
                  <a:srgbClr val="000099"/>
                </a:solidFill>
              </a:rPr>
              <a:t>Start-up of the national databases in SSH – </a:t>
            </a:r>
            <a:r>
              <a:rPr lang="en-US" sz="3600" b="1" dirty="0" smtClean="0">
                <a:solidFill>
                  <a:srgbClr val="000099"/>
                </a:solidFill>
              </a:rPr>
              <a:t>governmental grant (s).</a:t>
            </a:r>
            <a:endParaRPr lang="cs-CZ" sz="3600" b="1" dirty="0">
              <a:solidFill>
                <a:srgbClr val="000099"/>
              </a:solidFill>
            </a:endParaRPr>
          </a:p>
          <a:p>
            <a:pPr marL="742950" indent="-742950">
              <a:lnSpc>
                <a:spcPts val="45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3600" dirty="0" smtClean="0">
                <a:solidFill>
                  <a:srgbClr val="000099"/>
                </a:solidFill>
              </a:rPr>
              <a:t>Database maintenance and  </a:t>
            </a:r>
            <a:r>
              <a:rPr lang="en-US" sz="3600" dirty="0">
                <a:solidFill>
                  <a:srgbClr val="000099"/>
                </a:solidFill>
              </a:rPr>
              <a:t>technical </a:t>
            </a:r>
            <a:r>
              <a:rPr lang="en-US" sz="3600" dirty="0" smtClean="0">
                <a:solidFill>
                  <a:srgbClr val="000099"/>
                </a:solidFill>
              </a:rPr>
              <a:t>support (provided by </a:t>
            </a:r>
            <a:r>
              <a:rPr lang="cs-CZ" sz="3600" dirty="0" smtClean="0">
                <a:solidFill>
                  <a:srgbClr val="000099"/>
                </a:solidFill>
              </a:rPr>
              <a:t>IT department</a:t>
            </a:r>
            <a:r>
              <a:rPr lang="en-US" sz="3600" dirty="0" smtClean="0">
                <a:solidFill>
                  <a:srgbClr val="000099"/>
                </a:solidFill>
              </a:rPr>
              <a:t> of the partner university) as well as further development of the database – all these expenditures are covered with the fees taken from evaluated organizations in the database as </a:t>
            </a:r>
            <a:r>
              <a:rPr lang="en-US" sz="3600" b="1" smtClean="0">
                <a:solidFill>
                  <a:srgbClr val="000099"/>
                </a:solidFill>
              </a:rPr>
              <a:t>annual participating fees </a:t>
            </a:r>
            <a:r>
              <a:rPr lang="en-US" sz="3600" dirty="0" smtClean="0">
                <a:solidFill>
                  <a:srgbClr val="000099"/>
                </a:solidFill>
              </a:rPr>
              <a:t>(sic!).</a:t>
            </a:r>
          </a:p>
        </p:txBody>
      </p:sp>
      <p:pic>
        <p:nvPicPr>
          <p:cNvPr id="1026" name="Picture 2" descr="page1image54665344">
            <a:extLst>
              <a:ext uri="{FF2B5EF4-FFF2-40B4-BE49-F238E27FC236}">
                <a16:creationId xmlns:a16="http://schemas.microsoft.com/office/drawing/2014/main" xmlns="" id="{DD673E90-688D-D146-A521-5B46F76C03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84696" y="327026"/>
            <a:ext cx="2628900" cy="736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page1image54670544">
            <a:extLst>
              <a:ext uri="{FF2B5EF4-FFF2-40B4-BE49-F238E27FC236}">
                <a16:creationId xmlns:a16="http://schemas.microsoft.com/office/drawing/2014/main" xmlns="" id="{E0E78D04-49A6-1E46-B292-9DC7C6AC17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3377" y="327026"/>
            <a:ext cx="1180618" cy="941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83752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C8A9771-8D2E-1040-B4F0-CFAD5C5D6E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13995" y="115735"/>
            <a:ext cx="6870702" cy="1325563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GENERAL conclusion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0961584E-E0DD-2B40-AAC8-1B6132DFDBB8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263237" y="1992879"/>
            <a:ext cx="11623964" cy="395072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6600" dirty="0">
                <a:solidFill>
                  <a:srgbClr val="000099"/>
                </a:solidFill>
              </a:rPr>
              <a:t>If we want to </a:t>
            </a:r>
            <a:r>
              <a:rPr lang="cs-CZ" sz="6600" dirty="0" smtClean="0">
                <a:solidFill>
                  <a:srgbClr val="000099"/>
                </a:solidFill>
              </a:rPr>
              <a:t>develop </a:t>
            </a:r>
            <a:r>
              <a:rPr lang="cs-CZ" sz="6600" dirty="0">
                <a:solidFill>
                  <a:srgbClr val="000099"/>
                </a:solidFill>
              </a:rPr>
              <a:t>a good </a:t>
            </a:r>
            <a:r>
              <a:rPr lang="en-US" sz="6600" dirty="0" smtClean="0">
                <a:solidFill>
                  <a:srgbClr val="000099"/>
                </a:solidFill>
              </a:rPr>
              <a:t>national </a:t>
            </a:r>
            <a:r>
              <a:rPr lang="cs-CZ" sz="6600" dirty="0" smtClean="0">
                <a:solidFill>
                  <a:srgbClr val="000099"/>
                </a:solidFill>
              </a:rPr>
              <a:t>database</a:t>
            </a:r>
            <a:r>
              <a:rPr lang="cs-CZ" sz="6600" dirty="0">
                <a:solidFill>
                  <a:srgbClr val="000099"/>
                </a:solidFill>
              </a:rPr>
              <a:t>, </a:t>
            </a:r>
            <a:endParaRPr lang="en-US" sz="6600" dirty="0" smtClean="0">
              <a:solidFill>
                <a:srgbClr val="000099"/>
              </a:solidFill>
            </a:endParaRPr>
          </a:p>
          <a:p>
            <a:pPr marL="0" indent="0" algn="ctr">
              <a:buNone/>
            </a:pPr>
            <a:r>
              <a:rPr lang="cs-CZ" sz="6600" dirty="0" smtClean="0">
                <a:solidFill>
                  <a:srgbClr val="000099"/>
                </a:solidFill>
              </a:rPr>
              <a:t>we </a:t>
            </a:r>
            <a:r>
              <a:rPr lang="cs-CZ" sz="6600" dirty="0">
                <a:solidFill>
                  <a:srgbClr val="000099"/>
                </a:solidFill>
              </a:rPr>
              <a:t>need to change a </a:t>
            </a:r>
            <a:r>
              <a:rPr lang="cs-CZ" sz="6600" dirty="0" smtClean="0">
                <a:solidFill>
                  <a:srgbClr val="000099"/>
                </a:solidFill>
              </a:rPr>
              <a:t>system</a:t>
            </a:r>
            <a:r>
              <a:rPr lang="en-US" sz="6600" dirty="0" smtClean="0">
                <a:solidFill>
                  <a:srgbClr val="000099"/>
                </a:solidFill>
              </a:rPr>
              <a:t>…</a:t>
            </a:r>
            <a:endParaRPr lang="en-US" sz="6600" dirty="0">
              <a:solidFill>
                <a:srgbClr val="000099"/>
              </a:solidFill>
            </a:endParaRPr>
          </a:p>
        </p:txBody>
      </p:sp>
      <p:pic>
        <p:nvPicPr>
          <p:cNvPr id="1026" name="Picture 2" descr="page1image54665344">
            <a:extLst>
              <a:ext uri="{FF2B5EF4-FFF2-40B4-BE49-F238E27FC236}">
                <a16:creationId xmlns:a16="http://schemas.microsoft.com/office/drawing/2014/main" xmlns="" id="{DD673E90-688D-D146-A521-5B46F76C03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84696" y="327026"/>
            <a:ext cx="2628900" cy="736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page1image54670544">
            <a:extLst>
              <a:ext uri="{FF2B5EF4-FFF2-40B4-BE49-F238E27FC236}">
                <a16:creationId xmlns:a16="http://schemas.microsoft.com/office/drawing/2014/main" xmlns="" id="{E0E78D04-49A6-1E46-B292-9DC7C6AC17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3377" y="327026"/>
            <a:ext cx="1180618" cy="941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90970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C8A9771-8D2E-1040-B4F0-CFAD5C5D6E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13995" y="115735"/>
            <a:ext cx="6870702" cy="1325563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rgbClr val="C00000"/>
                </a:solidFill>
              </a:rPr>
              <a:t>Final GENERAL message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0961584E-E0DD-2B40-AAC8-1B6132DFDBB8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263237" y="1992879"/>
            <a:ext cx="11623964" cy="3950721"/>
          </a:xfrm>
        </p:spPr>
        <p:txBody>
          <a:bodyPr>
            <a:normAutofit fontScale="92500"/>
          </a:bodyPr>
          <a:lstStyle/>
          <a:p>
            <a:pPr marL="0" indent="0" algn="ctr">
              <a:lnSpc>
                <a:spcPts val="83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6600" dirty="0" smtClean="0">
                <a:solidFill>
                  <a:srgbClr val="FF0000"/>
                </a:solidFill>
              </a:rPr>
              <a:t>NEVER UNDERESTIMATE </a:t>
            </a:r>
          </a:p>
          <a:p>
            <a:pPr marL="0" indent="0" algn="ctr">
              <a:lnSpc>
                <a:spcPts val="83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6600" dirty="0" smtClean="0">
                <a:solidFill>
                  <a:srgbClr val="FF0000"/>
                </a:solidFill>
              </a:rPr>
              <a:t>the value of</a:t>
            </a:r>
          </a:p>
          <a:p>
            <a:pPr marL="0" indent="0" algn="ctr">
              <a:lnSpc>
                <a:spcPts val="83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6600" dirty="0" smtClean="0">
                <a:solidFill>
                  <a:srgbClr val="FF0000"/>
                </a:solidFill>
              </a:rPr>
              <a:t>SOCIAL SCIENCES and HUMANITIES</a:t>
            </a:r>
          </a:p>
        </p:txBody>
      </p:sp>
      <p:pic>
        <p:nvPicPr>
          <p:cNvPr id="1026" name="Picture 2" descr="page1image54665344">
            <a:extLst>
              <a:ext uri="{FF2B5EF4-FFF2-40B4-BE49-F238E27FC236}">
                <a16:creationId xmlns:a16="http://schemas.microsoft.com/office/drawing/2014/main" xmlns="" id="{DD673E90-688D-D146-A521-5B46F76C03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84696" y="327026"/>
            <a:ext cx="2628900" cy="736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page1image54670544">
            <a:extLst>
              <a:ext uri="{FF2B5EF4-FFF2-40B4-BE49-F238E27FC236}">
                <a16:creationId xmlns:a16="http://schemas.microsoft.com/office/drawing/2014/main" xmlns="" id="{E0E78D04-49A6-1E46-B292-9DC7C6AC17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3377" y="327026"/>
            <a:ext cx="1180618" cy="941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75119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0961584E-E0DD-2B40-AAC8-1B6132DFDBB8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263237" y="2325388"/>
            <a:ext cx="11623964" cy="232973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600" dirty="0" smtClean="0">
                <a:solidFill>
                  <a:srgbClr val="000099"/>
                </a:solidFill>
              </a:rPr>
              <a:t>Thank you for your</a:t>
            </a:r>
          </a:p>
          <a:p>
            <a:pPr marL="0" indent="0" algn="ctr">
              <a:buNone/>
            </a:pPr>
            <a:r>
              <a:rPr lang="en-US" sz="6600" dirty="0" smtClean="0">
                <a:solidFill>
                  <a:srgbClr val="000099"/>
                </a:solidFill>
              </a:rPr>
              <a:t>ATTENTION!</a:t>
            </a:r>
          </a:p>
          <a:p>
            <a:pPr marL="0" indent="0" algn="ctr">
              <a:buNone/>
            </a:pPr>
            <a:endParaRPr lang="en-US" sz="6600" dirty="0">
              <a:solidFill>
                <a:srgbClr val="000099"/>
              </a:solidFill>
            </a:endParaRPr>
          </a:p>
        </p:txBody>
      </p:sp>
      <p:pic>
        <p:nvPicPr>
          <p:cNvPr id="1026" name="Picture 2" descr="page1image54665344">
            <a:extLst>
              <a:ext uri="{FF2B5EF4-FFF2-40B4-BE49-F238E27FC236}">
                <a16:creationId xmlns:a16="http://schemas.microsoft.com/office/drawing/2014/main" xmlns="" id="{DD673E90-688D-D146-A521-5B46F76C03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84696" y="327026"/>
            <a:ext cx="2628900" cy="736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page1image54670544">
            <a:extLst>
              <a:ext uri="{FF2B5EF4-FFF2-40B4-BE49-F238E27FC236}">
                <a16:creationId xmlns:a16="http://schemas.microsoft.com/office/drawing/2014/main" xmlns="" id="{E0E78D04-49A6-1E46-B292-9DC7C6AC17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3377" y="327026"/>
            <a:ext cx="1180618" cy="941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54995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C8A9771-8D2E-1040-B4F0-CFAD5C5D6E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13995" y="115735"/>
            <a:ext cx="6870702" cy="1325563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Instead of  Foreword: </a:t>
            </a:r>
            <a:r>
              <a:rPr lang="en-US" b="1" dirty="0" smtClean="0">
                <a:solidFill>
                  <a:srgbClr val="C00000"/>
                </a:solidFill>
              </a:rPr>
              <a:t>1848</a:t>
            </a:r>
            <a:endParaRPr lang="en-US" dirty="0">
              <a:solidFill>
                <a:srgbClr val="C00000"/>
              </a:solidFill>
            </a:endParaRPr>
          </a:p>
        </p:txBody>
      </p:sp>
      <p:pic>
        <p:nvPicPr>
          <p:cNvPr id="1026" name="Picture 2" descr="page1image54665344">
            <a:extLst>
              <a:ext uri="{FF2B5EF4-FFF2-40B4-BE49-F238E27FC236}">
                <a16:creationId xmlns:a16="http://schemas.microsoft.com/office/drawing/2014/main" xmlns="" id="{DD673E90-688D-D146-A521-5B46F76C03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84696" y="327026"/>
            <a:ext cx="2628900" cy="736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page1image54670544">
            <a:extLst>
              <a:ext uri="{FF2B5EF4-FFF2-40B4-BE49-F238E27FC236}">
                <a16:creationId xmlns:a16="http://schemas.microsoft.com/office/drawing/2014/main" xmlns="" id="{E0E78D04-49A6-1E46-B292-9DC7C6AC17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3377" y="327026"/>
            <a:ext cx="1180618" cy="941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s://upload.wikimedia.org/wikipedia/commons/thumb/2/24/Chartist_meeting%2C_Kennington_Common.jpg/800px-Chartist_meeting%2C_Kennington_Common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3686" y="1441298"/>
            <a:ext cx="7620000" cy="51985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9282544" y="5303045"/>
            <a:ext cx="2809141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u="sng" dirty="0" smtClean="0"/>
              <a:t>Source: </a:t>
            </a:r>
          </a:p>
          <a:p>
            <a:r>
              <a:rPr lang="en-US" dirty="0" smtClean="0"/>
              <a:t>William </a:t>
            </a:r>
            <a:r>
              <a:rPr lang="en-US" dirty="0"/>
              <a:t>Edward Kilburn - Taken from A World History of Photography </a:t>
            </a:r>
            <a:r>
              <a:rPr lang="en-US" dirty="0">
                <a:hlinkClick r:id="rId6" tooltip="Special:BookSources/0789203294"/>
              </a:rPr>
              <a:t>ISBN 0789203294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210104" y="2312504"/>
            <a:ext cx="1107996" cy="2439129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en-US" sz="6000" dirty="0" smtClean="0"/>
              <a:t>London</a:t>
            </a:r>
            <a:endParaRPr lang="ru-RU" sz="6000" dirty="0"/>
          </a:p>
        </p:txBody>
      </p:sp>
    </p:spTree>
    <p:extLst>
      <p:ext uri="{BB962C8B-B14F-4D97-AF65-F5344CB8AC3E}">
        <p14:creationId xmlns:p14="http://schemas.microsoft.com/office/powerpoint/2010/main" val="1634052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C8A9771-8D2E-1040-B4F0-CFAD5C5D6E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13995" y="115735"/>
            <a:ext cx="6870702" cy="1325563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Instead of  Foreword: </a:t>
            </a:r>
            <a:r>
              <a:rPr lang="en-US" b="1" dirty="0" smtClean="0">
                <a:solidFill>
                  <a:srgbClr val="C00000"/>
                </a:solidFill>
              </a:rPr>
              <a:t>1968</a:t>
            </a:r>
            <a:endParaRPr lang="en-US" dirty="0">
              <a:solidFill>
                <a:srgbClr val="C00000"/>
              </a:solidFill>
            </a:endParaRPr>
          </a:p>
        </p:txBody>
      </p:sp>
      <p:pic>
        <p:nvPicPr>
          <p:cNvPr id="1026" name="Picture 2" descr="page1image54665344">
            <a:extLst>
              <a:ext uri="{FF2B5EF4-FFF2-40B4-BE49-F238E27FC236}">
                <a16:creationId xmlns:a16="http://schemas.microsoft.com/office/drawing/2014/main" xmlns="" id="{DD673E90-688D-D146-A521-5B46F76C03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84696" y="327026"/>
            <a:ext cx="2628900" cy="736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page1image54670544">
            <a:extLst>
              <a:ext uri="{FF2B5EF4-FFF2-40B4-BE49-F238E27FC236}">
                <a16:creationId xmlns:a16="http://schemas.microsoft.com/office/drawing/2014/main" xmlns="" id="{E0E78D04-49A6-1E46-B292-9DC7C6AC17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3377" y="327026"/>
            <a:ext cx="1180618" cy="941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https://upload.wikimedia.org/wikipedia/commons/thumb/e/ec/Ex%C3%A8rcit_al_Z%C3%B3calo-28_d%27agost.jpg/800px-Ex%C3%A8rcit_al_Z%C3%B3calo-28_d%27agost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0790" y="1614694"/>
            <a:ext cx="7857378" cy="4886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9559636" y="3355309"/>
            <a:ext cx="2479964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u="sng" dirty="0"/>
              <a:t>Source: </a:t>
            </a:r>
          </a:p>
          <a:p>
            <a:r>
              <a:rPr lang="en-US" dirty="0" smtClean="0">
                <a:hlinkClick r:id="rId6"/>
              </a:rPr>
              <a:t>https</a:t>
            </a:r>
            <a:r>
              <a:rPr lang="en-US" dirty="0">
                <a:hlinkClick r:id="rId6"/>
              </a:rPr>
              <a:t>://ru.wikipedia.org/wiki/%D0%9F%D1%80%D0%BE%D1%82%D0%B5%D1%81%D1%82%D1%8B_1968_%D0%B3%D0%BE%D0%B4%D0%B0#/media/%D0%A4%D0%B0%D0%B9%D0%BB:Ex%C3%A8rcit_al_Z%C3%B3calo-28_d'agost.jpg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365084" y="2174628"/>
            <a:ext cx="1107996" cy="2355325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en-US" sz="6000" dirty="0" smtClean="0"/>
              <a:t>Mexico</a:t>
            </a:r>
            <a:endParaRPr lang="ru-RU" sz="6000" dirty="0"/>
          </a:p>
        </p:txBody>
      </p:sp>
    </p:spTree>
    <p:extLst>
      <p:ext uri="{BB962C8B-B14F-4D97-AF65-F5344CB8AC3E}">
        <p14:creationId xmlns:p14="http://schemas.microsoft.com/office/powerpoint/2010/main" val="1745093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C8A9771-8D2E-1040-B4F0-CFAD5C5D6E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13995" y="115735"/>
            <a:ext cx="6870702" cy="1325563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Instead of  Foreword: </a:t>
            </a:r>
            <a:r>
              <a:rPr lang="en-US" b="1" dirty="0" smtClean="0">
                <a:solidFill>
                  <a:srgbClr val="C00000"/>
                </a:solidFill>
              </a:rPr>
              <a:t>2018</a:t>
            </a:r>
            <a:endParaRPr lang="en-US" dirty="0">
              <a:solidFill>
                <a:srgbClr val="C00000"/>
              </a:solidFill>
            </a:endParaRPr>
          </a:p>
        </p:txBody>
      </p:sp>
      <p:pic>
        <p:nvPicPr>
          <p:cNvPr id="1026" name="Picture 2" descr="page1image54665344">
            <a:extLst>
              <a:ext uri="{FF2B5EF4-FFF2-40B4-BE49-F238E27FC236}">
                <a16:creationId xmlns:a16="http://schemas.microsoft.com/office/drawing/2014/main" xmlns="" id="{DD673E90-688D-D146-A521-5B46F76C03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84696" y="327026"/>
            <a:ext cx="2628900" cy="736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page1image54670544">
            <a:extLst>
              <a:ext uri="{FF2B5EF4-FFF2-40B4-BE49-F238E27FC236}">
                <a16:creationId xmlns:a16="http://schemas.microsoft.com/office/drawing/2014/main" xmlns="" id="{E0E78D04-49A6-1E46-B292-9DC7C6AC17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3377" y="327026"/>
            <a:ext cx="1180618" cy="941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upload.wikimedia.org/wikipedia/commons/thumb/1/17/2018-12-08_Gilets_jaunes_acte_4.jpg/800px-2018-12-08_Gilets_jaunes_acte_4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7032" y="1573958"/>
            <a:ext cx="7620000" cy="5076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9656617" y="5283073"/>
            <a:ext cx="2276079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u="sng" dirty="0"/>
              <a:t>Source: </a:t>
            </a:r>
          </a:p>
          <a:p>
            <a:r>
              <a:rPr lang="en-US" dirty="0" smtClean="0"/>
              <a:t>Olivier </a:t>
            </a:r>
            <a:r>
              <a:rPr lang="en-US" dirty="0" err="1"/>
              <a:t>Ortelpa</a:t>
            </a:r>
            <a:r>
              <a:rPr lang="en-US" dirty="0"/>
              <a:t> - </a:t>
            </a:r>
            <a:r>
              <a:rPr lang="en-US" dirty="0">
                <a:hlinkClick r:id="rId6"/>
              </a:rPr>
              <a:t>https://www.flickr.com/photos/copivolta/46193754882/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517489" y="2972028"/>
            <a:ext cx="1200329" cy="1738040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en-US" sz="6600" dirty="0" smtClean="0"/>
              <a:t>Paris</a:t>
            </a:r>
            <a:endParaRPr lang="ru-RU" sz="6600" dirty="0"/>
          </a:p>
        </p:txBody>
      </p:sp>
    </p:spTree>
    <p:extLst>
      <p:ext uri="{BB962C8B-B14F-4D97-AF65-F5344CB8AC3E}">
        <p14:creationId xmlns:p14="http://schemas.microsoft.com/office/powerpoint/2010/main" val="3329353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C8A9771-8D2E-1040-B4F0-CFAD5C5D6E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13995" y="115735"/>
            <a:ext cx="6870702" cy="1325563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rgbClr val="C00000"/>
                </a:solidFill>
              </a:rPr>
              <a:t>Summing up </a:t>
            </a:r>
            <a:br>
              <a:rPr lang="en-US" dirty="0" smtClean="0">
                <a:solidFill>
                  <a:srgbClr val="C00000"/>
                </a:solidFill>
              </a:rPr>
            </a:br>
            <a:r>
              <a:rPr lang="en-US" dirty="0" smtClean="0">
                <a:solidFill>
                  <a:srgbClr val="C00000"/>
                </a:solidFill>
              </a:rPr>
              <a:t>Instead of Foreword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0961584E-E0DD-2B40-AAC8-1B6132DFDBB8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332510" y="1965169"/>
            <a:ext cx="11610108" cy="45603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5400" dirty="0" smtClean="0">
                <a:solidFill>
                  <a:srgbClr val="000099"/>
                </a:solidFill>
              </a:rPr>
              <a:t>What does unite all three photos above?</a:t>
            </a:r>
          </a:p>
          <a:p>
            <a:pPr marL="0" indent="0">
              <a:buNone/>
            </a:pPr>
            <a:endParaRPr lang="en-US" sz="5400" dirty="0">
              <a:solidFill>
                <a:srgbClr val="000099"/>
              </a:solidFill>
            </a:endParaRPr>
          </a:p>
          <a:p>
            <a:pPr marL="0" indent="0">
              <a:buNone/>
            </a:pPr>
            <a:r>
              <a:rPr lang="en-US" sz="5400" dirty="0" smtClean="0">
                <a:solidFill>
                  <a:srgbClr val="000099"/>
                </a:solidFill>
              </a:rPr>
              <a:t>They all depict the consequences… </a:t>
            </a:r>
          </a:p>
          <a:p>
            <a:pPr>
              <a:buFontTx/>
              <a:buChar char="-"/>
            </a:pPr>
            <a:r>
              <a:rPr lang="en-US" sz="5400" dirty="0" smtClean="0">
                <a:solidFill>
                  <a:srgbClr val="000099"/>
                </a:solidFill>
              </a:rPr>
              <a:t> Consequences </a:t>
            </a:r>
            <a:r>
              <a:rPr lang="en-US" sz="5400" dirty="0">
                <a:solidFill>
                  <a:srgbClr val="000099"/>
                </a:solidFill>
              </a:rPr>
              <a:t>o</a:t>
            </a:r>
            <a:r>
              <a:rPr lang="en-US" sz="5400" dirty="0" smtClean="0">
                <a:solidFill>
                  <a:srgbClr val="000099"/>
                </a:solidFill>
              </a:rPr>
              <a:t>f </a:t>
            </a:r>
            <a:r>
              <a:rPr lang="en-US" sz="5400" dirty="0">
                <a:solidFill>
                  <a:srgbClr val="000099"/>
                </a:solidFill>
              </a:rPr>
              <a:t>w</a:t>
            </a:r>
            <a:r>
              <a:rPr lang="en-US" sz="5400" dirty="0" smtClean="0">
                <a:solidFill>
                  <a:srgbClr val="000099"/>
                </a:solidFill>
              </a:rPr>
              <a:t>hat? </a:t>
            </a:r>
          </a:p>
          <a:p>
            <a:pPr>
              <a:buFontTx/>
              <a:buChar char="-"/>
            </a:pPr>
            <a:r>
              <a:rPr lang="en-US" sz="5400" dirty="0">
                <a:solidFill>
                  <a:srgbClr val="000099"/>
                </a:solidFill>
              </a:rPr>
              <a:t> </a:t>
            </a:r>
            <a:r>
              <a:rPr lang="en-US" sz="5400" dirty="0" smtClean="0">
                <a:solidFill>
                  <a:srgbClr val="000099"/>
                </a:solidFill>
              </a:rPr>
              <a:t>Look further!</a:t>
            </a:r>
            <a:endParaRPr lang="en-US" sz="5400" dirty="0">
              <a:solidFill>
                <a:srgbClr val="000099"/>
              </a:solidFill>
            </a:endParaRPr>
          </a:p>
          <a:p>
            <a:pPr marL="0" indent="0">
              <a:buNone/>
            </a:pPr>
            <a:endParaRPr lang="en-US" sz="3200" dirty="0">
              <a:solidFill>
                <a:srgbClr val="000099"/>
              </a:solidFill>
            </a:endParaRPr>
          </a:p>
        </p:txBody>
      </p:sp>
      <p:pic>
        <p:nvPicPr>
          <p:cNvPr id="1026" name="Picture 2" descr="page1image54665344">
            <a:extLst>
              <a:ext uri="{FF2B5EF4-FFF2-40B4-BE49-F238E27FC236}">
                <a16:creationId xmlns:a16="http://schemas.microsoft.com/office/drawing/2014/main" xmlns="" id="{DD673E90-688D-D146-A521-5B46F76C03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84696" y="327026"/>
            <a:ext cx="2628900" cy="736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page1image54670544">
            <a:extLst>
              <a:ext uri="{FF2B5EF4-FFF2-40B4-BE49-F238E27FC236}">
                <a16:creationId xmlns:a16="http://schemas.microsoft.com/office/drawing/2014/main" xmlns="" id="{E0E78D04-49A6-1E46-B292-9DC7C6AC17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3377" y="327026"/>
            <a:ext cx="1180618" cy="941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79596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C8A9771-8D2E-1040-B4F0-CFAD5C5D6E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13995" y="115735"/>
            <a:ext cx="6870702" cy="1325563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rgbClr val="C00000"/>
                </a:solidFill>
              </a:rPr>
              <a:t>Foreword: </a:t>
            </a:r>
            <a:br>
              <a:rPr lang="en-US" dirty="0" smtClean="0">
                <a:solidFill>
                  <a:srgbClr val="C00000"/>
                </a:solidFill>
              </a:rPr>
            </a:br>
            <a:r>
              <a:rPr lang="en-US" dirty="0" smtClean="0">
                <a:solidFill>
                  <a:srgbClr val="C00000"/>
                </a:solidFill>
              </a:rPr>
              <a:t>some historical background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0961584E-E0DD-2B40-AAC8-1B6132DFDBB8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595745" y="1965169"/>
            <a:ext cx="11055927" cy="45603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000099"/>
                </a:solidFill>
              </a:rPr>
              <a:t>Europe, XIX-</a:t>
            </a:r>
            <a:r>
              <a:rPr lang="en-US" b="1" dirty="0" err="1" smtClean="0">
                <a:solidFill>
                  <a:srgbClr val="000099"/>
                </a:solidFill>
              </a:rPr>
              <a:t>th</a:t>
            </a:r>
            <a:r>
              <a:rPr lang="en-US" b="1" dirty="0" smtClean="0">
                <a:solidFill>
                  <a:srgbClr val="000099"/>
                </a:solidFill>
              </a:rPr>
              <a:t> century</a:t>
            </a:r>
            <a:endParaRPr lang="en-US" b="1" dirty="0">
              <a:solidFill>
                <a:srgbClr val="000099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000099"/>
                </a:solidFill>
              </a:rPr>
              <a:t>1848: Revolutions in European countri</a:t>
            </a:r>
            <a:r>
              <a:rPr lang="en-US" dirty="0">
                <a:solidFill>
                  <a:srgbClr val="000099"/>
                </a:solidFill>
              </a:rPr>
              <a:t>e</a:t>
            </a:r>
            <a:r>
              <a:rPr lang="en-US" dirty="0" smtClean="0">
                <a:solidFill>
                  <a:srgbClr val="000099"/>
                </a:solidFill>
              </a:rPr>
              <a:t>s OR </a:t>
            </a:r>
            <a:r>
              <a:rPr lang="en-US" dirty="0">
                <a:solidFill>
                  <a:srgbClr val="000099"/>
                </a:solidFill>
              </a:rPr>
              <a:t>Spring of </a:t>
            </a:r>
            <a:r>
              <a:rPr lang="en-US" dirty="0" smtClean="0">
                <a:solidFill>
                  <a:srgbClr val="000099"/>
                </a:solidFill>
              </a:rPr>
              <a:t>Nations/</a:t>
            </a:r>
            <a:endParaRPr lang="en-US" dirty="0" smtClean="0">
              <a:solidFill>
                <a:srgbClr val="000099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000099"/>
              </a:solidFill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000099"/>
                </a:solidFill>
              </a:rPr>
              <a:t>Europe, </a:t>
            </a:r>
            <a:r>
              <a:rPr lang="en-US" b="1" dirty="0" smtClean="0">
                <a:solidFill>
                  <a:srgbClr val="000099"/>
                </a:solidFill>
              </a:rPr>
              <a:t>XX-</a:t>
            </a:r>
            <a:r>
              <a:rPr lang="en-US" b="1" dirty="0" err="1" smtClean="0">
                <a:solidFill>
                  <a:srgbClr val="000099"/>
                </a:solidFill>
              </a:rPr>
              <a:t>th</a:t>
            </a:r>
            <a:r>
              <a:rPr lang="en-US" b="1" dirty="0" smtClean="0">
                <a:solidFill>
                  <a:srgbClr val="000099"/>
                </a:solidFill>
              </a:rPr>
              <a:t> </a:t>
            </a:r>
            <a:r>
              <a:rPr lang="en-US" b="1" dirty="0">
                <a:solidFill>
                  <a:srgbClr val="000099"/>
                </a:solidFill>
              </a:rPr>
              <a:t>century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0099"/>
                </a:solidFill>
              </a:rPr>
              <a:t>1968</a:t>
            </a:r>
            <a:r>
              <a:rPr lang="en-US" dirty="0">
                <a:solidFill>
                  <a:srgbClr val="000099"/>
                </a:solidFill>
              </a:rPr>
              <a:t>: </a:t>
            </a:r>
            <a:r>
              <a:rPr lang="en-US" dirty="0" smtClean="0">
                <a:solidFill>
                  <a:srgbClr val="000099"/>
                </a:solidFill>
              </a:rPr>
              <a:t>Mass Civil Disorders around the world (including Red May in Paris  &amp; Prague Spring  also</a:t>
            </a:r>
            <a:r>
              <a:rPr lang="en-US" dirty="0" smtClean="0">
                <a:solidFill>
                  <a:srgbClr val="000099"/>
                </a:solidFill>
              </a:rPr>
              <a:t>)/</a:t>
            </a:r>
            <a:endParaRPr lang="en-US" dirty="0" smtClean="0">
              <a:solidFill>
                <a:srgbClr val="000099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000099"/>
              </a:solidFill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000099"/>
                </a:solidFill>
              </a:rPr>
              <a:t>Europe, </a:t>
            </a:r>
            <a:r>
              <a:rPr lang="en-US" b="1" dirty="0" smtClean="0">
                <a:solidFill>
                  <a:srgbClr val="000099"/>
                </a:solidFill>
              </a:rPr>
              <a:t>XXI-</a:t>
            </a:r>
            <a:r>
              <a:rPr lang="en-US" b="1" dirty="0" err="1" smtClean="0">
                <a:solidFill>
                  <a:srgbClr val="000099"/>
                </a:solidFill>
              </a:rPr>
              <a:t>th</a:t>
            </a:r>
            <a:r>
              <a:rPr lang="en-US" b="1" dirty="0" smtClean="0">
                <a:solidFill>
                  <a:srgbClr val="000099"/>
                </a:solidFill>
              </a:rPr>
              <a:t> </a:t>
            </a:r>
            <a:r>
              <a:rPr lang="en-US" b="1" dirty="0">
                <a:solidFill>
                  <a:srgbClr val="000099"/>
                </a:solidFill>
              </a:rPr>
              <a:t>century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0099"/>
                </a:solidFill>
              </a:rPr>
              <a:t>2018: </a:t>
            </a:r>
            <a:r>
              <a:rPr lang="en-US" dirty="0" err="1" smtClean="0">
                <a:solidFill>
                  <a:srgbClr val="000099"/>
                </a:solidFill>
              </a:rPr>
              <a:t>Mouvement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>
                <a:solidFill>
                  <a:srgbClr val="000099"/>
                </a:solidFill>
              </a:rPr>
              <a:t>des Gilets </a:t>
            </a:r>
            <a:r>
              <a:rPr lang="en-US" dirty="0" err="1" smtClean="0">
                <a:solidFill>
                  <a:srgbClr val="000099"/>
                </a:solidFill>
              </a:rPr>
              <a:t>Jaune</a:t>
            </a:r>
            <a:r>
              <a:rPr lang="en-US" dirty="0" smtClean="0">
                <a:solidFill>
                  <a:srgbClr val="000099"/>
                </a:solidFill>
              </a:rPr>
              <a:t> = </a:t>
            </a:r>
            <a:r>
              <a:rPr lang="en-US" dirty="0">
                <a:solidFill>
                  <a:srgbClr val="000099"/>
                </a:solidFill>
              </a:rPr>
              <a:t>Yellow vests </a:t>
            </a:r>
            <a:r>
              <a:rPr lang="en-US" dirty="0" smtClean="0">
                <a:solidFill>
                  <a:srgbClr val="000099"/>
                </a:solidFill>
              </a:rPr>
              <a:t>movement/</a:t>
            </a:r>
            <a:endParaRPr lang="en-US" dirty="0">
              <a:solidFill>
                <a:srgbClr val="000099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000099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000099"/>
              </a:solidFill>
            </a:endParaRPr>
          </a:p>
        </p:txBody>
      </p:sp>
      <p:pic>
        <p:nvPicPr>
          <p:cNvPr id="1026" name="Picture 2" descr="page1image54665344">
            <a:extLst>
              <a:ext uri="{FF2B5EF4-FFF2-40B4-BE49-F238E27FC236}">
                <a16:creationId xmlns:a16="http://schemas.microsoft.com/office/drawing/2014/main" xmlns="" id="{DD673E90-688D-D146-A521-5B46F76C03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84696" y="327026"/>
            <a:ext cx="2628900" cy="736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page1image54670544">
            <a:extLst>
              <a:ext uri="{FF2B5EF4-FFF2-40B4-BE49-F238E27FC236}">
                <a16:creationId xmlns:a16="http://schemas.microsoft.com/office/drawing/2014/main" xmlns="" id="{E0E78D04-49A6-1E46-B292-9DC7C6AC17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3377" y="327026"/>
            <a:ext cx="1180618" cy="941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30386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C8A9771-8D2E-1040-B4F0-CFAD5C5D6E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13995" y="115735"/>
            <a:ext cx="6870702" cy="1325563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rgbClr val="C00000"/>
                </a:solidFill>
              </a:rPr>
              <a:t>Foreword: </a:t>
            </a:r>
            <a:br>
              <a:rPr lang="en-US" dirty="0" smtClean="0">
                <a:solidFill>
                  <a:srgbClr val="C00000"/>
                </a:solidFill>
              </a:rPr>
            </a:br>
            <a:r>
              <a:rPr lang="en-US" dirty="0" smtClean="0">
                <a:solidFill>
                  <a:srgbClr val="C00000"/>
                </a:solidFill>
              </a:rPr>
              <a:t>some historical background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0961584E-E0DD-2B40-AAC8-1B6132DFDBB8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263236" y="1660368"/>
            <a:ext cx="11776363" cy="5086795"/>
          </a:xfrm>
        </p:spPr>
        <p:txBody>
          <a:bodyPr>
            <a:normAutofit fontScale="92500"/>
          </a:bodyPr>
          <a:lstStyle/>
          <a:p>
            <a:pPr marL="0" indent="0">
              <a:lnSpc>
                <a:spcPts val="3300"/>
              </a:lnSpc>
              <a:buNone/>
            </a:pPr>
            <a:r>
              <a:rPr lang="en-US" b="1" u="sng" dirty="0" smtClean="0">
                <a:solidFill>
                  <a:srgbClr val="000099"/>
                </a:solidFill>
              </a:rPr>
              <a:t>Europe, XIX-</a:t>
            </a:r>
            <a:r>
              <a:rPr lang="en-US" b="1" u="sng" dirty="0" err="1" smtClean="0">
                <a:solidFill>
                  <a:srgbClr val="000099"/>
                </a:solidFill>
              </a:rPr>
              <a:t>th</a:t>
            </a:r>
            <a:r>
              <a:rPr lang="en-US" b="1" u="sng" dirty="0" smtClean="0">
                <a:solidFill>
                  <a:srgbClr val="000099"/>
                </a:solidFill>
              </a:rPr>
              <a:t> century</a:t>
            </a:r>
            <a:endParaRPr lang="en-US" b="1" u="sng" dirty="0">
              <a:solidFill>
                <a:srgbClr val="000099"/>
              </a:solidFill>
            </a:endParaRPr>
          </a:p>
          <a:p>
            <a:pPr marL="0" indent="0">
              <a:lnSpc>
                <a:spcPts val="3300"/>
              </a:lnSpc>
              <a:spcBef>
                <a:spcPts val="0"/>
              </a:spcBef>
              <a:buNone/>
            </a:pPr>
            <a:r>
              <a:rPr lang="en-US" dirty="0" smtClean="0">
                <a:solidFill>
                  <a:srgbClr val="000099"/>
                </a:solidFill>
              </a:rPr>
              <a:t>Pre-1848: Karl Marx and his “</a:t>
            </a:r>
            <a:r>
              <a:rPr lang="de-DE" dirty="0" smtClean="0">
                <a:solidFill>
                  <a:srgbClr val="000099"/>
                </a:solidFill>
              </a:rPr>
              <a:t>Ökonomisch-philosophische </a:t>
            </a:r>
            <a:r>
              <a:rPr lang="de-DE" dirty="0">
                <a:solidFill>
                  <a:srgbClr val="000099"/>
                </a:solidFill>
              </a:rPr>
              <a:t>Manuskripte aus dem Jahre </a:t>
            </a:r>
            <a:r>
              <a:rPr lang="de-DE" dirty="0" smtClean="0">
                <a:solidFill>
                  <a:srgbClr val="000099"/>
                </a:solidFill>
              </a:rPr>
              <a:t>1844“, “</a:t>
            </a:r>
            <a:r>
              <a:rPr lang="en-US" dirty="0" smtClean="0">
                <a:solidFill>
                  <a:srgbClr val="000099"/>
                </a:solidFill>
              </a:rPr>
              <a:t>Die </a:t>
            </a:r>
            <a:r>
              <a:rPr lang="en-US" dirty="0">
                <a:solidFill>
                  <a:srgbClr val="000099"/>
                </a:solidFill>
              </a:rPr>
              <a:t>deutsche </a:t>
            </a:r>
            <a:r>
              <a:rPr lang="en-US" dirty="0" err="1" smtClean="0">
                <a:solidFill>
                  <a:srgbClr val="000099"/>
                </a:solidFill>
              </a:rPr>
              <a:t>Ideologie</a:t>
            </a:r>
            <a:r>
              <a:rPr lang="en-US" dirty="0" smtClean="0">
                <a:solidFill>
                  <a:srgbClr val="000099"/>
                </a:solidFill>
              </a:rPr>
              <a:t>” </a:t>
            </a:r>
            <a:r>
              <a:rPr lang="en-US" dirty="0" smtClean="0">
                <a:solidFill>
                  <a:srgbClr val="000099"/>
                </a:solidFill>
              </a:rPr>
              <a:t>(“Communist Manifesto” </a:t>
            </a:r>
            <a:r>
              <a:rPr lang="en-US" dirty="0" smtClean="0">
                <a:solidFill>
                  <a:srgbClr val="000099"/>
                </a:solidFill>
              </a:rPr>
              <a:t>as well)</a:t>
            </a:r>
          </a:p>
          <a:p>
            <a:pPr marL="0" indent="0">
              <a:lnSpc>
                <a:spcPts val="3300"/>
              </a:lnSpc>
              <a:spcBef>
                <a:spcPts val="600"/>
              </a:spcBef>
              <a:buNone/>
            </a:pPr>
            <a:r>
              <a:rPr lang="en-US" b="1" u="sng" dirty="0" smtClean="0">
                <a:solidFill>
                  <a:srgbClr val="000099"/>
                </a:solidFill>
              </a:rPr>
              <a:t>Europe</a:t>
            </a:r>
            <a:r>
              <a:rPr lang="en-US" b="1" u="sng" dirty="0">
                <a:solidFill>
                  <a:srgbClr val="000099"/>
                </a:solidFill>
              </a:rPr>
              <a:t>, </a:t>
            </a:r>
            <a:r>
              <a:rPr lang="en-US" b="1" u="sng" dirty="0" smtClean="0">
                <a:solidFill>
                  <a:srgbClr val="000099"/>
                </a:solidFill>
              </a:rPr>
              <a:t>XX-</a:t>
            </a:r>
            <a:r>
              <a:rPr lang="en-US" b="1" u="sng" dirty="0" err="1" smtClean="0">
                <a:solidFill>
                  <a:srgbClr val="000099"/>
                </a:solidFill>
              </a:rPr>
              <a:t>th</a:t>
            </a:r>
            <a:r>
              <a:rPr lang="en-US" b="1" u="sng" dirty="0" smtClean="0">
                <a:solidFill>
                  <a:srgbClr val="000099"/>
                </a:solidFill>
              </a:rPr>
              <a:t> </a:t>
            </a:r>
            <a:r>
              <a:rPr lang="en-US" b="1" u="sng" dirty="0">
                <a:solidFill>
                  <a:srgbClr val="000099"/>
                </a:solidFill>
              </a:rPr>
              <a:t>century</a:t>
            </a:r>
          </a:p>
          <a:p>
            <a:pPr marL="0" indent="0">
              <a:lnSpc>
                <a:spcPts val="3300"/>
              </a:lnSpc>
              <a:spcBef>
                <a:spcPts val="0"/>
              </a:spcBef>
              <a:buNone/>
            </a:pPr>
            <a:r>
              <a:rPr lang="en-US" dirty="0" smtClean="0">
                <a:solidFill>
                  <a:srgbClr val="000099"/>
                </a:solidFill>
              </a:rPr>
              <a:t>Pre-1968: </a:t>
            </a:r>
            <a:r>
              <a:rPr lang="fr-FR" dirty="0">
                <a:solidFill>
                  <a:srgbClr val="000099"/>
                </a:solidFill>
              </a:rPr>
              <a:t>Paul-Michel </a:t>
            </a:r>
            <a:r>
              <a:rPr lang="fr-FR" dirty="0" smtClean="0">
                <a:solidFill>
                  <a:srgbClr val="000099"/>
                </a:solidFill>
              </a:rPr>
              <a:t>Foucault</a:t>
            </a:r>
            <a:r>
              <a:rPr lang="fr-FR" dirty="0">
                <a:solidFill>
                  <a:srgbClr val="000099"/>
                </a:solidFill>
              </a:rPr>
              <a:t> </a:t>
            </a:r>
            <a:r>
              <a:rPr lang="fr-FR" dirty="0" smtClean="0">
                <a:solidFill>
                  <a:srgbClr val="000099"/>
                </a:solidFill>
              </a:rPr>
              <a:t>and his </a:t>
            </a:r>
            <a:r>
              <a:rPr lang="de-DE" dirty="0" smtClean="0">
                <a:solidFill>
                  <a:srgbClr val="000099"/>
                </a:solidFill>
              </a:rPr>
              <a:t>“</a:t>
            </a:r>
            <a:r>
              <a:rPr lang="fr-FR" dirty="0">
                <a:solidFill>
                  <a:srgbClr val="000099"/>
                </a:solidFill>
              </a:rPr>
              <a:t>Les Mots et les Choses. Une archéologie des sciences </a:t>
            </a:r>
            <a:r>
              <a:rPr lang="fr-FR" dirty="0" smtClean="0">
                <a:solidFill>
                  <a:srgbClr val="000099"/>
                </a:solidFill>
              </a:rPr>
              <a:t>humaines = </a:t>
            </a:r>
            <a:r>
              <a:rPr lang="en-US" dirty="0">
                <a:solidFill>
                  <a:srgbClr val="000099"/>
                </a:solidFill>
              </a:rPr>
              <a:t>The Order of Things</a:t>
            </a:r>
            <a:r>
              <a:rPr lang="en-US" dirty="0" smtClean="0">
                <a:solidFill>
                  <a:srgbClr val="000099"/>
                </a:solidFill>
              </a:rPr>
              <a:t>”; </a:t>
            </a:r>
          </a:p>
          <a:p>
            <a:pPr marL="0" indent="0">
              <a:lnSpc>
                <a:spcPts val="33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000099"/>
                </a:solidFill>
              </a:rPr>
              <a:t>Pre-1968: </a:t>
            </a:r>
            <a:r>
              <a:rPr lang="fr-FR" dirty="0" smtClean="0">
                <a:solidFill>
                  <a:srgbClr val="000099"/>
                </a:solidFill>
              </a:rPr>
              <a:t>Michel  Crozier and his </a:t>
            </a:r>
            <a:r>
              <a:rPr lang="de-DE" dirty="0" smtClean="0">
                <a:solidFill>
                  <a:srgbClr val="000099"/>
                </a:solidFill>
              </a:rPr>
              <a:t>“</a:t>
            </a:r>
            <a:r>
              <a:rPr lang="en-US" dirty="0">
                <a:solidFill>
                  <a:srgbClr val="000099"/>
                </a:solidFill>
              </a:rPr>
              <a:t>Sociological-Analysis of French Economic</a:t>
            </a:r>
            <a:r>
              <a:rPr lang="en-US" dirty="0" smtClean="0">
                <a:solidFill>
                  <a:srgbClr val="000099"/>
                </a:solidFill>
              </a:rPr>
              <a:t>” and </a:t>
            </a:r>
            <a:r>
              <a:rPr lang="de-DE" dirty="0" smtClean="0">
                <a:solidFill>
                  <a:srgbClr val="000099"/>
                </a:solidFill>
              </a:rPr>
              <a:t>“</a:t>
            </a:r>
            <a:r>
              <a:rPr lang="en-US" dirty="0">
                <a:solidFill>
                  <a:srgbClr val="000099"/>
                </a:solidFill>
              </a:rPr>
              <a:t>Crisis and Innovation in French Government</a:t>
            </a:r>
            <a:r>
              <a:rPr lang="en-US" dirty="0" smtClean="0">
                <a:solidFill>
                  <a:srgbClr val="000099"/>
                </a:solidFill>
              </a:rPr>
              <a:t>”.</a:t>
            </a:r>
            <a:endParaRPr lang="en-US" dirty="0">
              <a:solidFill>
                <a:srgbClr val="000099"/>
              </a:solidFill>
            </a:endParaRPr>
          </a:p>
          <a:p>
            <a:pPr marL="0" indent="0">
              <a:lnSpc>
                <a:spcPts val="3300"/>
              </a:lnSpc>
              <a:spcBef>
                <a:spcPts val="600"/>
              </a:spcBef>
              <a:buNone/>
            </a:pPr>
            <a:r>
              <a:rPr lang="en-US" b="1" u="sng" dirty="0">
                <a:solidFill>
                  <a:srgbClr val="000099"/>
                </a:solidFill>
              </a:rPr>
              <a:t>Europe, </a:t>
            </a:r>
            <a:r>
              <a:rPr lang="en-US" b="1" u="sng" dirty="0" smtClean="0">
                <a:solidFill>
                  <a:srgbClr val="000099"/>
                </a:solidFill>
              </a:rPr>
              <a:t>XXI-</a:t>
            </a:r>
            <a:r>
              <a:rPr lang="en-US" b="1" u="sng" dirty="0" err="1" smtClean="0">
                <a:solidFill>
                  <a:srgbClr val="000099"/>
                </a:solidFill>
              </a:rPr>
              <a:t>th</a:t>
            </a:r>
            <a:r>
              <a:rPr lang="en-US" b="1" u="sng" dirty="0" smtClean="0">
                <a:solidFill>
                  <a:srgbClr val="000099"/>
                </a:solidFill>
              </a:rPr>
              <a:t> </a:t>
            </a:r>
            <a:r>
              <a:rPr lang="en-US" b="1" u="sng" dirty="0">
                <a:solidFill>
                  <a:srgbClr val="000099"/>
                </a:solidFill>
              </a:rPr>
              <a:t>century</a:t>
            </a:r>
          </a:p>
          <a:p>
            <a:pPr marL="0" indent="0">
              <a:lnSpc>
                <a:spcPts val="3300"/>
              </a:lnSpc>
              <a:spcBef>
                <a:spcPts val="600"/>
              </a:spcBef>
              <a:buNone/>
            </a:pPr>
            <a:r>
              <a:rPr lang="en-US" dirty="0" smtClean="0">
                <a:solidFill>
                  <a:srgbClr val="000099"/>
                </a:solidFill>
              </a:rPr>
              <a:t>Pre-2018: </a:t>
            </a:r>
            <a:r>
              <a:rPr lang="en-US" dirty="0" smtClean="0">
                <a:solidFill>
                  <a:srgbClr val="000099"/>
                </a:solidFill>
              </a:rPr>
              <a:t>Works </a:t>
            </a:r>
            <a:r>
              <a:rPr lang="en-US" dirty="0" smtClean="0">
                <a:solidFill>
                  <a:srgbClr val="000099"/>
                </a:solidFill>
              </a:rPr>
              <a:t>criticizing New Public Management and current socio-economic situation </a:t>
            </a:r>
            <a:r>
              <a:rPr lang="en-US" dirty="0" smtClean="0">
                <a:solidFill>
                  <a:srgbClr val="000099"/>
                </a:solidFill>
              </a:rPr>
              <a:t>in Europe, and ROW as </a:t>
            </a:r>
            <a:r>
              <a:rPr lang="en-US" dirty="0" smtClean="0">
                <a:solidFill>
                  <a:srgbClr val="000099"/>
                </a:solidFill>
              </a:rPr>
              <a:t>well 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smtClean="0">
                <a:solidFill>
                  <a:srgbClr val="000099"/>
                </a:solidFill>
              </a:rPr>
              <a:t>(6 articles retrieved from </a:t>
            </a:r>
            <a:r>
              <a:rPr lang="en-US" dirty="0" err="1" smtClean="0">
                <a:solidFill>
                  <a:srgbClr val="000099"/>
                </a:solidFill>
              </a:rPr>
              <a:t>WoS</a:t>
            </a:r>
            <a:r>
              <a:rPr lang="en-US" dirty="0" smtClean="0">
                <a:solidFill>
                  <a:srgbClr val="000099"/>
                </a:solidFill>
              </a:rPr>
              <a:t> CC).</a:t>
            </a:r>
            <a:endParaRPr lang="en-US" dirty="0">
              <a:solidFill>
                <a:srgbClr val="000099"/>
              </a:solidFill>
            </a:endParaRPr>
          </a:p>
        </p:txBody>
      </p:sp>
      <p:pic>
        <p:nvPicPr>
          <p:cNvPr id="1026" name="Picture 2" descr="page1image54665344">
            <a:extLst>
              <a:ext uri="{FF2B5EF4-FFF2-40B4-BE49-F238E27FC236}">
                <a16:creationId xmlns:a16="http://schemas.microsoft.com/office/drawing/2014/main" xmlns="" id="{DD673E90-688D-D146-A521-5B46F76C03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84696" y="327026"/>
            <a:ext cx="2628900" cy="736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page1image54670544">
            <a:extLst>
              <a:ext uri="{FF2B5EF4-FFF2-40B4-BE49-F238E27FC236}">
                <a16:creationId xmlns:a16="http://schemas.microsoft.com/office/drawing/2014/main" xmlns="" id="{E0E78D04-49A6-1E46-B292-9DC7C6AC17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3377" y="327026"/>
            <a:ext cx="1180618" cy="941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91472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C8A9771-8D2E-1040-B4F0-CFAD5C5D6E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13995" y="115735"/>
            <a:ext cx="6870702" cy="1325563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rgbClr val="C00000"/>
                </a:solidFill>
              </a:rPr>
              <a:t>The Purposes of the National Database in SSH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0961584E-E0DD-2B40-AAC8-1B6132DFDBB8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263237" y="1992879"/>
            <a:ext cx="11623964" cy="46808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>
                <a:solidFill>
                  <a:srgbClr val="000099"/>
                </a:solidFill>
              </a:rPr>
              <a:t>The </a:t>
            </a:r>
            <a:r>
              <a:rPr lang="en-US" sz="3600" dirty="0" smtClean="0">
                <a:solidFill>
                  <a:srgbClr val="FF0000"/>
                </a:solidFill>
              </a:rPr>
              <a:t>SOCIETAL </a:t>
            </a:r>
            <a:r>
              <a:rPr lang="en-US" sz="3600" dirty="0" smtClean="0">
                <a:solidFill>
                  <a:srgbClr val="FF0000"/>
                </a:solidFill>
              </a:rPr>
              <a:t>IMPACT </a:t>
            </a:r>
            <a:r>
              <a:rPr lang="en-US" sz="3600" dirty="0" smtClean="0"/>
              <a:t>+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smtClean="0">
                <a:solidFill>
                  <a:srgbClr val="000099"/>
                </a:solidFill>
              </a:rPr>
              <a:t>The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smtClean="0">
                <a:solidFill>
                  <a:srgbClr val="FF0000"/>
                </a:solidFill>
              </a:rPr>
              <a:t>CULTURAL IMPACT </a:t>
            </a:r>
          </a:p>
          <a:p>
            <a:pPr marL="0" indent="0">
              <a:buNone/>
            </a:pPr>
            <a:r>
              <a:rPr lang="en-US" sz="3600" dirty="0">
                <a:solidFill>
                  <a:srgbClr val="000099"/>
                </a:solidFill>
              </a:rPr>
              <a:t>t</a:t>
            </a:r>
            <a:r>
              <a:rPr lang="en-US" sz="3600" dirty="0" smtClean="0">
                <a:solidFill>
                  <a:srgbClr val="000099"/>
                </a:solidFill>
              </a:rPr>
              <a:t>ogether constitute </a:t>
            </a:r>
            <a:r>
              <a:rPr lang="en-US" sz="3600" dirty="0" smtClean="0">
                <a:solidFill>
                  <a:srgbClr val="FF0000"/>
                </a:solidFill>
              </a:rPr>
              <a:t>IMPACT upon the NATION 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sz="3600" dirty="0" smtClean="0">
                <a:solidFill>
                  <a:srgbClr val="000099"/>
                </a:solidFill>
              </a:rPr>
              <a:t>These impacts of studies and researches in Social Sciences and Humanities lead to the NECESSITY of: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sz="3600" dirty="0" smtClean="0">
                <a:solidFill>
                  <a:srgbClr val="000099"/>
                </a:solidFill>
              </a:rPr>
              <a:t> (a) </a:t>
            </a:r>
            <a:r>
              <a:rPr lang="en-US" sz="3600" dirty="0">
                <a:solidFill>
                  <a:srgbClr val="000099"/>
                </a:solidFill>
              </a:rPr>
              <a:t>monitoring all  possible results of scientific activities in these fields of </a:t>
            </a:r>
            <a:r>
              <a:rPr lang="en-US" sz="3600" dirty="0" smtClean="0">
                <a:solidFill>
                  <a:srgbClr val="000099"/>
                </a:solidFill>
              </a:rPr>
              <a:t>knowledge, and 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sz="3600" dirty="0" smtClean="0">
                <a:solidFill>
                  <a:srgbClr val="000099"/>
                </a:solidFill>
              </a:rPr>
              <a:t>(b) collecting (acquiring) all  possible research results in SSH</a:t>
            </a:r>
            <a:r>
              <a:rPr lang="en-US" sz="3600" dirty="0">
                <a:solidFill>
                  <a:srgbClr val="000099"/>
                </a:solidFill>
              </a:rPr>
              <a:t>.</a:t>
            </a:r>
            <a:endParaRPr lang="en-US" sz="3600" dirty="0" smtClean="0">
              <a:solidFill>
                <a:srgbClr val="000099"/>
              </a:solidFill>
            </a:endParaRPr>
          </a:p>
        </p:txBody>
      </p:sp>
      <p:pic>
        <p:nvPicPr>
          <p:cNvPr id="1026" name="Picture 2" descr="page1image54665344">
            <a:extLst>
              <a:ext uri="{FF2B5EF4-FFF2-40B4-BE49-F238E27FC236}">
                <a16:creationId xmlns:a16="http://schemas.microsoft.com/office/drawing/2014/main" xmlns="" id="{DD673E90-688D-D146-A521-5B46F76C03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84696" y="327026"/>
            <a:ext cx="2628900" cy="736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page1image54670544">
            <a:extLst>
              <a:ext uri="{FF2B5EF4-FFF2-40B4-BE49-F238E27FC236}">
                <a16:creationId xmlns:a16="http://schemas.microsoft.com/office/drawing/2014/main" xmlns="" id="{E0E78D04-49A6-1E46-B292-9DC7C6AC17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3377" y="327026"/>
            <a:ext cx="1180618" cy="941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78882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C8A9771-8D2E-1040-B4F0-CFAD5C5D6E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13995" y="115735"/>
            <a:ext cx="6870702" cy="1325563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rgbClr val="C00000"/>
                </a:solidFill>
              </a:rPr>
              <a:t>The main characteristics of the National SSH Database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0961584E-E0DD-2B40-AAC8-1B6132DFDBB8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263237" y="1992879"/>
            <a:ext cx="11623964" cy="4491048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3600" b="1" dirty="0" smtClean="0">
                <a:solidFill>
                  <a:srgbClr val="000099"/>
                </a:solidFill>
              </a:rPr>
              <a:t>Multi-Functional system</a:t>
            </a:r>
          </a:p>
          <a:p>
            <a:r>
              <a:rPr lang="en-US" sz="3600" dirty="0" smtClean="0">
                <a:solidFill>
                  <a:srgbClr val="000099"/>
                </a:solidFill>
              </a:rPr>
              <a:t>Information Retrieval (Search)</a:t>
            </a:r>
          </a:p>
          <a:p>
            <a:r>
              <a:rPr lang="en-US" sz="3600" dirty="0" smtClean="0">
                <a:solidFill>
                  <a:srgbClr val="000099"/>
                </a:solidFill>
              </a:rPr>
              <a:t>Evaluation and Assessment</a:t>
            </a:r>
          </a:p>
          <a:p>
            <a:r>
              <a:rPr lang="en-US" sz="3600" dirty="0" smtClean="0">
                <a:solidFill>
                  <a:srgbClr val="000099"/>
                </a:solidFill>
              </a:rPr>
              <a:t>Science Communication (communication channel from academy to public – through blogs and other social network tools).</a:t>
            </a:r>
            <a:endParaRPr lang="en-US" sz="3600" dirty="0">
              <a:solidFill>
                <a:srgbClr val="000099"/>
              </a:solidFill>
            </a:endParaRPr>
          </a:p>
          <a:p>
            <a:pPr marL="0" indent="0">
              <a:buNone/>
            </a:pPr>
            <a:r>
              <a:rPr lang="en-US" sz="3600" b="1" dirty="0" smtClean="0">
                <a:solidFill>
                  <a:srgbClr val="000099"/>
                </a:solidFill>
              </a:rPr>
              <a:t>Type of database:</a:t>
            </a:r>
          </a:p>
          <a:p>
            <a:pPr marL="0" indent="0">
              <a:buNone/>
            </a:pPr>
            <a:r>
              <a:rPr lang="en-US" sz="3600" dirty="0" smtClean="0">
                <a:solidFill>
                  <a:srgbClr val="000099"/>
                </a:solidFill>
              </a:rPr>
              <a:t>Bibliographic index with citation analysis options as well as</a:t>
            </a:r>
          </a:p>
          <a:p>
            <a:pPr marL="0" indent="0">
              <a:buNone/>
            </a:pPr>
            <a:r>
              <a:rPr lang="en-US" sz="3600" dirty="0" err="1" smtClean="0">
                <a:solidFill>
                  <a:srgbClr val="000099"/>
                </a:solidFill>
              </a:rPr>
              <a:t>fulltext</a:t>
            </a:r>
            <a:r>
              <a:rPr lang="en-US" sz="3600" dirty="0" smtClean="0">
                <a:solidFill>
                  <a:srgbClr val="000099"/>
                </a:solidFill>
              </a:rPr>
              <a:t> options.</a:t>
            </a:r>
            <a:endParaRPr lang="en-US" sz="3600" dirty="0">
              <a:solidFill>
                <a:srgbClr val="000099"/>
              </a:solidFill>
            </a:endParaRPr>
          </a:p>
        </p:txBody>
      </p:sp>
      <p:pic>
        <p:nvPicPr>
          <p:cNvPr id="1026" name="Picture 2" descr="page1image54665344">
            <a:extLst>
              <a:ext uri="{FF2B5EF4-FFF2-40B4-BE49-F238E27FC236}">
                <a16:creationId xmlns:a16="http://schemas.microsoft.com/office/drawing/2014/main" xmlns="" id="{DD673E90-688D-D146-A521-5B46F76C03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84696" y="327026"/>
            <a:ext cx="2628900" cy="736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page1image54670544">
            <a:extLst>
              <a:ext uri="{FF2B5EF4-FFF2-40B4-BE49-F238E27FC236}">
                <a16:creationId xmlns:a16="http://schemas.microsoft.com/office/drawing/2014/main" xmlns="" id="{E0E78D04-49A6-1E46-B292-9DC7C6AC17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3377" y="327026"/>
            <a:ext cx="1180618" cy="941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67886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557</TotalTime>
  <Words>783</Words>
  <Application>Microsoft Office PowerPoint</Application>
  <PresentationFormat>Широкоэкранный</PresentationFormat>
  <Paragraphs>128</Paragraphs>
  <Slides>18</Slides>
  <Notes>18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2" baseType="lpstr">
      <vt:lpstr>Arial</vt:lpstr>
      <vt:lpstr>Calibri</vt:lpstr>
      <vt:lpstr>Calibri Light</vt:lpstr>
      <vt:lpstr>Office Theme</vt:lpstr>
      <vt:lpstr>Group 1</vt:lpstr>
      <vt:lpstr>Instead of  Foreword: 1848</vt:lpstr>
      <vt:lpstr>Instead of  Foreword: 1968</vt:lpstr>
      <vt:lpstr>Instead of  Foreword: 2018</vt:lpstr>
      <vt:lpstr>Summing up  Instead of Foreword</vt:lpstr>
      <vt:lpstr>Foreword:  some historical background</vt:lpstr>
      <vt:lpstr>Foreword:  some historical background</vt:lpstr>
      <vt:lpstr>The Purposes of the National Database in SSH</vt:lpstr>
      <vt:lpstr>The main characteristics of the National SSH Database</vt:lpstr>
      <vt:lpstr>The Users</vt:lpstr>
      <vt:lpstr>Data Collection</vt:lpstr>
      <vt:lpstr>Expertise from all relevant knowledge domains</vt:lpstr>
      <vt:lpstr>Data model</vt:lpstr>
      <vt:lpstr>Technical solution and design the technical structure of the database</vt:lpstr>
      <vt:lpstr>Business Model</vt:lpstr>
      <vt:lpstr>GENERAL conclusion</vt:lpstr>
      <vt:lpstr>Final GENERAL message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Group 1</dc:title>
  <dc:creator>Microsoft Office User</dc:creator>
  <cp:lastModifiedBy>Павел Арефьев</cp:lastModifiedBy>
  <cp:revision>59</cp:revision>
  <dcterms:created xsi:type="dcterms:W3CDTF">2019-10-23T10:12:46Z</dcterms:created>
  <dcterms:modified xsi:type="dcterms:W3CDTF">2019-10-27T22:02:42Z</dcterms:modified>
</cp:coreProperties>
</file>