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1" r:id="rId4"/>
    <p:sldId id="258" r:id="rId5"/>
    <p:sldId id="257" r:id="rId6"/>
    <p:sldId id="262" r:id="rId7"/>
    <p:sldId id="263" r:id="rId8"/>
    <p:sldId id="264" r:id="rId9"/>
    <p:sldId id="265" r:id="rId10"/>
    <p:sldId id="269" r:id="rId11"/>
    <p:sldId id="270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FB7D-2753-4A81-9EFA-581264BEC5BA}" type="datetimeFigureOut">
              <a:rPr lang="fi-FI" smtClean="0"/>
              <a:t>24.10.2019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18B2-158E-4C8A-8EF7-8555CBD6FF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11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FB7D-2753-4A81-9EFA-581264BEC5BA}" type="datetimeFigureOut">
              <a:rPr lang="fi-FI" smtClean="0"/>
              <a:t>24.10.2019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18B2-158E-4C8A-8EF7-8555CBD6FF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019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FB7D-2753-4A81-9EFA-581264BEC5BA}" type="datetimeFigureOut">
              <a:rPr lang="fi-FI" smtClean="0"/>
              <a:t>24.10.2019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18B2-158E-4C8A-8EF7-8555CBD6FF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614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FB7D-2753-4A81-9EFA-581264BEC5BA}" type="datetimeFigureOut">
              <a:rPr lang="fi-FI" smtClean="0"/>
              <a:t>24.10.2019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18B2-158E-4C8A-8EF7-8555CBD6FF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65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FB7D-2753-4A81-9EFA-581264BEC5BA}" type="datetimeFigureOut">
              <a:rPr lang="fi-FI" smtClean="0"/>
              <a:t>24.10.2019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18B2-158E-4C8A-8EF7-8555CBD6FF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673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FB7D-2753-4A81-9EFA-581264BEC5BA}" type="datetimeFigureOut">
              <a:rPr lang="fi-FI" smtClean="0"/>
              <a:t>24.10.2019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18B2-158E-4C8A-8EF7-8555CBD6FF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240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FB7D-2753-4A81-9EFA-581264BEC5BA}" type="datetimeFigureOut">
              <a:rPr lang="fi-FI" smtClean="0"/>
              <a:t>24.10.2019</a:t>
            </a:fld>
            <a:endParaRPr lang="fi-FI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18B2-158E-4C8A-8EF7-8555CBD6FF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3933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FB7D-2753-4A81-9EFA-581264BEC5BA}" type="datetimeFigureOut">
              <a:rPr lang="fi-FI" smtClean="0"/>
              <a:t>24.10.2019</a:t>
            </a:fld>
            <a:endParaRPr lang="fi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18B2-158E-4C8A-8EF7-8555CBD6FF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349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FB7D-2753-4A81-9EFA-581264BEC5BA}" type="datetimeFigureOut">
              <a:rPr lang="fi-FI" smtClean="0"/>
              <a:t>24.10.2019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18B2-158E-4C8A-8EF7-8555CBD6FF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001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FB7D-2753-4A81-9EFA-581264BEC5BA}" type="datetimeFigureOut">
              <a:rPr lang="fi-FI" smtClean="0"/>
              <a:t>24.10.2019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18B2-158E-4C8A-8EF7-8555CBD6FF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8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6FB7D-2753-4A81-9EFA-581264BEC5BA}" type="datetimeFigureOut">
              <a:rPr lang="fi-FI" smtClean="0"/>
              <a:t>24.10.2019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18B2-158E-4C8A-8EF7-8555CBD6FF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494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086FB7D-2753-4A81-9EFA-581264BEC5BA}" type="datetimeFigureOut">
              <a:rPr lang="fi-FI" smtClean="0"/>
              <a:t>24.10.2019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B74018B2-158E-4C8A-8EF7-8555CBD6FFF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0822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74557" y="1064302"/>
            <a:ext cx="7710491" cy="3489410"/>
          </a:xfrm>
        </p:spPr>
        <p:txBody>
          <a:bodyPr>
            <a:normAutofit/>
          </a:bodyPr>
          <a:lstStyle/>
          <a:p>
            <a:r>
              <a:rPr lang="fi-FI" sz="6000" b="1" dirty="0" err="1"/>
              <a:t>Setting</a:t>
            </a:r>
            <a:r>
              <a:rPr lang="fi-FI" sz="6000" b="1" dirty="0"/>
              <a:t> </a:t>
            </a:r>
            <a:r>
              <a:rPr lang="fi-FI" sz="6000" b="1" dirty="0" err="1"/>
              <a:t>up</a:t>
            </a:r>
            <a:r>
              <a:rPr lang="fi-FI" sz="6000" b="1" dirty="0"/>
              <a:t> a </a:t>
            </a:r>
            <a:r>
              <a:rPr lang="fi-FI" sz="6000" b="1" dirty="0" err="1"/>
              <a:t>national</a:t>
            </a:r>
            <a:r>
              <a:rPr lang="fi-FI" sz="6000" b="1" dirty="0"/>
              <a:t> </a:t>
            </a:r>
            <a:r>
              <a:rPr lang="fi-FI" sz="6000" b="1" dirty="0" err="1"/>
              <a:t>bibliographic</a:t>
            </a:r>
            <a:r>
              <a:rPr lang="fi-FI" sz="6000" b="1" dirty="0"/>
              <a:t> </a:t>
            </a:r>
            <a:r>
              <a:rPr lang="fi-FI" sz="6000" b="1" dirty="0" err="1"/>
              <a:t>database</a:t>
            </a:r>
            <a:r>
              <a:rPr lang="fi-FI" sz="6000" b="1" dirty="0"/>
              <a:t> for </a:t>
            </a:r>
            <a:r>
              <a:rPr lang="fi-FI" sz="6000" b="1" dirty="0" err="1"/>
              <a:t>Whateverland</a:t>
            </a:r>
            <a:endParaRPr lang="fi-FI" sz="6000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74557" y="4553712"/>
            <a:ext cx="8274571" cy="914400"/>
          </a:xfrm>
        </p:spPr>
        <p:txBody>
          <a:bodyPr>
            <a:normAutofit/>
          </a:bodyPr>
          <a:lstStyle/>
          <a:p>
            <a:r>
              <a:rPr lang="fi-FI" sz="2800" dirty="0"/>
              <a:t>Organisation, transparency and sustainability</a:t>
            </a:r>
          </a:p>
        </p:txBody>
      </p:sp>
      <p:sp>
        <p:nvSpPr>
          <p:cNvPr id="4" name="Alaotsikko 2">
            <a:extLst>
              <a:ext uri="{FF2B5EF4-FFF2-40B4-BE49-F238E27FC236}">
                <a16:creationId xmlns="" xmlns:a16="http://schemas.microsoft.com/office/drawing/2014/main" id="{5805DCFE-D47F-45F5-80CE-93D23DA073F6}"/>
              </a:ext>
            </a:extLst>
          </p:cNvPr>
          <p:cNvSpPr txBox="1">
            <a:spLocks/>
          </p:cNvSpPr>
          <p:nvPr/>
        </p:nvSpPr>
        <p:spPr>
          <a:xfrm>
            <a:off x="9373849" y="5303222"/>
            <a:ext cx="2548328" cy="5546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i-FI" sz="4000" b="1" dirty="0">
                <a:solidFill>
                  <a:schemeClr val="bg2">
                    <a:lumMod val="10000"/>
                  </a:schemeClr>
                </a:solidFill>
              </a:rPr>
              <a:t>Group 3</a:t>
            </a:r>
          </a:p>
        </p:txBody>
      </p:sp>
      <p:pic>
        <p:nvPicPr>
          <p:cNvPr id="2052" name="Picture 4" descr="Resultado de imagen de enressh">
            <a:extLst>
              <a:ext uri="{FF2B5EF4-FFF2-40B4-BE49-F238E27FC236}">
                <a16:creationId xmlns="" xmlns:a16="http://schemas.microsoft.com/office/drawing/2014/main" id="{4F0AD077-7DAA-4F80-A671-97480F9F94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492442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55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2506" y="1123837"/>
            <a:ext cx="3182578" cy="4601183"/>
          </a:xfrm>
        </p:spPr>
        <p:txBody>
          <a:bodyPr>
            <a:normAutofit/>
          </a:bodyPr>
          <a:lstStyle/>
          <a:p>
            <a:r>
              <a:rPr lang="fi-FI" sz="3200" dirty="0"/>
              <a:t>TRANSPARENCY </a:t>
            </a:r>
            <a:br>
              <a:rPr lang="fi-FI" sz="3200" dirty="0"/>
            </a:br>
            <a:r>
              <a:rPr lang="fi-FI" sz="3200" dirty="0"/>
              <a:t>AND SUSTAINABILITY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08421" y="2326104"/>
            <a:ext cx="8470231" cy="3994485"/>
          </a:xfrm>
        </p:spPr>
        <p:txBody>
          <a:bodyPr>
            <a:normAutofit fontScale="92500" lnSpcReduction="10000"/>
          </a:bodyPr>
          <a:lstStyle/>
          <a:p>
            <a:pPr lvl="1"/>
            <a:endParaRPr lang="fi-FI" sz="2800" dirty="0" smtClean="0"/>
          </a:p>
          <a:p>
            <a:pPr lvl="1"/>
            <a:endParaRPr lang="fi-FI" sz="2800" dirty="0"/>
          </a:p>
          <a:p>
            <a:pPr lvl="1"/>
            <a:r>
              <a:rPr lang="fi-FI" sz="2800" dirty="0" smtClean="0"/>
              <a:t>Data </a:t>
            </a:r>
            <a:r>
              <a:rPr lang="fi-FI" sz="2800" dirty="0" err="1" smtClean="0"/>
              <a:t>provenance</a:t>
            </a:r>
            <a:r>
              <a:rPr lang="fi-FI" sz="2800" dirty="0" smtClean="0"/>
              <a:t> / </a:t>
            </a:r>
            <a:r>
              <a:rPr lang="fi-FI" sz="2800" dirty="0" err="1" smtClean="0"/>
              <a:t>system</a:t>
            </a:r>
            <a:r>
              <a:rPr lang="fi-FI" sz="2800" dirty="0" smtClean="0"/>
              <a:t> </a:t>
            </a:r>
            <a:r>
              <a:rPr lang="fi-FI" sz="2800" dirty="0" err="1" smtClean="0"/>
              <a:t>level</a:t>
            </a:r>
            <a:endParaRPr lang="fi-FI" sz="2800" dirty="0" smtClean="0"/>
          </a:p>
          <a:p>
            <a:pPr lvl="2"/>
            <a:r>
              <a:rPr lang="fi-FI" sz="2600" dirty="0" err="1" smtClean="0"/>
              <a:t>Publicly</a:t>
            </a:r>
            <a:r>
              <a:rPr lang="fi-FI" sz="2600" dirty="0" smtClean="0"/>
              <a:t> </a:t>
            </a:r>
            <a:r>
              <a:rPr lang="fi-FI" sz="2600" dirty="0" err="1" smtClean="0"/>
              <a:t>available</a:t>
            </a:r>
            <a:r>
              <a:rPr lang="fi-FI" sz="2600" dirty="0" smtClean="0"/>
              <a:t> and </a:t>
            </a:r>
            <a:r>
              <a:rPr lang="fi-FI" sz="2600" dirty="0" err="1" smtClean="0"/>
              <a:t>updated</a:t>
            </a:r>
            <a:r>
              <a:rPr lang="fi-FI" sz="2600" dirty="0" smtClean="0"/>
              <a:t> </a:t>
            </a:r>
            <a:r>
              <a:rPr lang="fi-FI" sz="2600" dirty="0" err="1" smtClean="0"/>
              <a:t>documentation</a:t>
            </a:r>
            <a:r>
              <a:rPr lang="fi-FI" sz="2600" dirty="0" smtClean="0"/>
              <a:t> </a:t>
            </a:r>
            <a:r>
              <a:rPr lang="fi-FI" sz="2600" dirty="0" err="1" smtClean="0"/>
              <a:t>where</a:t>
            </a:r>
            <a:r>
              <a:rPr lang="fi-FI" sz="2600" dirty="0" smtClean="0"/>
              <a:t> data </a:t>
            </a:r>
            <a:r>
              <a:rPr lang="fi-FI" sz="2600" dirty="0" err="1" smtClean="0"/>
              <a:t>provenance</a:t>
            </a:r>
            <a:r>
              <a:rPr lang="fi-FI" sz="2600" dirty="0" smtClean="0"/>
              <a:t> is </a:t>
            </a:r>
            <a:r>
              <a:rPr lang="fi-FI" sz="2600" dirty="0" err="1" smtClean="0"/>
              <a:t>outlined</a:t>
            </a:r>
            <a:endParaRPr lang="fi-FI" sz="2600" dirty="0" smtClean="0"/>
          </a:p>
          <a:p>
            <a:pPr lvl="3"/>
            <a:r>
              <a:rPr lang="fi-FI" sz="2400" dirty="0" err="1" smtClean="0"/>
              <a:t>Information</a:t>
            </a:r>
            <a:r>
              <a:rPr lang="fi-FI" sz="2400" dirty="0" smtClean="0"/>
              <a:t> on: Input, </a:t>
            </a:r>
            <a:r>
              <a:rPr lang="fi-FI" sz="2400" dirty="0" err="1" smtClean="0"/>
              <a:t>process</a:t>
            </a:r>
            <a:r>
              <a:rPr lang="fi-FI" sz="2400" dirty="0" smtClean="0"/>
              <a:t>, </a:t>
            </a:r>
            <a:r>
              <a:rPr lang="fi-FI" sz="2400" dirty="0" err="1" smtClean="0"/>
              <a:t>transfer</a:t>
            </a:r>
            <a:r>
              <a:rPr lang="fi-FI" sz="2400" dirty="0" smtClean="0"/>
              <a:t>, </a:t>
            </a:r>
            <a:r>
              <a:rPr lang="fi-FI" sz="2400" dirty="0" err="1" smtClean="0"/>
              <a:t>user</a:t>
            </a:r>
            <a:r>
              <a:rPr lang="fi-FI" sz="2400" dirty="0" smtClean="0"/>
              <a:t> </a:t>
            </a:r>
            <a:r>
              <a:rPr lang="fi-FI" sz="2400" dirty="0" err="1" smtClean="0"/>
              <a:t>rights</a:t>
            </a:r>
            <a:r>
              <a:rPr lang="fi-FI" sz="2400" dirty="0" smtClean="0"/>
              <a:t> </a:t>
            </a:r>
          </a:p>
          <a:p>
            <a:pPr marL="960120" lvl="2" indent="0">
              <a:buNone/>
            </a:pPr>
            <a:endParaRPr lang="fi-FI" sz="2600" dirty="0" smtClean="0"/>
          </a:p>
          <a:p>
            <a:pPr lvl="1"/>
            <a:r>
              <a:rPr lang="fi-FI" sz="2800" dirty="0" smtClean="0"/>
              <a:t>Data </a:t>
            </a:r>
            <a:r>
              <a:rPr lang="fi-FI" sz="2800" dirty="0" err="1" smtClean="0"/>
              <a:t>provenance</a:t>
            </a:r>
            <a:r>
              <a:rPr lang="fi-FI" sz="2800" dirty="0" smtClean="0"/>
              <a:t> / </a:t>
            </a:r>
            <a:r>
              <a:rPr lang="fi-FI" sz="2800" dirty="0" err="1" smtClean="0"/>
              <a:t>record</a:t>
            </a:r>
            <a:r>
              <a:rPr lang="fi-FI" sz="2800" dirty="0" smtClean="0"/>
              <a:t> </a:t>
            </a:r>
            <a:r>
              <a:rPr lang="fi-FI" sz="2800" dirty="0" err="1" smtClean="0"/>
              <a:t>level</a:t>
            </a:r>
            <a:endParaRPr lang="fi-FI" sz="2800" dirty="0" smtClean="0"/>
          </a:p>
          <a:p>
            <a:pPr lvl="2"/>
            <a:r>
              <a:rPr lang="fi-FI" sz="2600" dirty="0"/>
              <a:t>If </a:t>
            </a:r>
            <a:r>
              <a:rPr lang="fi-FI" sz="2600" dirty="0" err="1"/>
              <a:t>possible</a:t>
            </a:r>
            <a:r>
              <a:rPr lang="fi-FI" sz="2600" dirty="0"/>
              <a:t>: </a:t>
            </a:r>
            <a:r>
              <a:rPr lang="fi-FI" sz="2600" dirty="0" err="1"/>
              <a:t>permanent</a:t>
            </a:r>
            <a:r>
              <a:rPr lang="fi-FI" sz="2600" dirty="0"/>
              <a:t> </a:t>
            </a:r>
            <a:r>
              <a:rPr lang="fi-FI" sz="2600" dirty="0" err="1" smtClean="0"/>
              <a:t>links</a:t>
            </a:r>
            <a:r>
              <a:rPr lang="fi-FI" sz="2600" dirty="0" smtClean="0"/>
              <a:t> </a:t>
            </a:r>
            <a:r>
              <a:rPr lang="fi-FI" sz="2600" dirty="0"/>
              <a:t>to </a:t>
            </a:r>
            <a:r>
              <a:rPr lang="fi-FI" sz="2600" dirty="0" err="1"/>
              <a:t>original</a:t>
            </a:r>
            <a:r>
              <a:rPr lang="fi-FI" sz="2600" dirty="0"/>
              <a:t> </a:t>
            </a:r>
            <a:r>
              <a:rPr lang="fi-FI" sz="2600" dirty="0" smtClean="0"/>
              <a:t>data</a:t>
            </a:r>
          </a:p>
          <a:p>
            <a:pPr lvl="2"/>
            <a:r>
              <a:rPr lang="fi-FI" sz="2600" dirty="0" err="1" smtClean="0"/>
              <a:t>Change</a:t>
            </a:r>
            <a:r>
              <a:rPr lang="fi-FI" sz="2600" dirty="0" smtClean="0"/>
              <a:t> </a:t>
            </a:r>
            <a:r>
              <a:rPr lang="fi-FI" sz="2600" dirty="0" err="1" smtClean="0"/>
              <a:t>log</a:t>
            </a:r>
            <a:endParaRPr lang="fi-FI" sz="2600" dirty="0"/>
          </a:p>
          <a:p>
            <a:pPr lvl="1"/>
            <a:endParaRPr lang="fi-FI" sz="2800" dirty="0" smtClean="0"/>
          </a:p>
          <a:p>
            <a:pPr marL="502920" lvl="1" indent="0">
              <a:buNone/>
            </a:pPr>
            <a:endParaRPr lang="fi-FI" sz="2800" dirty="0" smtClean="0"/>
          </a:p>
          <a:p>
            <a:pPr marL="960120" lvl="2" indent="0">
              <a:buNone/>
            </a:pPr>
            <a:endParaRPr lang="fi-FI" sz="2400" dirty="0"/>
          </a:p>
        </p:txBody>
      </p:sp>
      <p:sp>
        <p:nvSpPr>
          <p:cNvPr id="4" name="Otsikko 1">
            <a:extLst>
              <a:ext uri="{FF2B5EF4-FFF2-40B4-BE49-F238E27FC236}">
                <a16:creationId xmlns="" xmlns:a16="http://schemas.microsoft.com/office/drawing/2014/main" id="{E9B73EE5-C22E-4D40-84BE-D52387465FD0}"/>
              </a:ext>
            </a:extLst>
          </p:cNvPr>
          <p:cNvSpPr txBox="1">
            <a:spLocks/>
          </p:cNvSpPr>
          <p:nvPr/>
        </p:nvSpPr>
        <p:spPr>
          <a:xfrm>
            <a:off x="3869268" y="851218"/>
            <a:ext cx="7809384" cy="1308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tx1"/>
                </a:solidFill>
              </a:rPr>
              <a:t>29. Implement procedures for data provenance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58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2506" y="1123837"/>
            <a:ext cx="3182578" cy="4601183"/>
          </a:xfrm>
        </p:spPr>
        <p:txBody>
          <a:bodyPr>
            <a:normAutofit/>
          </a:bodyPr>
          <a:lstStyle/>
          <a:p>
            <a:r>
              <a:rPr lang="fi-FI" sz="3200" dirty="0"/>
              <a:t>TRANSPARENCY </a:t>
            </a:r>
            <a:br>
              <a:rPr lang="fi-FI" sz="3200" dirty="0"/>
            </a:br>
            <a:r>
              <a:rPr lang="fi-FI" sz="3200" dirty="0"/>
              <a:t>AND SUSTAINABILITY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08421" y="2326104"/>
            <a:ext cx="8470231" cy="3994485"/>
          </a:xfrm>
        </p:spPr>
        <p:txBody>
          <a:bodyPr>
            <a:normAutofit fontScale="92500"/>
          </a:bodyPr>
          <a:lstStyle/>
          <a:p>
            <a:pPr marL="502920" lvl="1" indent="0">
              <a:buNone/>
            </a:pPr>
            <a:endParaRPr lang="fi-FI" sz="2800" dirty="0"/>
          </a:p>
          <a:p>
            <a:pPr lvl="1"/>
            <a:r>
              <a:rPr lang="fi-FI" sz="2800" dirty="0" err="1" smtClean="0"/>
              <a:t>Model</a:t>
            </a:r>
            <a:r>
              <a:rPr lang="fi-FI" sz="2800" dirty="0" smtClean="0"/>
              <a:t> </a:t>
            </a:r>
            <a:r>
              <a:rPr lang="fi-FI" sz="2800" dirty="0" err="1" smtClean="0"/>
              <a:t>the</a:t>
            </a:r>
            <a:r>
              <a:rPr lang="fi-FI" sz="2800" dirty="0" smtClean="0"/>
              <a:t> </a:t>
            </a:r>
            <a:r>
              <a:rPr lang="fi-FI" sz="2800" dirty="0" err="1" smtClean="0"/>
              <a:t>database</a:t>
            </a:r>
            <a:r>
              <a:rPr lang="fi-FI" sz="2800" dirty="0" smtClean="0"/>
              <a:t> / data </a:t>
            </a:r>
            <a:r>
              <a:rPr lang="fi-FI" sz="2800" dirty="0" err="1"/>
              <a:t>provenance</a:t>
            </a:r>
            <a:r>
              <a:rPr lang="fi-FI" sz="2800" dirty="0"/>
              <a:t> </a:t>
            </a:r>
            <a:r>
              <a:rPr lang="fi-FI" sz="2800" dirty="0" err="1"/>
              <a:t>procedures</a:t>
            </a:r>
            <a:endParaRPr lang="fi-FI" sz="2800" dirty="0"/>
          </a:p>
          <a:p>
            <a:pPr marL="502920" lvl="1" indent="0">
              <a:buNone/>
            </a:pPr>
            <a:r>
              <a:rPr lang="fi-FI" sz="2800" dirty="0" err="1" smtClean="0"/>
              <a:t>according</a:t>
            </a:r>
            <a:r>
              <a:rPr lang="fi-FI" sz="2800" dirty="0" smtClean="0"/>
              <a:t> to </a:t>
            </a:r>
            <a:r>
              <a:rPr lang="fi-FI" sz="2800" dirty="0" err="1" smtClean="0"/>
              <a:t>existing</a:t>
            </a:r>
            <a:r>
              <a:rPr lang="fi-FI" sz="2800" dirty="0" smtClean="0"/>
              <a:t> </a:t>
            </a:r>
            <a:r>
              <a:rPr lang="fi-FI" sz="2800" dirty="0" err="1" smtClean="0"/>
              <a:t>regulations</a:t>
            </a:r>
            <a:r>
              <a:rPr lang="fi-FI" sz="2800" dirty="0" smtClean="0"/>
              <a:t> on science </a:t>
            </a:r>
            <a:r>
              <a:rPr lang="fi-FI" sz="2800" dirty="0" err="1" smtClean="0"/>
              <a:t>evaluation</a:t>
            </a:r>
            <a:r>
              <a:rPr lang="fi-FI" sz="2800" dirty="0" smtClean="0"/>
              <a:t> </a:t>
            </a:r>
          </a:p>
          <a:p>
            <a:pPr lvl="1"/>
            <a:r>
              <a:rPr lang="fi-FI" sz="2800" dirty="0" err="1" smtClean="0"/>
              <a:t>Database</a:t>
            </a:r>
            <a:r>
              <a:rPr lang="fi-FI" sz="2800" dirty="0" smtClean="0"/>
              <a:t> </a:t>
            </a:r>
            <a:r>
              <a:rPr lang="fi-FI" sz="2800" dirty="0" err="1" smtClean="0"/>
              <a:t>maintenance</a:t>
            </a:r>
            <a:endParaRPr lang="fi-FI" sz="2800" dirty="0" smtClean="0"/>
          </a:p>
          <a:p>
            <a:pPr lvl="2"/>
            <a:r>
              <a:rPr lang="fi-FI" sz="2600" dirty="0" err="1" smtClean="0"/>
              <a:t>Regular</a:t>
            </a:r>
            <a:r>
              <a:rPr lang="fi-FI" sz="2600" dirty="0" smtClean="0"/>
              <a:t> </a:t>
            </a:r>
            <a:r>
              <a:rPr lang="fi-FI" sz="2600" dirty="0" err="1" smtClean="0"/>
              <a:t>updating</a:t>
            </a:r>
            <a:r>
              <a:rPr lang="fi-FI" sz="2600" dirty="0" smtClean="0"/>
              <a:t> of data </a:t>
            </a:r>
          </a:p>
          <a:p>
            <a:pPr lvl="2"/>
            <a:r>
              <a:rPr lang="fi-FI" sz="2600" dirty="0" err="1" smtClean="0"/>
              <a:t>Regular</a:t>
            </a:r>
            <a:r>
              <a:rPr lang="fi-FI" sz="2600" dirty="0" smtClean="0"/>
              <a:t> </a:t>
            </a:r>
            <a:r>
              <a:rPr lang="fi-FI" sz="2600" dirty="0" err="1" smtClean="0"/>
              <a:t>assessment</a:t>
            </a:r>
            <a:r>
              <a:rPr lang="fi-FI" sz="2600" dirty="0" smtClean="0"/>
              <a:t> of data </a:t>
            </a:r>
            <a:r>
              <a:rPr lang="fi-FI" sz="2600" dirty="0" err="1" smtClean="0"/>
              <a:t>sources</a:t>
            </a:r>
            <a:r>
              <a:rPr lang="fi-FI" sz="2600" dirty="0"/>
              <a:t> </a:t>
            </a:r>
            <a:r>
              <a:rPr lang="fi-FI" sz="2600" dirty="0" smtClean="0"/>
              <a:t>(</a:t>
            </a:r>
            <a:r>
              <a:rPr lang="fi-FI" sz="2600" dirty="0" err="1" smtClean="0"/>
              <a:t>adding</a:t>
            </a:r>
            <a:r>
              <a:rPr lang="fi-FI" sz="2600" dirty="0" smtClean="0"/>
              <a:t>/</a:t>
            </a:r>
            <a:r>
              <a:rPr lang="fi-FI" sz="2600" dirty="0" err="1" smtClean="0"/>
              <a:t>removing</a:t>
            </a:r>
            <a:r>
              <a:rPr lang="fi-FI" sz="2600" dirty="0" smtClean="0"/>
              <a:t>)</a:t>
            </a:r>
          </a:p>
          <a:p>
            <a:pPr lvl="2"/>
            <a:r>
              <a:rPr lang="fi-FI" sz="2600" dirty="0" err="1" smtClean="0"/>
              <a:t>Hire</a:t>
            </a:r>
            <a:r>
              <a:rPr lang="fi-FI" sz="2600" dirty="0" smtClean="0"/>
              <a:t> (and </a:t>
            </a:r>
            <a:r>
              <a:rPr lang="fi-FI" sz="2600" dirty="0" err="1" smtClean="0"/>
              <a:t>keep</a:t>
            </a:r>
            <a:r>
              <a:rPr lang="fi-FI" sz="2600" dirty="0" smtClean="0"/>
              <a:t>!) a </a:t>
            </a:r>
            <a:r>
              <a:rPr lang="fi-FI" sz="2600" dirty="0" err="1" smtClean="0"/>
              <a:t>good</a:t>
            </a:r>
            <a:r>
              <a:rPr lang="fi-FI" sz="2600" dirty="0" smtClean="0"/>
              <a:t> IT team</a:t>
            </a:r>
          </a:p>
          <a:p>
            <a:pPr lvl="1"/>
            <a:r>
              <a:rPr lang="fi-FI" sz="2800" dirty="0" err="1" smtClean="0"/>
              <a:t>Stay</a:t>
            </a:r>
            <a:r>
              <a:rPr lang="fi-FI" sz="2800" dirty="0" smtClean="0"/>
              <a:t> </a:t>
            </a:r>
            <a:r>
              <a:rPr lang="fi-FI" sz="2800" dirty="0" err="1" smtClean="0"/>
              <a:t>up</a:t>
            </a:r>
            <a:r>
              <a:rPr lang="fi-FI" sz="2800" dirty="0" smtClean="0"/>
              <a:t>-to-</a:t>
            </a:r>
            <a:r>
              <a:rPr lang="fi-FI" sz="2800" dirty="0" err="1" smtClean="0"/>
              <a:t>date</a:t>
            </a:r>
            <a:r>
              <a:rPr lang="fi-FI" sz="2800" dirty="0" smtClean="0"/>
              <a:t> </a:t>
            </a:r>
            <a:r>
              <a:rPr lang="fi-FI" sz="2800" dirty="0" err="1" smtClean="0"/>
              <a:t>with</a:t>
            </a:r>
            <a:r>
              <a:rPr lang="fi-FI" sz="2800" dirty="0" smtClean="0"/>
              <a:t> </a:t>
            </a:r>
            <a:r>
              <a:rPr lang="fi-FI" sz="2800" dirty="0" err="1" smtClean="0"/>
              <a:t>regluations</a:t>
            </a:r>
            <a:r>
              <a:rPr lang="fi-FI" sz="2800" dirty="0" smtClean="0"/>
              <a:t> of </a:t>
            </a:r>
            <a:r>
              <a:rPr lang="fi-FI" sz="2800" dirty="0" err="1" smtClean="0"/>
              <a:t>Research</a:t>
            </a:r>
            <a:r>
              <a:rPr lang="fi-FI" sz="2800" dirty="0" smtClean="0"/>
              <a:t> Data Management </a:t>
            </a:r>
            <a:r>
              <a:rPr lang="fi-FI" sz="2800" dirty="0" err="1" smtClean="0"/>
              <a:t>Plans</a:t>
            </a:r>
            <a:endParaRPr lang="fi-FI" sz="2800" dirty="0" smtClean="0"/>
          </a:p>
          <a:p>
            <a:pPr marL="502920" lvl="1" indent="0">
              <a:buNone/>
            </a:pPr>
            <a:endParaRPr lang="fi-FI" sz="2800" dirty="0" smtClean="0"/>
          </a:p>
          <a:p>
            <a:pPr marL="960120" lvl="2" indent="0">
              <a:buNone/>
            </a:pPr>
            <a:endParaRPr lang="fi-FI" sz="2400" dirty="0"/>
          </a:p>
        </p:txBody>
      </p:sp>
      <p:sp>
        <p:nvSpPr>
          <p:cNvPr id="4" name="Otsikko 1">
            <a:extLst>
              <a:ext uri="{FF2B5EF4-FFF2-40B4-BE49-F238E27FC236}">
                <a16:creationId xmlns="" xmlns:a16="http://schemas.microsoft.com/office/drawing/2014/main" id="{E9B73EE5-C22E-4D40-84BE-D52387465FD0}"/>
              </a:ext>
            </a:extLst>
          </p:cNvPr>
          <p:cNvSpPr txBox="1">
            <a:spLocks/>
          </p:cNvSpPr>
          <p:nvPr/>
        </p:nvSpPr>
        <p:spPr>
          <a:xfrm>
            <a:off x="3869268" y="851218"/>
            <a:ext cx="7809384" cy="1308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tx1"/>
                </a:solidFill>
              </a:rPr>
              <a:t>30. Follow and adapt to development in research practices, research policy, and database maintenance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23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C162DF2A-64D1-4AA9-BA42-8A4063EADE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5D7C1373-63AF-4A75-909E-990E053566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="" xmlns:a16="http://schemas.microsoft.com/office/drawing/2014/main" id="{57F231E5-F402-49E1-82B4-C762909ED22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="" xmlns:a16="http://schemas.microsoft.com/office/drawing/2014/main" id="{6F0BA12B-74D1-4DB1-9A3F-C9BA27B815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Freeform: Shape 16">
            <a:extLst>
              <a:ext uri="{FF2B5EF4-FFF2-40B4-BE49-F238E27FC236}">
                <a16:creationId xmlns="" xmlns:a16="http://schemas.microsoft.com/office/drawing/2014/main" id="{515FCC40-AA93-4D3B-90D0-69BC824EAD4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D5633CD7-5780-417F-A681-E67253729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2874" y="2113749"/>
            <a:ext cx="2642479" cy="86584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800" spc="-100" dirty="0" err="1">
                <a:solidFill>
                  <a:schemeClr val="tx2"/>
                </a:solidFill>
              </a:rPr>
              <a:t>Dziękuję</a:t>
            </a:r>
            <a:endParaRPr lang="en-US" sz="4800" kern="1200" spc="-10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Sisällön paikkamerkki 2">
            <a:extLst>
              <a:ext uri="{FF2B5EF4-FFF2-40B4-BE49-F238E27FC236}">
                <a16:creationId xmlns="" xmlns:a16="http://schemas.microsoft.com/office/drawing/2014/main" id="{5A0DD6E6-E855-4333-94D9-A6E47128901C}"/>
              </a:ext>
            </a:extLst>
          </p:cNvPr>
          <p:cNvSpPr txBox="1">
            <a:spLocks/>
          </p:cNvSpPr>
          <p:nvPr/>
        </p:nvSpPr>
        <p:spPr>
          <a:xfrm>
            <a:off x="2976875" y="3694913"/>
            <a:ext cx="8367639" cy="2513176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ctr">
              <a:buNone/>
            </a:pPr>
            <a:endParaRPr lang="fi-FI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2E2FEA5-797C-4BEC-B572-48A77BEC8FDB}"/>
              </a:ext>
            </a:extLst>
          </p:cNvPr>
          <p:cNvSpPr/>
          <p:nvPr/>
        </p:nvSpPr>
        <p:spPr>
          <a:xfrm>
            <a:off x="7588097" y="2079964"/>
            <a:ext cx="3026193" cy="8658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es-ES" sz="48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Multumesc</a:t>
            </a:r>
            <a:endParaRPr lang="es-ES" sz="48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2FAE2416-A312-49D1-9A53-6DE28A6B6A3A}"/>
              </a:ext>
            </a:extLst>
          </p:cNvPr>
          <p:cNvSpPr/>
          <p:nvPr/>
        </p:nvSpPr>
        <p:spPr>
          <a:xfrm>
            <a:off x="8498585" y="1172384"/>
            <a:ext cx="2642479" cy="9094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es-ES" sz="48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Gracias</a:t>
            </a:r>
          </a:p>
        </p:txBody>
      </p:sp>
      <p:sp>
        <p:nvSpPr>
          <p:cNvPr id="19" name="Title 3">
            <a:extLst>
              <a:ext uri="{FF2B5EF4-FFF2-40B4-BE49-F238E27FC236}">
                <a16:creationId xmlns="" xmlns:a16="http://schemas.microsoft.com/office/drawing/2014/main" id="{B0B3151A-C286-41D0-AB5C-6353084EC85E}"/>
              </a:ext>
            </a:extLst>
          </p:cNvPr>
          <p:cNvSpPr txBox="1">
            <a:spLocks/>
          </p:cNvSpPr>
          <p:nvPr/>
        </p:nvSpPr>
        <p:spPr>
          <a:xfrm>
            <a:off x="4537699" y="973183"/>
            <a:ext cx="2236191" cy="8658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spc="-100" dirty="0">
                <a:solidFill>
                  <a:schemeClr val="tx2"/>
                </a:solidFill>
              </a:rPr>
              <a:t>Thanks</a:t>
            </a:r>
          </a:p>
        </p:txBody>
      </p:sp>
      <p:sp>
        <p:nvSpPr>
          <p:cNvPr id="20" name="Title 3">
            <a:extLst>
              <a:ext uri="{FF2B5EF4-FFF2-40B4-BE49-F238E27FC236}">
                <a16:creationId xmlns="" xmlns:a16="http://schemas.microsoft.com/office/drawing/2014/main" id="{5E30A488-2577-4D40-87C2-92AFF6D826C3}"/>
              </a:ext>
            </a:extLst>
          </p:cNvPr>
          <p:cNvSpPr txBox="1">
            <a:spLocks/>
          </p:cNvSpPr>
          <p:nvPr/>
        </p:nvSpPr>
        <p:spPr>
          <a:xfrm>
            <a:off x="6458715" y="1449650"/>
            <a:ext cx="2167964" cy="8658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s-ES" sz="4800" spc="-100" dirty="0">
                <a:solidFill>
                  <a:schemeClr val="tx2"/>
                </a:solidFill>
              </a:rPr>
              <a:t>謝謝你</a:t>
            </a:r>
            <a:endParaRPr lang="en-US" sz="4800" spc="-100" dirty="0">
              <a:solidFill>
                <a:schemeClr val="tx2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DA844764-73D9-4B4F-B3DF-77AB7DCF79FA}"/>
              </a:ext>
            </a:extLst>
          </p:cNvPr>
          <p:cNvSpPr/>
          <p:nvPr/>
        </p:nvSpPr>
        <p:spPr>
          <a:xfrm>
            <a:off x="6989381" y="552863"/>
            <a:ext cx="1798890" cy="9094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es-ES" sz="48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Kiitos</a:t>
            </a:r>
            <a:endParaRPr lang="es-ES" sz="48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Title 3">
            <a:extLst>
              <a:ext uri="{FF2B5EF4-FFF2-40B4-BE49-F238E27FC236}">
                <a16:creationId xmlns="" xmlns:a16="http://schemas.microsoft.com/office/drawing/2014/main" id="{D5633CD7-5780-417F-A681-E672537294B2}"/>
              </a:ext>
            </a:extLst>
          </p:cNvPr>
          <p:cNvSpPr txBox="1">
            <a:spLocks/>
          </p:cNvSpPr>
          <p:nvPr/>
        </p:nvSpPr>
        <p:spPr>
          <a:xfrm>
            <a:off x="6128743" y="2927674"/>
            <a:ext cx="2642479" cy="8658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spc="-100" dirty="0" err="1" smtClean="0">
                <a:solidFill>
                  <a:schemeClr val="tx2"/>
                </a:solidFill>
              </a:rPr>
              <a:t>Danke</a:t>
            </a:r>
            <a:endParaRPr lang="en-US" sz="4800" spc="-100" dirty="0">
              <a:solidFill>
                <a:schemeClr val="tx2"/>
              </a:solidFill>
            </a:endParaRPr>
          </a:p>
        </p:txBody>
      </p:sp>
      <p:sp>
        <p:nvSpPr>
          <p:cNvPr id="22" name="Title 3">
            <a:extLst>
              <a:ext uri="{FF2B5EF4-FFF2-40B4-BE49-F238E27FC236}">
                <a16:creationId xmlns="" xmlns:a16="http://schemas.microsoft.com/office/drawing/2014/main" id="{D5633CD7-5780-417F-A681-E672537294B2}"/>
              </a:ext>
            </a:extLst>
          </p:cNvPr>
          <p:cNvSpPr txBox="1">
            <a:spLocks/>
          </p:cNvSpPr>
          <p:nvPr/>
        </p:nvSpPr>
        <p:spPr>
          <a:xfrm>
            <a:off x="4537699" y="3746837"/>
            <a:ext cx="5180147" cy="24612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spc="-100" dirty="0">
              <a:solidFill>
                <a:schemeClr val="tx2"/>
              </a:solidFill>
            </a:endParaRPr>
          </a:p>
        </p:txBody>
      </p:sp>
      <p:sp>
        <p:nvSpPr>
          <p:cNvPr id="23" name="Title 3">
            <a:extLst>
              <a:ext uri="{FF2B5EF4-FFF2-40B4-BE49-F238E27FC236}">
                <a16:creationId xmlns="" xmlns:a16="http://schemas.microsoft.com/office/drawing/2014/main" id="{D5633CD7-5780-417F-A681-E672537294B2}"/>
              </a:ext>
            </a:extLst>
          </p:cNvPr>
          <p:cNvSpPr txBox="1">
            <a:spLocks/>
          </p:cNvSpPr>
          <p:nvPr/>
        </p:nvSpPr>
        <p:spPr>
          <a:xfrm>
            <a:off x="4465288" y="3921826"/>
            <a:ext cx="5440151" cy="19579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spc="-100" dirty="0" err="1" smtClean="0">
                <a:solidFill>
                  <a:schemeClr val="tx2"/>
                </a:solidFill>
              </a:rPr>
              <a:t>Hannia</a:t>
            </a:r>
            <a:r>
              <a:rPr lang="en-US" sz="2400" spc="-100" dirty="0" smtClean="0">
                <a:solidFill>
                  <a:schemeClr val="tx2"/>
                </a:solidFill>
              </a:rPr>
              <a:t> Gonzalez  </a:t>
            </a:r>
            <a:r>
              <a:rPr lang="en-US" sz="2400" spc="-100" dirty="0" err="1" smtClean="0">
                <a:solidFill>
                  <a:schemeClr val="tx2"/>
                </a:solidFill>
              </a:rPr>
              <a:t>Urango</a:t>
            </a:r>
            <a:endParaRPr lang="en-US" sz="2400" spc="-100" dirty="0" smtClean="0">
              <a:solidFill>
                <a:schemeClr val="tx2"/>
              </a:solidFill>
            </a:endParaRPr>
          </a:p>
          <a:p>
            <a:r>
              <a:rPr lang="en-US" sz="2400" spc="-100" dirty="0" smtClean="0">
                <a:solidFill>
                  <a:schemeClr val="tx2"/>
                </a:solidFill>
              </a:rPr>
              <a:t>Christoph </a:t>
            </a:r>
            <a:r>
              <a:rPr lang="en-US" sz="2400" spc="-100" dirty="0" err="1" smtClean="0">
                <a:solidFill>
                  <a:schemeClr val="tx2"/>
                </a:solidFill>
              </a:rPr>
              <a:t>Thiedig</a:t>
            </a:r>
            <a:endParaRPr lang="en-US" sz="2400" spc="-100" dirty="0" smtClean="0">
              <a:solidFill>
                <a:schemeClr val="tx2"/>
              </a:solidFill>
            </a:endParaRPr>
          </a:p>
          <a:p>
            <a:r>
              <a:rPr lang="en-US" sz="2400" spc="-100" dirty="0" smtClean="0">
                <a:solidFill>
                  <a:schemeClr val="tx2"/>
                </a:solidFill>
              </a:rPr>
              <a:t>Eeva Savolainen</a:t>
            </a:r>
          </a:p>
          <a:p>
            <a:r>
              <a:rPr lang="en-US" sz="2400" spc="-100" dirty="0" smtClean="0">
                <a:solidFill>
                  <a:schemeClr val="tx2"/>
                </a:solidFill>
              </a:rPr>
              <a:t>Irina </a:t>
            </a:r>
            <a:r>
              <a:rPr lang="en-US" sz="2400" spc="-100" dirty="0" err="1" smtClean="0">
                <a:solidFill>
                  <a:schemeClr val="tx2"/>
                </a:solidFill>
              </a:rPr>
              <a:t>Cojocaru</a:t>
            </a:r>
            <a:endParaRPr lang="en-US" sz="2400" spc="-100" dirty="0" smtClean="0">
              <a:solidFill>
                <a:schemeClr val="tx2"/>
              </a:solidFill>
            </a:endParaRPr>
          </a:p>
          <a:p>
            <a:r>
              <a:rPr lang="en-US" sz="2400" spc="-100" dirty="0" smtClean="0">
                <a:solidFill>
                  <a:schemeClr val="tx2"/>
                </a:solidFill>
              </a:rPr>
              <a:t>Tomasz </a:t>
            </a:r>
            <a:r>
              <a:rPr lang="en-US" sz="2400" spc="-100" dirty="0" err="1" smtClean="0">
                <a:solidFill>
                  <a:schemeClr val="tx2"/>
                </a:solidFill>
              </a:rPr>
              <a:t>Umerle</a:t>
            </a:r>
            <a:endParaRPr lang="en-US" sz="2400" spc="-100" dirty="0" smtClean="0">
              <a:solidFill>
                <a:schemeClr val="tx2"/>
              </a:solidFill>
            </a:endParaRPr>
          </a:p>
          <a:p>
            <a:r>
              <a:rPr lang="en-US" sz="2400" spc="-100" dirty="0" err="1" smtClean="0">
                <a:solidFill>
                  <a:schemeClr val="tx2"/>
                </a:solidFill>
              </a:rPr>
              <a:t>Jiangtian</a:t>
            </a:r>
            <a:r>
              <a:rPr lang="en-US" sz="2400" spc="-100" dirty="0" smtClean="0">
                <a:solidFill>
                  <a:schemeClr val="tx2"/>
                </a:solidFill>
              </a:rPr>
              <a:t> Xu</a:t>
            </a:r>
            <a:endParaRPr lang="en-US" sz="2400" spc="-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35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de moldavia">
            <a:extLst>
              <a:ext uri="{FF2B5EF4-FFF2-40B4-BE49-F238E27FC236}">
                <a16:creationId xmlns="" xmlns:a16="http://schemas.microsoft.com/office/drawing/2014/main" id="{E5583B9C-017E-4D70-8465-7ABDDC96F3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08E99CF0-CE62-4019-B12D-8E0ECC3B4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982" y="3548173"/>
            <a:ext cx="2752354" cy="2709275"/>
          </a:xfrm>
          <a:prstGeom prst="ellipse">
            <a:avLst/>
          </a:prstGeom>
          <a:solidFill>
            <a:schemeClr val="tx1">
              <a:lumMod val="65000"/>
            </a:schemeClr>
          </a:solidFill>
          <a:ln w="174625" cmpd="thinThick">
            <a:solidFill>
              <a:schemeClr val="tx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Once upon a time…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="" xmlns:a16="http://schemas.microsoft.com/office/drawing/2014/main" id="{949BE72E-A50D-4EDF-A17A-12223E5AFE84}"/>
              </a:ext>
            </a:extLst>
          </p:cNvPr>
          <p:cNvSpPr txBox="1">
            <a:spLocks/>
          </p:cNvSpPr>
          <p:nvPr/>
        </p:nvSpPr>
        <p:spPr>
          <a:xfrm>
            <a:off x="7962363" y="355267"/>
            <a:ext cx="35595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i-FI" sz="4800" b="1" dirty="0"/>
              <a:t>Whateverland</a:t>
            </a:r>
            <a:br>
              <a:rPr lang="fi-FI" sz="4800" b="1" dirty="0"/>
            </a:br>
            <a:endParaRPr lang="fi-FI" sz="4800" b="1" dirty="0"/>
          </a:p>
        </p:txBody>
      </p:sp>
    </p:spTree>
    <p:extLst>
      <p:ext uri="{BB962C8B-B14F-4D97-AF65-F5344CB8AC3E}">
        <p14:creationId xmlns:p14="http://schemas.microsoft.com/office/powerpoint/2010/main" val="3047275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252" y="1220088"/>
            <a:ext cx="3741565" cy="4601183"/>
          </a:xfrm>
        </p:spPr>
        <p:txBody>
          <a:bodyPr anchor="ctr">
            <a:normAutofit/>
          </a:bodyPr>
          <a:lstStyle/>
          <a:p>
            <a:r>
              <a:rPr lang="fi-FI" sz="4000" b="1" dirty="0"/>
              <a:t>Whateverland</a:t>
            </a:r>
            <a:r>
              <a:rPr lang="fi-FI" sz="4400" b="1" dirty="0"/>
              <a:t/>
            </a:r>
            <a:br>
              <a:rPr lang="fi-FI" sz="4400" b="1" dirty="0"/>
            </a:br>
            <a:endParaRPr lang="fi-FI" sz="44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sz="4400" dirty="0" err="1"/>
              <a:t>Population</a:t>
            </a:r>
            <a:r>
              <a:rPr lang="fi-FI" sz="4400" dirty="0"/>
              <a:t>: 10 </a:t>
            </a:r>
            <a:r>
              <a:rPr lang="fi-FI" sz="4400" dirty="0" err="1"/>
              <a:t>million</a:t>
            </a:r>
            <a:endParaRPr lang="fi-FI" sz="4400" dirty="0"/>
          </a:p>
          <a:p>
            <a:r>
              <a:rPr lang="fi-FI" sz="4400" dirty="0"/>
              <a:t>Language(s): 4 </a:t>
            </a:r>
            <a:r>
              <a:rPr lang="fi-FI" sz="4400" dirty="0" err="1"/>
              <a:t>local</a:t>
            </a:r>
            <a:r>
              <a:rPr lang="fi-FI" sz="4400" dirty="0"/>
              <a:t> </a:t>
            </a:r>
            <a:r>
              <a:rPr lang="fi-FI" sz="4400" dirty="0" err="1"/>
              <a:t>languages</a:t>
            </a:r>
            <a:endParaRPr lang="fi-FI" sz="4400" dirty="0"/>
          </a:p>
          <a:p>
            <a:r>
              <a:rPr lang="fi-FI" sz="4400" dirty="0" err="1"/>
              <a:t>Universities</a:t>
            </a:r>
            <a:r>
              <a:rPr lang="fi-FI" sz="4400" dirty="0"/>
              <a:t>: 10 </a:t>
            </a:r>
          </a:p>
          <a:p>
            <a:r>
              <a:rPr lang="fi-FI" sz="4400" dirty="0" err="1"/>
              <a:t>Number</a:t>
            </a:r>
            <a:r>
              <a:rPr lang="fi-FI" sz="4400" dirty="0"/>
              <a:t> of </a:t>
            </a:r>
            <a:r>
              <a:rPr lang="fi-FI" sz="4400" dirty="0" err="1"/>
              <a:t>researchers</a:t>
            </a:r>
            <a:r>
              <a:rPr lang="fi-FI" sz="4400" dirty="0"/>
              <a:t>: 20 000</a:t>
            </a:r>
          </a:p>
          <a:p>
            <a:r>
              <a:rPr lang="fi-FI" sz="4400" dirty="0"/>
              <a:t>Publications: 40 000 per </a:t>
            </a:r>
            <a:r>
              <a:rPr lang="fi-FI" sz="4400" dirty="0" err="1"/>
              <a:t>year</a:t>
            </a:r>
            <a:endParaRPr lang="fi-FI" sz="4400" dirty="0"/>
          </a:p>
          <a:p>
            <a:r>
              <a:rPr lang="fi-FI" sz="4400" dirty="0"/>
              <a:t>GDP: 251,9 billion USD </a:t>
            </a:r>
          </a:p>
        </p:txBody>
      </p:sp>
    </p:spTree>
    <p:extLst>
      <p:ext uri="{BB962C8B-B14F-4D97-AF65-F5344CB8AC3E}">
        <p14:creationId xmlns:p14="http://schemas.microsoft.com/office/powerpoint/2010/main" val="108767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400" b="1" dirty="0" err="1"/>
              <a:t>Database</a:t>
            </a:r>
            <a:r>
              <a:rPr lang="fi-FI" sz="4400" b="1" dirty="0"/>
              <a:t> </a:t>
            </a:r>
            <a:r>
              <a:rPr lang="fi-FI" sz="4400" b="1" dirty="0" err="1"/>
              <a:t>we</a:t>
            </a:r>
            <a:r>
              <a:rPr lang="fi-FI" sz="4400" b="1" dirty="0"/>
              <a:t> </a:t>
            </a:r>
            <a:r>
              <a:rPr lang="fi-FI" sz="4400" b="1" dirty="0" err="1"/>
              <a:t>are</a:t>
            </a:r>
            <a:r>
              <a:rPr lang="fi-FI" sz="4400" b="1" dirty="0"/>
              <a:t> </a:t>
            </a:r>
            <a:r>
              <a:rPr lang="fi-FI" sz="4400" b="1" dirty="0" err="1"/>
              <a:t>setting</a:t>
            </a:r>
            <a:r>
              <a:rPr lang="fi-FI" sz="4400" b="1" dirty="0"/>
              <a:t> </a:t>
            </a:r>
            <a:r>
              <a:rPr lang="fi-FI" sz="4400" b="1" dirty="0" err="1"/>
              <a:t>up</a:t>
            </a:r>
            <a:endParaRPr lang="fi-FI" sz="44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99808"/>
          </a:xfrm>
        </p:spPr>
        <p:txBody>
          <a:bodyPr>
            <a:normAutofit lnSpcReduction="10000"/>
          </a:bodyPr>
          <a:lstStyle/>
          <a:p>
            <a:r>
              <a:rPr lang="fi-FI" sz="3200" dirty="0"/>
              <a:t>National </a:t>
            </a:r>
            <a:r>
              <a:rPr lang="fi-FI" sz="3200" dirty="0" err="1"/>
              <a:t>bibliographic</a:t>
            </a:r>
            <a:r>
              <a:rPr lang="fi-FI" sz="3200" dirty="0"/>
              <a:t> </a:t>
            </a:r>
            <a:r>
              <a:rPr lang="fi-FI" sz="3200" dirty="0" err="1"/>
              <a:t>database</a:t>
            </a:r>
            <a:r>
              <a:rPr lang="fi-FI" sz="3200" dirty="0"/>
              <a:t> for </a:t>
            </a:r>
            <a:r>
              <a:rPr lang="fi-FI" sz="3200" dirty="0" err="1"/>
              <a:t>research</a:t>
            </a:r>
            <a:r>
              <a:rPr lang="fi-FI" sz="3200" dirty="0"/>
              <a:t> </a:t>
            </a:r>
            <a:r>
              <a:rPr lang="fi-FI" sz="3200" dirty="0" err="1"/>
              <a:t>evaluation</a:t>
            </a:r>
            <a:r>
              <a:rPr lang="fi-FI" sz="3200" dirty="0"/>
              <a:t> </a:t>
            </a:r>
            <a:r>
              <a:rPr lang="fi-FI" sz="3200" dirty="0" err="1"/>
              <a:t>purposes</a:t>
            </a:r>
            <a:r>
              <a:rPr lang="fi-FI" sz="3200" dirty="0"/>
              <a:t>, </a:t>
            </a:r>
            <a:r>
              <a:rPr lang="fi-FI" sz="3200" dirty="0" err="1"/>
              <a:t>but</a:t>
            </a:r>
            <a:r>
              <a:rPr lang="fi-FI" sz="3200" dirty="0"/>
              <a:t> open for </a:t>
            </a:r>
            <a:r>
              <a:rPr lang="fi-FI" sz="3200" dirty="0" err="1"/>
              <a:t>all</a:t>
            </a:r>
            <a:r>
              <a:rPr lang="fi-FI" sz="3200" dirty="0"/>
              <a:t> </a:t>
            </a:r>
            <a:r>
              <a:rPr lang="fi-FI" sz="3200" dirty="0" err="1"/>
              <a:t>users</a:t>
            </a:r>
            <a:r>
              <a:rPr lang="fi-FI" sz="3200" dirty="0"/>
              <a:t> (</a:t>
            </a:r>
            <a:r>
              <a:rPr lang="fi-FI" sz="3200" dirty="0" err="1"/>
              <a:t>information</a:t>
            </a:r>
            <a:r>
              <a:rPr lang="fi-FI" sz="3200" dirty="0"/>
              <a:t> </a:t>
            </a:r>
            <a:r>
              <a:rPr lang="fi-FI" sz="3200" dirty="0" err="1"/>
              <a:t>discovery</a:t>
            </a:r>
            <a:r>
              <a:rPr lang="fi-FI" sz="3200" dirty="0"/>
              <a:t>)</a:t>
            </a:r>
          </a:p>
          <a:p>
            <a:r>
              <a:rPr lang="fi-FI" sz="3200" dirty="0" err="1"/>
              <a:t>Centralized</a:t>
            </a:r>
            <a:r>
              <a:rPr lang="fi-FI" sz="3200" dirty="0"/>
              <a:t> </a:t>
            </a:r>
            <a:r>
              <a:rPr lang="fi-FI" sz="3200" dirty="0" err="1"/>
              <a:t>database</a:t>
            </a:r>
            <a:endParaRPr lang="fi-FI" sz="3200" dirty="0"/>
          </a:p>
          <a:p>
            <a:r>
              <a:rPr lang="fi-FI" sz="3200" dirty="0" err="1"/>
              <a:t>Why</a:t>
            </a:r>
            <a:r>
              <a:rPr lang="fi-FI" sz="3200" dirty="0"/>
              <a:t>: </a:t>
            </a:r>
          </a:p>
          <a:p>
            <a:pPr lvl="1"/>
            <a:r>
              <a:rPr lang="fi-FI" sz="2800" dirty="0" err="1"/>
              <a:t>Research</a:t>
            </a:r>
            <a:r>
              <a:rPr lang="fi-FI" sz="2800" dirty="0"/>
              <a:t> </a:t>
            </a:r>
            <a:r>
              <a:rPr lang="fi-FI" sz="2800" dirty="0" err="1"/>
              <a:t>funded</a:t>
            </a:r>
            <a:r>
              <a:rPr lang="fi-FI" sz="2800" dirty="0"/>
              <a:t> </a:t>
            </a:r>
            <a:r>
              <a:rPr lang="fi-FI" sz="2800" dirty="0" err="1"/>
              <a:t>by</a:t>
            </a:r>
            <a:r>
              <a:rPr lang="fi-FI" sz="2800" dirty="0"/>
              <a:t> </a:t>
            </a:r>
            <a:r>
              <a:rPr lang="fi-FI" sz="2800" dirty="0" err="1"/>
              <a:t>the</a:t>
            </a:r>
            <a:r>
              <a:rPr lang="fi-FI" sz="2800" dirty="0"/>
              <a:t> </a:t>
            </a:r>
            <a:r>
              <a:rPr lang="fi-FI" sz="2800" dirty="0" err="1"/>
              <a:t>ministry</a:t>
            </a:r>
            <a:r>
              <a:rPr lang="fi-FI" sz="2800" dirty="0"/>
              <a:t> -&gt; </a:t>
            </a:r>
            <a:r>
              <a:rPr lang="fi-FI" sz="2800" dirty="0" err="1"/>
              <a:t>they</a:t>
            </a:r>
            <a:r>
              <a:rPr lang="fi-FI" sz="2800" dirty="0"/>
              <a:t> </a:t>
            </a:r>
            <a:r>
              <a:rPr lang="fi-FI" sz="2800" dirty="0" err="1"/>
              <a:t>need</a:t>
            </a:r>
            <a:r>
              <a:rPr lang="fi-FI" sz="2800" dirty="0"/>
              <a:t> </a:t>
            </a:r>
            <a:r>
              <a:rPr lang="fi-FI" sz="2800" dirty="0" err="1"/>
              <a:t>information</a:t>
            </a:r>
            <a:r>
              <a:rPr lang="fi-FI" sz="2800" dirty="0"/>
              <a:t> on </a:t>
            </a:r>
            <a:r>
              <a:rPr lang="fi-FI" sz="2800" dirty="0" err="1"/>
              <a:t>research</a:t>
            </a:r>
            <a:r>
              <a:rPr lang="fi-FI" sz="2800" dirty="0"/>
              <a:t> output in </a:t>
            </a:r>
            <a:r>
              <a:rPr lang="fi-FI" sz="2800" dirty="0" err="1"/>
              <a:t>local</a:t>
            </a:r>
            <a:r>
              <a:rPr lang="fi-FI" sz="2800" dirty="0"/>
              <a:t> </a:t>
            </a:r>
            <a:r>
              <a:rPr lang="fi-FI" sz="2800" dirty="0" err="1"/>
              <a:t>languages</a:t>
            </a:r>
            <a:r>
              <a:rPr lang="fi-FI" sz="2800" dirty="0"/>
              <a:t> to </a:t>
            </a:r>
            <a:r>
              <a:rPr lang="fi-FI" sz="2800" dirty="0" err="1"/>
              <a:t>promote</a:t>
            </a:r>
            <a:r>
              <a:rPr lang="fi-FI" sz="2800" dirty="0"/>
              <a:t> </a:t>
            </a:r>
            <a:r>
              <a:rPr lang="fi-FI" sz="2800" dirty="0" err="1"/>
              <a:t>the</a:t>
            </a:r>
            <a:r>
              <a:rPr lang="fi-FI" sz="2800" dirty="0"/>
              <a:t> </a:t>
            </a:r>
            <a:r>
              <a:rPr lang="fi-FI" sz="2800" dirty="0" err="1"/>
              <a:t>national</a:t>
            </a:r>
            <a:r>
              <a:rPr lang="fi-FI" sz="2800" dirty="0"/>
              <a:t> </a:t>
            </a:r>
            <a:r>
              <a:rPr lang="fi-FI" sz="2800" dirty="0" err="1"/>
              <a:t>identity</a:t>
            </a:r>
            <a:r>
              <a:rPr lang="fi-FI" sz="2800" dirty="0"/>
              <a:t> </a:t>
            </a:r>
          </a:p>
          <a:p>
            <a:pPr lvl="1"/>
            <a:r>
              <a:rPr lang="fi-FI" sz="2800" dirty="0"/>
              <a:t>Ministry wants to control and establish the rules for how the data of research output is provided in order to allocate the funding</a:t>
            </a:r>
          </a:p>
        </p:txBody>
      </p:sp>
    </p:spTree>
    <p:extLst>
      <p:ext uri="{BB962C8B-B14F-4D97-AF65-F5344CB8AC3E}">
        <p14:creationId xmlns:p14="http://schemas.microsoft.com/office/powerpoint/2010/main" val="66378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169" y="1072657"/>
            <a:ext cx="3336758" cy="4860912"/>
          </a:xfrm>
        </p:spPr>
        <p:txBody>
          <a:bodyPr/>
          <a:lstStyle/>
          <a:p>
            <a:r>
              <a:rPr lang="fi-FI" dirty="0"/>
              <a:t>ORGANISATION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7389" y="1700463"/>
            <a:ext cx="8261685" cy="4573046"/>
          </a:xfrm>
        </p:spPr>
        <p:txBody>
          <a:bodyPr>
            <a:normAutofit lnSpcReduction="10000"/>
          </a:bodyPr>
          <a:lstStyle/>
          <a:p>
            <a:r>
              <a:rPr lang="fi-FI" sz="2800" dirty="0" err="1"/>
              <a:t>Identification</a:t>
            </a:r>
            <a:r>
              <a:rPr lang="fi-FI" sz="2800" dirty="0"/>
              <a:t> of </a:t>
            </a:r>
            <a:r>
              <a:rPr lang="fi-FI" sz="2800" dirty="0" err="1"/>
              <a:t>stakeholders</a:t>
            </a:r>
            <a:r>
              <a:rPr lang="fi-FI" sz="2800" dirty="0"/>
              <a:t>: </a:t>
            </a:r>
            <a:r>
              <a:rPr lang="fi-FI" sz="2800" dirty="0" err="1"/>
              <a:t>academic</a:t>
            </a:r>
            <a:r>
              <a:rPr lang="fi-FI" sz="2800" dirty="0"/>
              <a:t> </a:t>
            </a:r>
            <a:r>
              <a:rPr lang="fi-FI" sz="2800" dirty="0" err="1"/>
              <a:t>community</a:t>
            </a:r>
            <a:r>
              <a:rPr lang="fi-FI" sz="2800" dirty="0"/>
              <a:t> (</a:t>
            </a:r>
            <a:r>
              <a:rPr lang="fi-FI" sz="2800" dirty="0" err="1"/>
              <a:t>researchers</a:t>
            </a:r>
            <a:r>
              <a:rPr lang="fi-FI" sz="2800" dirty="0"/>
              <a:t>, </a:t>
            </a:r>
            <a:r>
              <a:rPr lang="fi-FI" sz="2800" dirty="0" err="1"/>
              <a:t>universities</a:t>
            </a:r>
            <a:r>
              <a:rPr lang="fi-FI" sz="2800" dirty="0"/>
              <a:t>, </a:t>
            </a:r>
            <a:r>
              <a:rPr lang="fi-FI" sz="2800" dirty="0" err="1"/>
              <a:t>research</a:t>
            </a:r>
            <a:r>
              <a:rPr lang="fi-FI" sz="2800" dirty="0"/>
              <a:t> </a:t>
            </a:r>
            <a:r>
              <a:rPr lang="fi-FI" sz="2800" dirty="0" err="1"/>
              <a:t>institutions</a:t>
            </a:r>
            <a:r>
              <a:rPr lang="fi-FI" sz="2800" dirty="0"/>
              <a:t>), </a:t>
            </a:r>
            <a:r>
              <a:rPr lang="fi-FI" sz="2800" dirty="0" err="1"/>
              <a:t>administrative</a:t>
            </a:r>
            <a:r>
              <a:rPr lang="fi-FI" sz="2800" dirty="0"/>
              <a:t> </a:t>
            </a:r>
            <a:r>
              <a:rPr lang="fi-FI" sz="2800" dirty="0" err="1"/>
              <a:t>staff</a:t>
            </a:r>
            <a:r>
              <a:rPr lang="fi-FI" sz="2800" dirty="0"/>
              <a:t>, </a:t>
            </a:r>
            <a:r>
              <a:rPr lang="fi-FI" sz="2800" dirty="0" err="1"/>
              <a:t>government</a:t>
            </a:r>
            <a:r>
              <a:rPr lang="fi-FI" sz="2800" dirty="0"/>
              <a:t>, </a:t>
            </a:r>
            <a:r>
              <a:rPr lang="fi-FI" sz="2800" dirty="0" err="1"/>
              <a:t>funding</a:t>
            </a:r>
            <a:r>
              <a:rPr lang="fi-FI" sz="2800" dirty="0"/>
              <a:t> </a:t>
            </a:r>
            <a:r>
              <a:rPr lang="fi-FI" sz="2800" dirty="0" err="1"/>
              <a:t>agencies</a:t>
            </a:r>
            <a:r>
              <a:rPr lang="fi-FI" sz="2800" dirty="0"/>
              <a:t>, </a:t>
            </a:r>
            <a:r>
              <a:rPr lang="fi-FI" sz="2800" dirty="0" err="1"/>
              <a:t>libraries</a:t>
            </a:r>
            <a:r>
              <a:rPr lang="fi-FI" sz="2800" dirty="0"/>
              <a:t>, general </a:t>
            </a:r>
            <a:r>
              <a:rPr lang="fi-FI" sz="2800" dirty="0" err="1"/>
              <a:t>public</a:t>
            </a:r>
            <a:r>
              <a:rPr lang="fi-FI" sz="2800" dirty="0"/>
              <a:t> </a:t>
            </a:r>
          </a:p>
          <a:p>
            <a:r>
              <a:rPr lang="fi-FI" sz="2800" dirty="0"/>
              <a:t>Consulting </a:t>
            </a:r>
            <a:r>
              <a:rPr lang="fi-FI" sz="2800" dirty="0" err="1"/>
              <a:t>the</a:t>
            </a:r>
            <a:r>
              <a:rPr lang="fi-FI" sz="2800" dirty="0"/>
              <a:t> </a:t>
            </a:r>
            <a:r>
              <a:rPr lang="fi-FI" sz="2800" dirty="0" err="1"/>
              <a:t>stakeholders</a:t>
            </a:r>
            <a:r>
              <a:rPr lang="fi-FI" sz="2800" dirty="0"/>
              <a:t> (”</a:t>
            </a:r>
            <a:r>
              <a:rPr lang="fi-FI" sz="2800" dirty="0" err="1"/>
              <a:t>hourglass</a:t>
            </a:r>
            <a:r>
              <a:rPr lang="fi-FI" sz="2800" dirty="0"/>
              <a:t> </a:t>
            </a:r>
            <a:r>
              <a:rPr lang="fi-FI" sz="2800" dirty="0" err="1"/>
              <a:t>model</a:t>
            </a:r>
            <a:r>
              <a:rPr lang="fi-FI" sz="2800" dirty="0"/>
              <a:t>”): </a:t>
            </a:r>
          </a:p>
          <a:p>
            <a:pPr lvl="1"/>
            <a:r>
              <a:rPr lang="fi-FI" sz="2400" dirty="0"/>
              <a:t>Online </a:t>
            </a:r>
            <a:r>
              <a:rPr lang="fi-FI" sz="2400" dirty="0" err="1"/>
              <a:t>survey</a:t>
            </a:r>
            <a:r>
              <a:rPr lang="fi-FI" sz="2400" dirty="0"/>
              <a:t> open to </a:t>
            </a:r>
            <a:r>
              <a:rPr lang="fi-FI" sz="2400" dirty="0" err="1"/>
              <a:t>all</a:t>
            </a:r>
            <a:endParaRPr lang="fi-FI" sz="2400" dirty="0"/>
          </a:p>
          <a:p>
            <a:pPr lvl="1"/>
            <a:r>
              <a:rPr lang="fi-FI" sz="2400" dirty="0" err="1"/>
              <a:t>Workshops</a:t>
            </a:r>
            <a:r>
              <a:rPr lang="fi-FI" sz="2400" dirty="0"/>
              <a:t> for </a:t>
            </a:r>
            <a:r>
              <a:rPr lang="fi-FI" sz="2400" dirty="0" err="1"/>
              <a:t>expert</a:t>
            </a:r>
            <a:r>
              <a:rPr lang="fi-FI" sz="2400" dirty="0"/>
              <a:t> </a:t>
            </a:r>
            <a:r>
              <a:rPr lang="fi-FI" sz="2400" dirty="0" err="1"/>
              <a:t>groups</a:t>
            </a:r>
            <a:r>
              <a:rPr lang="fi-FI" sz="2400" dirty="0"/>
              <a:t> (</a:t>
            </a:r>
            <a:r>
              <a:rPr lang="fi-FI" sz="2400" dirty="0" err="1"/>
              <a:t>academic</a:t>
            </a:r>
            <a:r>
              <a:rPr lang="fi-FI" sz="2400" dirty="0"/>
              <a:t> </a:t>
            </a:r>
            <a:r>
              <a:rPr lang="fi-FI" sz="2400" dirty="0" err="1"/>
              <a:t>community</a:t>
            </a:r>
            <a:r>
              <a:rPr lang="fi-FI" sz="2400" dirty="0"/>
              <a:t>, </a:t>
            </a:r>
            <a:r>
              <a:rPr lang="fi-FI" sz="2400" dirty="0" err="1"/>
              <a:t>administrators</a:t>
            </a:r>
            <a:r>
              <a:rPr lang="fi-FI" sz="2400" dirty="0"/>
              <a:t>, </a:t>
            </a:r>
            <a:r>
              <a:rPr lang="fi-FI" sz="2400" dirty="0" err="1"/>
              <a:t>end</a:t>
            </a:r>
            <a:r>
              <a:rPr lang="fi-FI" sz="2400" dirty="0"/>
              <a:t> </a:t>
            </a:r>
            <a:r>
              <a:rPr lang="fi-FI" sz="2400" dirty="0" err="1"/>
              <a:t>users</a:t>
            </a:r>
            <a:r>
              <a:rPr lang="fi-FI" sz="2400" dirty="0"/>
              <a:t>)</a:t>
            </a:r>
          </a:p>
          <a:p>
            <a:pPr lvl="1"/>
            <a:r>
              <a:rPr lang="fi-FI" sz="2400" dirty="0"/>
              <a:t>Open </a:t>
            </a:r>
            <a:r>
              <a:rPr lang="fi-FI" sz="2400" dirty="0" err="1"/>
              <a:t>commenting</a:t>
            </a:r>
            <a:endParaRPr lang="fi-FI" sz="2400" dirty="0"/>
          </a:p>
          <a:p>
            <a:r>
              <a:rPr lang="fi-FI" sz="2800" dirty="0"/>
              <a:t>Consulting </a:t>
            </a:r>
            <a:r>
              <a:rPr lang="fi-FI" sz="2800" dirty="0" err="1"/>
              <a:t>the</a:t>
            </a:r>
            <a:r>
              <a:rPr lang="fi-FI" sz="2800" dirty="0"/>
              <a:t> </a:t>
            </a:r>
            <a:r>
              <a:rPr lang="fi-FI" sz="2800" dirty="0" err="1"/>
              <a:t>stakeholders</a:t>
            </a:r>
            <a:r>
              <a:rPr lang="fi-FI" sz="2800" dirty="0"/>
              <a:t> (”</a:t>
            </a:r>
            <a:r>
              <a:rPr lang="fi-FI" sz="2800" dirty="0" err="1"/>
              <a:t>pyramid</a:t>
            </a:r>
            <a:r>
              <a:rPr lang="fi-FI" sz="2800" dirty="0"/>
              <a:t>”)</a:t>
            </a:r>
          </a:p>
          <a:p>
            <a:pPr lvl="1"/>
            <a:r>
              <a:rPr lang="fi-FI" sz="2400" dirty="0" err="1"/>
              <a:t>Workshops</a:t>
            </a:r>
            <a:r>
              <a:rPr lang="fi-FI" sz="2400" dirty="0"/>
              <a:t> for </a:t>
            </a:r>
            <a:r>
              <a:rPr lang="fi-FI" sz="2400" dirty="0" err="1"/>
              <a:t>expert</a:t>
            </a:r>
            <a:r>
              <a:rPr lang="fi-FI" sz="2400" dirty="0"/>
              <a:t> </a:t>
            </a:r>
            <a:r>
              <a:rPr lang="fi-FI" sz="2400" dirty="0" err="1"/>
              <a:t>groups</a:t>
            </a:r>
            <a:endParaRPr lang="fi-FI" sz="2400" dirty="0"/>
          </a:p>
          <a:p>
            <a:pPr lvl="1"/>
            <a:r>
              <a:rPr lang="fi-FI" sz="2400" dirty="0"/>
              <a:t>Open commenting </a:t>
            </a:r>
          </a:p>
        </p:txBody>
      </p:sp>
      <p:sp>
        <p:nvSpPr>
          <p:cNvPr id="4" name="Otsikko 1">
            <a:extLst>
              <a:ext uri="{FF2B5EF4-FFF2-40B4-BE49-F238E27FC236}">
                <a16:creationId xmlns="" xmlns:a16="http://schemas.microsoft.com/office/drawing/2014/main" id="{B4B3E272-91D9-474E-A2A2-79D4ACC89519}"/>
              </a:ext>
            </a:extLst>
          </p:cNvPr>
          <p:cNvSpPr txBox="1">
            <a:spLocks/>
          </p:cNvSpPr>
          <p:nvPr/>
        </p:nvSpPr>
        <p:spPr>
          <a:xfrm>
            <a:off x="4764504" y="386499"/>
            <a:ext cx="6898106" cy="1308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i-FI" sz="4000" dirty="0" smtClean="0">
                <a:solidFill>
                  <a:schemeClr val="tx1"/>
                </a:solidFill>
              </a:rPr>
              <a:t>7. </a:t>
            </a:r>
            <a:r>
              <a:rPr lang="fi-FI" sz="4000" dirty="0" err="1" smtClean="0">
                <a:solidFill>
                  <a:schemeClr val="tx1"/>
                </a:solidFill>
              </a:rPr>
              <a:t>Collaborate</a:t>
            </a:r>
            <a:r>
              <a:rPr lang="fi-FI" sz="4000" dirty="0" smtClean="0">
                <a:solidFill>
                  <a:schemeClr val="tx1"/>
                </a:solidFill>
              </a:rPr>
              <a:t> </a:t>
            </a:r>
            <a:r>
              <a:rPr lang="fi-FI" sz="4000" dirty="0">
                <a:solidFill>
                  <a:schemeClr val="tx1"/>
                </a:solidFill>
              </a:rPr>
              <a:t>with stakeholders</a:t>
            </a:r>
          </a:p>
        </p:txBody>
      </p:sp>
    </p:spTree>
    <p:extLst>
      <p:ext uri="{BB962C8B-B14F-4D97-AF65-F5344CB8AC3E}">
        <p14:creationId xmlns:p14="http://schemas.microsoft.com/office/powerpoint/2010/main" val="251545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4582" y="1123837"/>
            <a:ext cx="3340513" cy="4601183"/>
          </a:xfrm>
        </p:spPr>
        <p:txBody>
          <a:bodyPr>
            <a:normAutofit/>
          </a:bodyPr>
          <a:lstStyle/>
          <a:p>
            <a:r>
              <a:rPr lang="fi-FI" dirty="0"/>
              <a:t>ORGANISATION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69268" y="2197768"/>
            <a:ext cx="7745216" cy="3963443"/>
          </a:xfrm>
        </p:spPr>
        <p:txBody>
          <a:bodyPr>
            <a:normAutofit lnSpcReduction="10000"/>
          </a:bodyPr>
          <a:lstStyle/>
          <a:p>
            <a:r>
              <a:rPr lang="fi-FI" sz="3200" dirty="0"/>
              <a:t>Technical </a:t>
            </a:r>
            <a:r>
              <a:rPr lang="fi-FI" sz="3200" dirty="0" err="1"/>
              <a:t>maintenance</a:t>
            </a:r>
            <a:r>
              <a:rPr lang="fi-FI" sz="3200" dirty="0"/>
              <a:t>: National </a:t>
            </a:r>
            <a:r>
              <a:rPr lang="fi-FI" sz="3200" dirty="0" err="1"/>
              <a:t>library</a:t>
            </a:r>
            <a:endParaRPr lang="fi-FI" sz="3200" dirty="0"/>
          </a:p>
          <a:p>
            <a:r>
              <a:rPr lang="fi-FI" sz="3200" dirty="0"/>
              <a:t>Data input: </a:t>
            </a:r>
          </a:p>
          <a:p>
            <a:pPr lvl="1"/>
            <a:r>
              <a:rPr lang="fi-FI" sz="2800" dirty="0"/>
              <a:t>Academic </a:t>
            </a:r>
            <a:r>
              <a:rPr lang="fi-FI" sz="2800" dirty="0" err="1"/>
              <a:t>libraries</a:t>
            </a:r>
            <a:endParaRPr lang="fi-FI" sz="2800" dirty="0"/>
          </a:p>
          <a:p>
            <a:pPr lvl="1"/>
            <a:r>
              <a:rPr lang="fi-FI" sz="2800" dirty="0" err="1"/>
              <a:t>Imports</a:t>
            </a:r>
            <a:r>
              <a:rPr lang="fi-FI" sz="2800" dirty="0"/>
              <a:t> </a:t>
            </a:r>
            <a:r>
              <a:rPr lang="fi-FI" sz="2800" dirty="0" err="1"/>
              <a:t>from</a:t>
            </a:r>
            <a:r>
              <a:rPr lang="fi-FI" sz="2800" dirty="0"/>
              <a:t> </a:t>
            </a:r>
            <a:r>
              <a:rPr lang="fi-FI" sz="2800" dirty="0" err="1"/>
              <a:t>various</a:t>
            </a:r>
            <a:r>
              <a:rPr lang="fi-FI" sz="2800" dirty="0"/>
              <a:t> </a:t>
            </a:r>
            <a:r>
              <a:rPr lang="fi-FI" sz="2800" dirty="0" err="1"/>
              <a:t>databases</a:t>
            </a:r>
            <a:r>
              <a:rPr lang="fi-FI" sz="2800" dirty="0"/>
              <a:t> (National </a:t>
            </a:r>
            <a:r>
              <a:rPr lang="fi-FI" sz="2800" dirty="0" err="1"/>
              <a:t>library</a:t>
            </a:r>
            <a:r>
              <a:rPr lang="fi-FI" sz="2800" dirty="0"/>
              <a:t>)</a:t>
            </a:r>
          </a:p>
          <a:p>
            <a:r>
              <a:rPr lang="fi-FI" sz="3200" dirty="0" err="1"/>
              <a:t>Quality</a:t>
            </a:r>
            <a:r>
              <a:rPr lang="fi-FI" sz="3200" dirty="0"/>
              <a:t> </a:t>
            </a:r>
            <a:r>
              <a:rPr lang="fi-FI" sz="3200" dirty="0" err="1"/>
              <a:t>control</a:t>
            </a:r>
            <a:r>
              <a:rPr lang="fi-FI" sz="3200" dirty="0"/>
              <a:t>: </a:t>
            </a:r>
          </a:p>
          <a:p>
            <a:pPr lvl="1"/>
            <a:r>
              <a:rPr lang="fi-FI" sz="2800" dirty="0"/>
              <a:t>Content </a:t>
            </a:r>
            <a:r>
              <a:rPr lang="fi-FI" sz="2800" dirty="0" err="1"/>
              <a:t>curation</a:t>
            </a:r>
            <a:r>
              <a:rPr lang="fi-FI" sz="2800" dirty="0"/>
              <a:t> (National </a:t>
            </a:r>
            <a:r>
              <a:rPr lang="fi-FI" sz="2800" dirty="0" err="1"/>
              <a:t>library</a:t>
            </a:r>
            <a:r>
              <a:rPr lang="fi-FI" sz="2800" dirty="0"/>
              <a:t>)</a:t>
            </a:r>
          </a:p>
          <a:p>
            <a:pPr lvl="1"/>
            <a:r>
              <a:rPr lang="fi-FI" sz="2800" dirty="0"/>
              <a:t>Vocabularies, authority control and identifiers (National library)</a:t>
            </a:r>
          </a:p>
        </p:txBody>
      </p:sp>
      <p:sp>
        <p:nvSpPr>
          <p:cNvPr id="4" name="Otsikko 1">
            <a:extLst>
              <a:ext uri="{FF2B5EF4-FFF2-40B4-BE49-F238E27FC236}">
                <a16:creationId xmlns="" xmlns:a16="http://schemas.microsoft.com/office/drawing/2014/main" id="{CB90E9A9-A4DA-4EF1-89A2-3CAC6F3F42D0}"/>
              </a:ext>
            </a:extLst>
          </p:cNvPr>
          <p:cNvSpPr txBox="1">
            <a:spLocks/>
          </p:cNvSpPr>
          <p:nvPr/>
        </p:nvSpPr>
        <p:spPr>
          <a:xfrm>
            <a:off x="4604083" y="696789"/>
            <a:ext cx="6898106" cy="1308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tx1"/>
                </a:solidFill>
              </a:rPr>
              <a:t>8. Specify </a:t>
            </a:r>
            <a:r>
              <a:rPr lang="en-US" sz="4000" dirty="0">
                <a:solidFill>
                  <a:schemeClr val="tx1"/>
                </a:solidFill>
              </a:rPr>
              <a:t>roles and responsibilities in the maintenance of the database</a:t>
            </a:r>
            <a:endParaRPr lang="fi-FI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69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8540" y="1123837"/>
            <a:ext cx="3468849" cy="4601183"/>
          </a:xfrm>
        </p:spPr>
        <p:txBody>
          <a:bodyPr/>
          <a:lstStyle/>
          <a:p>
            <a:r>
              <a:rPr lang="fi-FI" dirty="0"/>
              <a:t>ORGANISATION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69268" y="2181398"/>
            <a:ext cx="7315200" cy="3803349"/>
          </a:xfrm>
        </p:spPr>
        <p:txBody>
          <a:bodyPr>
            <a:normAutofit/>
          </a:bodyPr>
          <a:lstStyle/>
          <a:p>
            <a:r>
              <a:rPr lang="fi-FI" sz="3200" dirty="0" err="1"/>
              <a:t>Regulation</a:t>
            </a:r>
            <a:r>
              <a:rPr lang="fi-FI" sz="3200" dirty="0"/>
              <a:t> of </a:t>
            </a:r>
            <a:r>
              <a:rPr lang="fi-FI" sz="3200" dirty="0" err="1"/>
              <a:t>research</a:t>
            </a:r>
            <a:r>
              <a:rPr lang="fi-FI" sz="3200" dirty="0"/>
              <a:t> </a:t>
            </a:r>
            <a:r>
              <a:rPr lang="fi-FI" sz="3200" dirty="0" err="1"/>
              <a:t>evaluation</a:t>
            </a:r>
            <a:r>
              <a:rPr lang="fi-FI" sz="3200" dirty="0"/>
              <a:t> </a:t>
            </a:r>
            <a:r>
              <a:rPr lang="fi-FI" sz="3200" dirty="0" err="1"/>
              <a:t>requires</a:t>
            </a:r>
            <a:r>
              <a:rPr lang="fi-FI" sz="3200" dirty="0"/>
              <a:t> </a:t>
            </a:r>
            <a:r>
              <a:rPr lang="fi-FI" sz="3200" dirty="0" err="1"/>
              <a:t>accurate</a:t>
            </a:r>
            <a:r>
              <a:rPr lang="fi-FI" sz="3200" dirty="0"/>
              <a:t> </a:t>
            </a:r>
            <a:r>
              <a:rPr lang="fi-FI" sz="3200" dirty="0" err="1"/>
              <a:t>up</a:t>
            </a:r>
            <a:r>
              <a:rPr lang="fi-FI" sz="3200" dirty="0"/>
              <a:t>-to-</a:t>
            </a:r>
            <a:r>
              <a:rPr lang="fi-FI" sz="3200" dirty="0" err="1"/>
              <a:t>date</a:t>
            </a:r>
            <a:r>
              <a:rPr lang="fi-FI" sz="3200" dirty="0"/>
              <a:t> data on </a:t>
            </a:r>
            <a:r>
              <a:rPr lang="fi-FI" sz="3200" dirty="0" err="1"/>
              <a:t>research</a:t>
            </a:r>
            <a:r>
              <a:rPr lang="fi-FI" sz="3200" dirty="0"/>
              <a:t> output</a:t>
            </a:r>
          </a:p>
          <a:p>
            <a:r>
              <a:rPr lang="fi-FI" sz="3200" dirty="0" err="1"/>
              <a:t>R</a:t>
            </a:r>
            <a:r>
              <a:rPr lang="fi-FI" sz="3200" dirty="0" err="1" smtClean="0"/>
              <a:t>egulation</a:t>
            </a:r>
            <a:r>
              <a:rPr lang="fi-FI" sz="3200" dirty="0" smtClean="0"/>
              <a:t> </a:t>
            </a:r>
            <a:r>
              <a:rPr lang="fi-FI" sz="3200" dirty="0" err="1"/>
              <a:t>defines</a:t>
            </a:r>
            <a:r>
              <a:rPr lang="fi-FI" sz="3200" dirty="0"/>
              <a:t> </a:t>
            </a:r>
            <a:r>
              <a:rPr lang="fi-FI" sz="3200" dirty="0" err="1"/>
              <a:t>the</a:t>
            </a:r>
            <a:r>
              <a:rPr lang="fi-FI" sz="3200" dirty="0"/>
              <a:t> main </a:t>
            </a:r>
            <a:r>
              <a:rPr lang="fi-FI" sz="3200" dirty="0" err="1"/>
              <a:t>responsibilities</a:t>
            </a:r>
            <a:r>
              <a:rPr lang="fi-FI" sz="3200" dirty="0"/>
              <a:t> for </a:t>
            </a:r>
            <a:r>
              <a:rPr lang="fi-FI" sz="3200" dirty="0" err="1"/>
              <a:t>maintenance</a:t>
            </a:r>
            <a:r>
              <a:rPr lang="fi-FI" sz="3200" dirty="0"/>
              <a:t> of </a:t>
            </a:r>
            <a:r>
              <a:rPr lang="fi-FI" sz="3200" dirty="0" err="1"/>
              <a:t>the</a:t>
            </a:r>
            <a:r>
              <a:rPr lang="fi-FI" sz="3200" dirty="0"/>
              <a:t> </a:t>
            </a:r>
            <a:r>
              <a:rPr lang="fi-FI" sz="3200" dirty="0" err="1"/>
              <a:t>database</a:t>
            </a:r>
            <a:endParaRPr lang="fi-FI" sz="3200" dirty="0"/>
          </a:p>
        </p:txBody>
      </p:sp>
      <p:sp>
        <p:nvSpPr>
          <p:cNvPr id="4" name="Otsikko 1">
            <a:extLst>
              <a:ext uri="{FF2B5EF4-FFF2-40B4-BE49-F238E27FC236}">
                <a16:creationId xmlns="" xmlns:a16="http://schemas.microsoft.com/office/drawing/2014/main" id="{A2453041-2DEF-4D7C-A1BE-2AF53B384F90}"/>
              </a:ext>
            </a:extLst>
          </p:cNvPr>
          <p:cNvSpPr txBox="1">
            <a:spLocks/>
          </p:cNvSpPr>
          <p:nvPr/>
        </p:nvSpPr>
        <p:spPr>
          <a:xfrm>
            <a:off x="4363452" y="873252"/>
            <a:ext cx="7315200" cy="1308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tx1"/>
                </a:solidFill>
              </a:rPr>
              <a:t>9.Embed </a:t>
            </a:r>
            <a:r>
              <a:rPr lang="en-US" sz="4000" dirty="0">
                <a:solidFill>
                  <a:schemeClr val="tx1"/>
                </a:solidFill>
              </a:rPr>
              <a:t>the national database in a national legal framework</a:t>
            </a:r>
            <a:endParaRPr lang="fi-FI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19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22165" cy="4601183"/>
          </a:xfrm>
        </p:spPr>
        <p:txBody>
          <a:bodyPr>
            <a:normAutofit/>
          </a:bodyPr>
          <a:lstStyle/>
          <a:p>
            <a:r>
              <a:rPr lang="fi-FI" sz="3200" dirty="0"/>
              <a:t>TRANSPARENCY AND SUSTAINABILITY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160295" y="2326104"/>
            <a:ext cx="8518357" cy="3658643"/>
          </a:xfrm>
        </p:spPr>
        <p:txBody>
          <a:bodyPr>
            <a:normAutofit/>
          </a:bodyPr>
          <a:lstStyle/>
          <a:p>
            <a:pPr lvl="1"/>
            <a:r>
              <a:rPr lang="fi-FI" sz="2800" dirty="0"/>
              <a:t>Service team at the National library (help desk) </a:t>
            </a:r>
          </a:p>
          <a:p>
            <a:pPr lvl="2"/>
            <a:r>
              <a:rPr lang="fi-FI" sz="2400" dirty="0" err="1"/>
              <a:t>helping</a:t>
            </a:r>
            <a:r>
              <a:rPr lang="fi-FI" sz="2400" dirty="0"/>
              <a:t> </a:t>
            </a:r>
            <a:r>
              <a:rPr lang="fi-FI" sz="2400" dirty="0" err="1"/>
              <a:t>the</a:t>
            </a:r>
            <a:r>
              <a:rPr lang="fi-FI" sz="2400" dirty="0"/>
              <a:t> </a:t>
            </a:r>
            <a:r>
              <a:rPr lang="fi-FI" sz="2400" dirty="0" err="1"/>
              <a:t>academic</a:t>
            </a:r>
            <a:r>
              <a:rPr lang="fi-FI" sz="2400" dirty="0"/>
              <a:t> </a:t>
            </a:r>
            <a:r>
              <a:rPr lang="fi-FI" sz="2400" dirty="0" err="1"/>
              <a:t>libraries</a:t>
            </a:r>
            <a:endParaRPr lang="fi-FI" sz="2400" dirty="0"/>
          </a:p>
          <a:p>
            <a:pPr lvl="2"/>
            <a:r>
              <a:rPr lang="fi-FI" sz="2400" dirty="0" err="1"/>
              <a:t>replying</a:t>
            </a:r>
            <a:r>
              <a:rPr lang="fi-FI" sz="2400" dirty="0"/>
              <a:t> to </a:t>
            </a:r>
            <a:r>
              <a:rPr lang="fi-FI" sz="2400" dirty="0" err="1"/>
              <a:t>requests</a:t>
            </a:r>
            <a:r>
              <a:rPr lang="fi-FI" sz="2400" dirty="0"/>
              <a:t> </a:t>
            </a:r>
            <a:r>
              <a:rPr lang="fi-FI" sz="2400" dirty="0" err="1"/>
              <a:t>sent</a:t>
            </a:r>
            <a:r>
              <a:rPr lang="fi-FI" sz="2400" dirty="0"/>
              <a:t> </a:t>
            </a:r>
            <a:r>
              <a:rPr lang="fi-FI" sz="2400" dirty="0" err="1"/>
              <a:t>by</a:t>
            </a:r>
            <a:r>
              <a:rPr lang="fi-FI" sz="2400" dirty="0"/>
              <a:t> e-mail </a:t>
            </a:r>
          </a:p>
          <a:p>
            <a:pPr lvl="2"/>
            <a:r>
              <a:rPr lang="fi-FI" sz="2400" dirty="0" err="1"/>
              <a:t>Organising</a:t>
            </a:r>
            <a:r>
              <a:rPr lang="fi-FI" sz="2400" dirty="0"/>
              <a:t> live </a:t>
            </a:r>
            <a:r>
              <a:rPr lang="fi-FI" sz="2400" dirty="0" err="1"/>
              <a:t>sessions</a:t>
            </a:r>
            <a:r>
              <a:rPr lang="fi-FI" sz="2400" dirty="0"/>
              <a:t>, </a:t>
            </a:r>
            <a:r>
              <a:rPr lang="fi-FI" sz="2400" dirty="0" err="1"/>
              <a:t>seminars</a:t>
            </a:r>
            <a:r>
              <a:rPr lang="fi-FI" sz="2400" dirty="0"/>
              <a:t>, </a:t>
            </a:r>
            <a:r>
              <a:rPr lang="fi-FI" sz="2400" dirty="0" err="1"/>
              <a:t>workshops</a:t>
            </a:r>
            <a:r>
              <a:rPr lang="fi-FI" sz="2400" dirty="0"/>
              <a:t> </a:t>
            </a:r>
          </a:p>
          <a:p>
            <a:pPr lvl="1"/>
            <a:r>
              <a:rPr lang="fi-FI" sz="2800" dirty="0" err="1"/>
              <a:t>Designated</a:t>
            </a:r>
            <a:r>
              <a:rPr lang="fi-FI" sz="2800" dirty="0"/>
              <a:t> e-mail </a:t>
            </a:r>
            <a:r>
              <a:rPr lang="fi-FI" sz="2800" dirty="0" err="1"/>
              <a:t>address</a:t>
            </a:r>
            <a:r>
              <a:rPr lang="fi-FI" sz="2800" dirty="0"/>
              <a:t> (</a:t>
            </a:r>
            <a:r>
              <a:rPr lang="fi-FI" sz="2800" dirty="0" err="1"/>
              <a:t>report</a:t>
            </a:r>
            <a:r>
              <a:rPr lang="fi-FI" sz="2800" dirty="0"/>
              <a:t> </a:t>
            </a:r>
            <a:r>
              <a:rPr lang="fi-FI" sz="2800" dirty="0" err="1"/>
              <a:t>errors</a:t>
            </a:r>
            <a:r>
              <a:rPr lang="fi-FI" sz="2800" dirty="0"/>
              <a:t>, </a:t>
            </a:r>
            <a:r>
              <a:rPr lang="fi-FI" sz="2800" dirty="0" err="1"/>
              <a:t>notifications</a:t>
            </a:r>
            <a:r>
              <a:rPr lang="fi-FI" sz="2800" dirty="0"/>
              <a:t> </a:t>
            </a:r>
            <a:r>
              <a:rPr lang="fi-FI" sz="2800" dirty="0" err="1"/>
              <a:t>about</a:t>
            </a:r>
            <a:r>
              <a:rPr lang="fi-FI" sz="2800" dirty="0"/>
              <a:t> </a:t>
            </a:r>
            <a:r>
              <a:rPr lang="fi-FI" sz="2800" dirty="0" err="1"/>
              <a:t>missing</a:t>
            </a:r>
            <a:r>
              <a:rPr lang="fi-FI" sz="2800" dirty="0"/>
              <a:t> data, </a:t>
            </a:r>
            <a:r>
              <a:rPr lang="fi-FI" sz="2800" dirty="0" err="1"/>
              <a:t>suggestions</a:t>
            </a:r>
            <a:r>
              <a:rPr lang="fi-FI" sz="2800" dirty="0"/>
              <a:t> for </a:t>
            </a:r>
            <a:r>
              <a:rPr lang="fi-FI" sz="2800" dirty="0" err="1"/>
              <a:t>improvement</a:t>
            </a:r>
            <a:r>
              <a:rPr lang="fi-FI" sz="2800" dirty="0"/>
              <a:t> etc.)</a:t>
            </a:r>
          </a:p>
        </p:txBody>
      </p:sp>
      <p:sp>
        <p:nvSpPr>
          <p:cNvPr id="4" name="Otsikko 1">
            <a:extLst>
              <a:ext uri="{FF2B5EF4-FFF2-40B4-BE49-F238E27FC236}">
                <a16:creationId xmlns="" xmlns:a16="http://schemas.microsoft.com/office/drawing/2014/main" id="{857B6F2B-2460-4AA4-AF39-2A9CBC2E51EB}"/>
              </a:ext>
            </a:extLst>
          </p:cNvPr>
          <p:cNvSpPr txBox="1">
            <a:spLocks/>
          </p:cNvSpPr>
          <p:nvPr/>
        </p:nvSpPr>
        <p:spPr>
          <a:xfrm>
            <a:off x="4363452" y="873252"/>
            <a:ext cx="7315200" cy="1308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>
                <a:solidFill>
                  <a:schemeClr val="tx1"/>
                </a:solidFill>
              </a:rPr>
              <a:t>27. Encourage feedback from users and other stakeholders</a:t>
            </a:r>
          </a:p>
        </p:txBody>
      </p:sp>
    </p:spTree>
    <p:extLst>
      <p:ext uri="{BB962C8B-B14F-4D97-AF65-F5344CB8AC3E}">
        <p14:creationId xmlns:p14="http://schemas.microsoft.com/office/powerpoint/2010/main" val="257425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2506" y="1123837"/>
            <a:ext cx="3182578" cy="4601183"/>
          </a:xfrm>
        </p:spPr>
        <p:txBody>
          <a:bodyPr>
            <a:normAutofit/>
          </a:bodyPr>
          <a:lstStyle/>
          <a:p>
            <a:r>
              <a:rPr lang="fi-FI" sz="3200" dirty="0"/>
              <a:t>TRANSPARENCY </a:t>
            </a:r>
            <a:br>
              <a:rPr lang="fi-FI" sz="3200" dirty="0"/>
            </a:br>
            <a:r>
              <a:rPr lang="fi-FI" sz="3200" dirty="0"/>
              <a:t>AND SUSTAINABILITY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08421" y="2326104"/>
            <a:ext cx="8470231" cy="3994485"/>
          </a:xfrm>
        </p:spPr>
        <p:txBody>
          <a:bodyPr>
            <a:normAutofit/>
          </a:bodyPr>
          <a:lstStyle/>
          <a:p>
            <a:pPr lvl="1"/>
            <a:r>
              <a:rPr lang="fi-FI" sz="2800" dirty="0"/>
              <a:t>Instructions page (both national languages and in English) with up-to date and regularly reviewed information on</a:t>
            </a:r>
          </a:p>
          <a:p>
            <a:pPr lvl="2"/>
            <a:r>
              <a:rPr lang="fi-FI" sz="2400" dirty="0" err="1"/>
              <a:t>Policy</a:t>
            </a:r>
            <a:r>
              <a:rPr lang="fi-FI" sz="2400" dirty="0"/>
              <a:t> </a:t>
            </a:r>
            <a:r>
              <a:rPr lang="fi-FI" sz="2400" dirty="0" err="1"/>
              <a:t>background</a:t>
            </a:r>
            <a:endParaRPr lang="fi-FI" sz="2400" dirty="0"/>
          </a:p>
          <a:p>
            <a:pPr lvl="2"/>
            <a:r>
              <a:rPr lang="fi-FI" sz="2400" dirty="0" err="1"/>
              <a:t>Database</a:t>
            </a:r>
            <a:r>
              <a:rPr lang="fi-FI" sz="2400" dirty="0"/>
              <a:t> </a:t>
            </a:r>
            <a:r>
              <a:rPr lang="fi-FI" sz="2400" dirty="0" err="1"/>
              <a:t>purpose</a:t>
            </a:r>
            <a:r>
              <a:rPr lang="fi-FI" sz="2400" dirty="0"/>
              <a:t> and </a:t>
            </a:r>
            <a:r>
              <a:rPr lang="fi-FI" sz="2400" dirty="0" err="1"/>
              <a:t>limitations</a:t>
            </a:r>
            <a:endParaRPr lang="fi-FI" sz="2400" dirty="0"/>
          </a:p>
          <a:p>
            <a:pPr lvl="2"/>
            <a:r>
              <a:rPr lang="fi-FI" sz="2400" dirty="0" err="1"/>
              <a:t>Database</a:t>
            </a:r>
            <a:r>
              <a:rPr lang="fi-FI" sz="2400" dirty="0"/>
              <a:t> </a:t>
            </a:r>
            <a:r>
              <a:rPr lang="fi-FI" sz="2400" dirty="0" err="1"/>
              <a:t>sources</a:t>
            </a:r>
            <a:r>
              <a:rPr lang="fi-FI" sz="2400" dirty="0"/>
              <a:t> and </a:t>
            </a:r>
            <a:r>
              <a:rPr lang="fi-FI" sz="2400" dirty="0" err="1"/>
              <a:t>information</a:t>
            </a:r>
            <a:r>
              <a:rPr lang="fi-FI" sz="2400" dirty="0"/>
              <a:t> </a:t>
            </a:r>
            <a:r>
              <a:rPr lang="fi-FI" sz="2400" dirty="0" err="1"/>
              <a:t>sources</a:t>
            </a:r>
            <a:r>
              <a:rPr lang="fi-FI" sz="2400" dirty="0"/>
              <a:t> </a:t>
            </a:r>
          </a:p>
          <a:p>
            <a:pPr lvl="2"/>
            <a:r>
              <a:rPr lang="fi-FI" sz="2400" dirty="0" err="1"/>
              <a:t>Quality</a:t>
            </a:r>
            <a:r>
              <a:rPr lang="fi-FI" sz="2400" dirty="0"/>
              <a:t> </a:t>
            </a:r>
            <a:r>
              <a:rPr lang="fi-FI" sz="2400" dirty="0" err="1"/>
              <a:t>control</a:t>
            </a:r>
            <a:r>
              <a:rPr lang="fi-FI" sz="2400" dirty="0"/>
              <a:t> </a:t>
            </a:r>
            <a:r>
              <a:rPr lang="fi-FI" sz="2400" dirty="0" err="1"/>
              <a:t>procedure</a:t>
            </a:r>
            <a:r>
              <a:rPr lang="fi-FI" sz="2400" dirty="0"/>
              <a:t> </a:t>
            </a:r>
          </a:p>
          <a:p>
            <a:pPr lvl="2"/>
            <a:r>
              <a:rPr lang="fi-FI" sz="2400" dirty="0"/>
              <a:t>User </a:t>
            </a:r>
            <a:r>
              <a:rPr lang="fi-FI" sz="2400" dirty="0" err="1"/>
              <a:t>guides</a:t>
            </a:r>
            <a:r>
              <a:rPr lang="fi-FI" sz="2400" dirty="0"/>
              <a:t> (</a:t>
            </a:r>
            <a:r>
              <a:rPr lang="fi-FI" sz="2400" dirty="0" err="1"/>
              <a:t>videos</a:t>
            </a:r>
            <a:r>
              <a:rPr lang="fi-FI" sz="2400" dirty="0"/>
              <a:t>)</a:t>
            </a:r>
          </a:p>
          <a:p>
            <a:pPr lvl="2"/>
            <a:r>
              <a:rPr lang="fi-FI" sz="2400" dirty="0"/>
              <a:t>Q&amp;A</a:t>
            </a:r>
          </a:p>
          <a:p>
            <a:pPr lvl="2"/>
            <a:endParaRPr lang="fi-FI" sz="2400" dirty="0"/>
          </a:p>
        </p:txBody>
      </p:sp>
      <p:sp>
        <p:nvSpPr>
          <p:cNvPr id="4" name="Otsikko 1">
            <a:extLst>
              <a:ext uri="{FF2B5EF4-FFF2-40B4-BE49-F238E27FC236}">
                <a16:creationId xmlns="" xmlns:a16="http://schemas.microsoft.com/office/drawing/2014/main" id="{E9B73EE5-C22E-4D40-84BE-D52387465FD0}"/>
              </a:ext>
            </a:extLst>
          </p:cNvPr>
          <p:cNvSpPr txBox="1">
            <a:spLocks/>
          </p:cNvSpPr>
          <p:nvPr/>
        </p:nvSpPr>
        <p:spPr>
          <a:xfrm>
            <a:off x="3869268" y="851218"/>
            <a:ext cx="7809384" cy="13081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>
                <a:solidFill>
                  <a:schemeClr val="tx1"/>
                </a:solidFill>
              </a:rPr>
              <a:t>28. Provide up-to-date documentation about the database, its purpose, envisioned uses, limitations, and other aspects</a:t>
            </a:r>
          </a:p>
        </p:txBody>
      </p:sp>
    </p:spTree>
    <p:extLst>
      <p:ext uri="{BB962C8B-B14F-4D97-AF65-F5344CB8AC3E}">
        <p14:creationId xmlns:p14="http://schemas.microsoft.com/office/powerpoint/2010/main" val="367047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114</TotalTime>
  <Words>522</Words>
  <Application>Microsoft Office PowerPoint</Application>
  <PresentationFormat>Laajakuva</PresentationFormat>
  <Paragraphs>92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ＭＳ ゴシック</vt:lpstr>
      <vt:lpstr>Corbel</vt:lpstr>
      <vt:lpstr>Wingdings 2</vt:lpstr>
      <vt:lpstr>Frame</vt:lpstr>
      <vt:lpstr>Setting up a national bibliographic database for Whateverland</vt:lpstr>
      <vt:lpstr>Once upon a time…</vt:lpstr>
      <vt:lpstr>Whateverland </vt:lpstr>
      <vt:lpstr>Database we are setting up</vt:lpstr>
      <vt:lpstr>ORGANISATION</vt:lpstr>
      <vt:lpstr>ORGANISATION</vt:lpstr>
      <vt:lpstr>ORGANISATION </vt:lpstr>
      <vt:lpstr>TRANSPARENCY AND SUSTAINABILITY</vt:lpstr>
      <vt:lpstr>TRANSPARENCY  AND SUSTAINABILITY</vt:lpstr>
      <vt:lpstr>TRANSPARENCY  AND SUSTAINABILITY</vt:lpstr>
      <vt:lpstr>TRANSPARENCY  AND SUSTAINABILITY</vt:lpstr>
      <vt:lpstr>Dziękuję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a national bibliographic database for Whateverland</dc:title>
  <dc:creator>Gonzalez Urango, H.K. (Hannia)</dc:creator>
  <cp:lastModifiedBy>Eeva Savolainen</cp:lastModifiedBy>
  <cp:revision>22</cp:revision>
  <dcterms:created xsi:type="dcterms:W3CDTF">2019-10-24T10:29:00Z</dcterms:created>
  <dcterms:modified xsi:type="dcterms:W3CDTF">2019-10-24T20:39:21Z</dcterms:modified>
</cp:coreProperties>
</file>