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Candar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ndara-bold.fntdata"/><Relationship Id="rId16" Type="http://schemas.openxmlformats.org/officeDocument/2006/relationships/font" Target="fonts/Candar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andara-boldItalic.fntdata"/><Relationship Id="rId6" Type="http://schemas.openxmlformats.org/officeDocument/2006/relationships/slide" Target="slides/slide1.xml"/><Relationship Id="rId18" Type="http://schemas.openxmlformats.org/officeDocument/2006/relationships/font" Target="fonts/Candar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06c928420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06c92842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064d59881_0_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064d5988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06c928420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06c92842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064d59881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064d5988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064d59881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7064d5988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064d5988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064d598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7064d59881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7064d5988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064d59881_0_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7064d5988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foli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1" name="Google Shape;21;p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6" name="Google Shape;26;p2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2967175" y="6250175"/>
            <a:ext cx="3151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Group 4: Vocabularies and quality control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vertikaler Text" type="vertTx">
  <p:cSld name="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1"/>
          <p:cNvSpPr txBox="1"/>
          <p:nvPr>
            <p:ph idx="1" type="body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1"/>
          <p:cNvSpPr txBox="1"/>
          <p:nvPr/>
        </p:nvSpPr>
        <p:spPr>
          <a:xfrm>
            <a:off x="2987824" y="6326187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kaler Titel und Text" showMasterSp="0" type="vertTitleAndTx">
  <p:cSld name="VERTICAL_TITLE_AND_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17" name="Google Shape;117;p1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9" name="Google Shape;119;p12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0" name="Google Shape;120;p1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25" name="Google Shape;125;p12"/>
          <p:cNvSpPr txBox="1"/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2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2"/>
          <p:cNvSpPr txBox="1"/>
          <p:nvPr/>
        </p:nvSpPr>
        <p:spPr>
          <a:xfrm>
            <a:off x="2987824" y="6326187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Inhal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/>
        </p:nvSpPr>
        <p:spPr>
          <a:xfrm>
            <a:off x="2992087" y="6250200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bschnitts-&#10;überschrift" showMasterSp="0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1" name="Google Shape;41;p4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Google Shape;44;p4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/>
        </p:nvSpPr>
        <p:spPr>
          <a:xfrm>
            <a:off x="2987824" y="6326187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wei Inhalte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54" name="Google Shape;54;p5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leich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6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0" name="Google Shape;60;p6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6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2" name="Google Shape;62;p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/>
        </p:nvSpPr>
        <p:spPr>
          <a:xfrm>
            <a:off x="2987824" y="6326187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r Titel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/>
        </p:nvSpPr>
        <p:spPr>
          <a:xfrm>
            <a:off x="2987824" y="6326187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r" showMasterSp="0" type="blank">
  <p:cSld name="BLANK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2" name="Google Shape;72;p8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3" name="Google Shape;73;p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4" name="Google Shape;74;p8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7" name="Google Shape;77;p8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78" name="Google Shape;78;p8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"/>
          <p:cNvSpPr txBox="1"/>
          <p:nvPr/>
        </p:nvSpPr>
        <p:spPr>
          <a:xfrm>
            <a:off x="2987824" y="6326187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alt mit Überschrift" showMasterSp="0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86" name="Google Shape;86;p9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87" name="Google Shape;87;p9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88" name="Google Shape;88;p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9" name="Google Shape;89;p9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0" name="Google Shape;90;p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3" name="Google Shape;93;p9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ld mit Überschrift" showMasterSp="0" type="picTx">
  <p:cSld name="PICTURE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97" name="Google Shape;97;p10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98" name="Google Shape;98;p1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9" name="Google Shape;99;p10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0" name="Google Shape;100;p1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3" name="Google Shape;103;p10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0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5" name="Google Shape;105;p1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08" name="Google Shape;108;p10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" name="Google Shape;7;p1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8" name="Google Shape;8;p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" name="Google Shape;13;p1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orcid.org/0000-0003-0692-7141" TargetMode="External"/><Relationship Id="rId4" Type="http://schemas.openxmlformats.org/officeDocument/2006/relationships/hyperlink" Target="https://orcid.org/0000-0002-9553-5993" TargetMode="External"/><Relationship Id="rId10" Type="http://schemas.openxmlformats.org/officeDocument/2006/relationships/image" Target="../media/image1.png"/><Relationship Id="rId9" Type="http://schemas.openxmlformats.org/officeDocument/2006/relationships/hyperlink" Target="https://orcid.org/0000-0003-0099-6509" TargetMode="External"/><Relationship Id="rId5" Type="http://schemas.openxmlformats.org/officeDocument/2006/relationships/hyperlink" Target="https://orcid.org/0000-0001-8217-2815" TargetMode="External"/><Relationship Id="rId6" Type="http://schemas.openxmlformats.org/officeDocument/2006/relationships/hyperlink" Target="https://orcid.org/0000-0002-7894-9609" TargetMode="External"/><Relationship Id="rId7" Type="http://schemas.openxmlformats.org/officeDocument/2006/relationships/hyperlink" Target="https://orcid.org/0000-0003-1138-4188" TargetMode="External"/><Relationship Id="rId8" Type="http://schemas.openxmlformats.org/officeDocument/2006/relationships/hyperlink" Target="https://orcid.org/0000-0003-1138-4188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ommons.wikimedia.org/wiki/User:Radomil" TargetMode="External"/><Relationship Id="rId4" Type="http://schemas.openxmlformats.org/officeDocument/2006/relationships/hyperlink" Target="http://creativecommons.org/licenses/by-sa/3.0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/>
          <p:nvPr>
            <p:ph type="ctrTitle"/>
          </p:nvPr>
        </p:nvSpPr>
        <p:spPr>
          <a:xfrm>
            <a:off x="685801" y="225514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br>
              <a:rPr lang="de-DE" sz="3000">
                <a:latin typeface="Arial"/>
                <a:ea typeface="Arial"/>
                <a:cs typeface="Arial"/>
                <a:sym typeface="Arial"/>
              </a:rPr>
            </a:b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br>
              <a:rPr lang="de-DE" sz="3600">
                <a:latin typeface="Arial"/>
                <a:ea typeface="Arial"/>
                <a:cs typeface="Arial"/>
                <a:sym typeface="Arial"/>
              </a:rPr>
            </a:br>
            <a:r>
              <a:rPr lang="de-DE" sz="3600">
                <a:latin typeface="Arial"/>
                <a:ea typeface="Arial"/>
                <a:cs typeface="Arial"/>
                <a:sym typeface="Arial"/>
              </a:rPr>
              <a:t>G4: Vocabularies and quality control in national bibliographic databases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t/>
            </a:r>
            <a:endParaRPr sz="3959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Arial"/>
              <a:buNone/>
            </a:pPr>
            <a:r>
              <a:rPr lang="de-DE" sz="3959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-DE" sz="3959">
                <a:latin typeface="Arial"/>
                <a:ea typeface="Arial"/>
                <a:cs typeface="Arial"/>
                <a:sym typeface="Arial"/>
              </a:rPr>
            </a:br>
            <a:endParaRPr sz="3959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3"/>
          <p:cNvSpPr txBox="1"/>
          <p:nvPr>
            <p:ph idx="1" type="subTitle"/>
          </p:nvPr>
        </p:nvSpPr>
        <p:spPr>
          <a:xfrm>
            <a:off x="1083950" y="2552700"/>
            <a:ext cx="7207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3rd ENRESSH Training School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Adam Mickiewicz University in Poznań, Poland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 October 2019 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Authors: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https://orcid.org/0000-0003-0692-7141</a:t>
            </a:r>
            <a:r>
              <a:rPr lang="de-DE"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https://orcid.org/0000-0002-9553-5993</a:t>
            </a:r>
            <a:r>
              <a:rPr lang="de-DE"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https://orcid.org/0000-0001-8217-2815</a:t>
            </a:r>
            <a:r>
              <a:rPr lang="de-DE"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	</a:t>
            </a: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https://orcid.org/0000-0002-7894-9609</a:t>
            </a:r>
            <a:r>
              <a:rPr lang="de-DE"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https://orcid.org/</a:t>
            </a: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0000-0003-1138-4188</a:t>
            </a:r>
            <a:r>
              <a:rPr lang="de-DE"/>
              <a:t>	</a:t>
            </a:r>
            <a:r>
              <a:rPr lang="de-DE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https://orcid.org/0000-0003-0099-6509</a:t>
            </a:r>
            <a:r>
              <a:rPr lang="de-DE"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Thank you.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2"/>
          <p:cNvSpPr txBox="1"/>
          <p:nvPr/>
        </p:nvSpPr>
        <p:spPr>
          <a:xfrm>
            <a:off x="6084925" y="4788675"/>
            <a:ext cx="2359200" cy="2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/>
              <a:t>Source: </a:t>
            </a:r>
            <a:r>
              <a:rPr lang="de-DE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Radomil</a:t>
            </a:r>
            <a:r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CC BY-SA 3.0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06901" y="2722549"/>
            <a:ext cx="3152600" cy="236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6218450"/>
            <a:ext cx="2992775" cy="5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2"/>
          <p:cNvSpPr txBox="1"/>
          <p:nvPr/>
        </p:nvSpPr>
        <p:spPr>
          <a:xfrm>
            <a:off x="152400" y="5078475"/>
            <a:ext cx="8871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1500"/>
              <a:t>Further reading: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500"/>
              <a:t>Sīle, L., Guns, R., Ivanović, D., Pölönen J., and Engels T.C.E. (2019). Creating and maintaining a national bibliographic database for research output: manual of good practices. ENRESSH &amp; ECOOM: Antwerp. DOI: 10.6084/m9.figshare.9989204 </a:t>
            </a: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ctrTitle"/>
          </p:nvPr>
        </p:nvSpPr>
        <p:spPr>
          <a:xfrm>
            <a:off x="638175" y="571500"/>
            <a:ext cx="7772400" cy="555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4"/>
          <p:cNvSpPr txBox="1"/>
          <p:nvPr>
            <p:ph idx="1" type="subTitle"/>
          </p:nvPr>
        </p:nvSpPr>
        <p:spPr>
          <a:xfrm>
            <a:off x="638175" y="1127100"/>
            <a:ext cx="7229400" cy="147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Rationale 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choosing abstract cases: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compare two abstract cases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■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(small and large country)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compare centralised vs. decentralised system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Countries of group members: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■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Cuba &amp; Germany: N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national databases available 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■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Poland: National database processes high amount of data, but provides only restricted data access for external users (e.g. apart from the M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inistry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■"/>
            </a:pP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Czech Republic &amp; Croatia: 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Small countries with centralised systems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5331787" y="6372925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ctrTitle"/>
          </p:nvPr>
        </p:nvSpPr>
        <p:spPr>
          <a:xfrm>
            <a:off x="690025" y="-136825"/>
            <a:ext cx="7772400" cy="1276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Common challenges I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5"/>
          <p:cNvSpPr txBox="1"/>
          <p:nvPr>
            <p:ph idx="1" type="subTitle"/>
          </p:nvPr>
        </p:nvSpPr>
        <p:spPr>
          <a:xfrm>
            <a:off x="607375" y="1255900"/>
            <a:ext cx="7937700" cy="298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Funding allocation of national bibliographic databases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National databases of person identifiers and/or institutions 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Some data might not be available in international databases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Special case of conferences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Connection of local and/or national research with international research 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5294137" y="6370175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690025" y="-136825"/>
            <a:ext cx="7772400" cy="1276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Common challenges II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6"/>
          <p:cNvSpPr txBox="1"/>
          <p:nvPr>
            <p:ph idx="1" type="subTitle"/>
          </p:nvPr>
        </p:nvSpPr>
        <p:spPr>
          <a:xfrm>
            <a:off x="607375" y="1255900"/>
            <a:ext cx="7937700" cy="345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44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identify changes of affiliations and institutions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4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Focus on open and broadly used identifiers (in contrast to closed systems)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Comprehensiveness and validity of data gathered in national database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quality processor support 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5111487" y="6290175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ctrTitle"/>
          </p:nvPr>
        </p:nvSpPr>
        <p:spPr>
          <a:xfrm>
            <a:off x="122375" y="357425"/>
            <a:ext cx="7772400" cy="881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de-DE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 1: Small country with central system</a:t>
            </a:r>
            <a:endParaRPr/>
          </a:p>
        </p:txBody>
      </p:sp>
      <p:sp>
        <p:nvSpPr>
          <p:cNvPr id="164" name="Google Shape;164;p17"/>
          <p:cNvSpPr txBox="1"/>
          <p:nvPr>
            <p:ph idx="1" type="subTitle"/>
          </p:nvPr>
        </p:nvSpPr>
        <p:spPr>
          <a:xfrm>
            <a:off x="581225" y="1471100"/>
            <a:ext cx="7537800" cy="375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To establish/To use existing national identifier systems for persons, institutions, etc.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Local identifiers need to be linked to international IDs (to make them sustainable)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Interconnection with open data aggregators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into account national particularities and needs (FORD classification granularity)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5671312" y="6370175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>
            <p:ph type="ctrTitle"/>
          </p:nvPr>
        </p:nvSpPr>
        <p:spPr>
          <a:xfrm>
            <a:off x="141825" y="350775"/>
            <a:ext cx="7772400" cy="1780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de-DE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 2: Large country with decentralised system</a:t>
            </a:r>
            <a:endParaRPr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8"/>
          <p:cNvSpPr txBox="1"/>
          <p:nvPr>
            <p:ph idx="1" type="subTitle"/>
          </p:nvPr>
        </p:nvSpPr>
        <p:spPr>
          <a:xfrm>
            <a:off x="516525" y="1470025"/>
            <a:ext cx="7772400" cy="147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To p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rovide centralised 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infrastructure 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that can allocate data on a decentralised level (regions, inst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itutions, etc.)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Match local identifiers with international ones (or provide a data model for 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such a 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function)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Provide possibility to enrich data from other systems (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to provide 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raw data and 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receive 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return enriched data)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Interconnect data with WoS and Scopus (or specialised bibliographic databases / preprint servers for SSH, such as ERIH, ERIC, SocArxiv)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Interconnection with open data aggregators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8"/>
          <p:cNvSpPr txBox="1"/>
          <p:nvPr/>
        </p:nvSpPr>
        <p:spPr>
          <a:xfrm>
            <a:off x="5671312" y="6350175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"/>
          <p:cNvSpPr txBox="1"/>
          <p:nvPr>
            <p:ph type="ctrTitle"/>
          </p:nvPr>
        </p:nvSpPr>
        <p:spPr>
          <a:xfrm>
            <a:off x="685800" y="500500"/>
            <a:ext cx="8004300" cy="1780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12th recommendation from the manual: Maintain authority lists for publication channels (Vocabularies, authority control and identifiers)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9"/>
          <p:cNvSpPr txBox="1"/>
          <p:nvPr>
            <p:ph idx="1" type="subTitle"/>
          </p:nvPr>
        </p:nvSpPr>
        <p:spPr>
          <a:xfrm>
            <a:off x="774375" y="2510725"/>
            <a:ext cx="7411800" cy="147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To provide an a</a:t>
            </a: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uthority lists for conferences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</a:pPr>
            <a:r>
              <a:rPr lang="de-D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Connection of local research with international research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○"/>
            </a:pPr>
            <a:r>
              <a:rPr lang="de-DE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 for conference organisers at national level (interoperability)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Char char="○"/>
            </a:pPr>
            <a:r>
              <a:rPr lang="de-DE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Definition of national and international conferences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 validation for international conference organisers 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9"/>
          <p:cNvSpPr txBox="1"/>
          <p:nvPr/>
        </p:nvSpPr>
        <p:spPr>
          <a:xfrm>
            <a:off x="5391412" y="6290200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/>
          <p:nvPr>
            <p:ph type="ctrTitle"/>
          </p:nvPr>
        </p:nvSpPr>
        <p:spPr>
          <a:xfrm>
            <a:off x="685800" y="0"/>
            <a:ext cx="7772400" cy="880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Further </a:t>
            </a:r>
            <a:r>
              <a:rPr lang="de-DE" sz="3000">
                <a:latin typeface="Arial"/>
                <a:ea typeface="Arial"/>
                <a:cs typeface="Arial"/>
                <a:sym typeface="Arial"/>
              </a:rPr>
              <a:t>recommendations from the manual I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0"/>
          <p:cNvSpPr txBox="1"/>
          <p:nvPr>
            <p:ph idx="1" type="subTitle"/>
          </p:nvPr>
        </p:nvSpPr>
        <p:spPr>
          <a:xfrm>
            <a:off x="777275" y="880500"/>
            <a:ext cx="8289000" cy="715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15th recommendation</a:t>
            </a:r>
            <a:r>
              <a:rPr b="1" lang="de-DE" sz="18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as much as possible terms from well-known and standardized vocabularies </a:t>
            </a:r>
            <a:endParaRPr b="1"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 international (co</a:t>
            </a:r>
            <a:r>
              <a:rPr lang="de-DE" sz="1800">
                <a:latin typeface="Arial"/>
                <a:ea typeface="Arial"/>
                <a:cs typeface="Arial"/>
                <a:sym typeface="Arial"/>
              </a:rPr>
              <a:t>mprehensive) 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vocabulary available for SSH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de-DE" sz="1800">
                <a:latin typeface="Arial"/>
                <a:ea typeface="Arial"/>
                <a:cs typeface="Arial"/>
                <a:sym typeface="Arial"/>
              </a:rPr>
              <a:t>Stronger 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focus on local languages in SSH 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b="1" lang="de-DE" sz="1800">
                <a:latin typeface="Arial"/>
                <a:ea typeface="Arial"/>
                <a:cs typeface="Arial"/>
                <a:sym typeface="Arial"/>
              </a:rPr>
              <a:t>th recommendation:</a:t>
            </a:r>
            <a:r>
              <a:rPr b="1"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When developing own vocabulary, consult stakeholders and relevant experts</a:t>
            </a:r>
            <a:endParaRPr b="1"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Consider the local context 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○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Structure of national/regional higher education systems, </a:t>
            </a: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national/regional research policies,</a:t>
            </a: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institutional policies, etc.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r>
              <a:rPr b="1" lang="de-DE" sz="1800">
                <a:latin typeface="Arial"/>
                <a:ea typeface="Arial"/>
                <a:cs typeface="Arial"/>
                <a:sym typeface="Arial"/>
              </a:rPr>
              <a:t>th recommendation: </a:t>
            </a:r>
            <a:r>
              <a:rPr b="1"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Implement a high quality deduplication procedure</a:t>
            </a:r>
            <a:endParaRPr b="1"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One entity might have several IDs on an international level (e.g. different DOI versions) 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○"/>
            </a:pPr>
            <a:r>
              <a:rPr lang="de-DE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Version control policy needed 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89" name="Google Shape;189;p20"/>
          <p:cNvSpPr txBox="1"/>
          <p:nvPr/>
        </p:nvSpPr>
        <p:spPr>
          <a:xfrm>
            <a:off x="5671312" y="6410150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 txBox="1"/>
          <p:nvPr>
            <p:ph type="ctrTitle"/>
          </p:nvPr>
        </p:nvSpPr>
        <p:spPr>
          <a:xfrm>
            <a:off x="690025" y="0"/>
            <a:ext cx="7772400" cy="939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Further </a:t>
            </a:r>
            <a:r>
              <a:rPr lang="de-DE" sz="3000">
                <a:latin typeface="Arial"/>
                <a:ea typeface="Arial"/>
                <a:cs typeface="Arial"/>
                <a:sym typeface="Arial"/>
              </a:rPr>
              <a:t>recommendations from the manual II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1"/>
          <p:cNvSpPr txBox="1"/>
          <p:nvPr>
            <p:ph idx="1" type="subTitle"/>
          </p:nvPr>
        </p:nvSpPr>
        <p:spPr>
          <a:xfrm>
            <a:off x="690025" y="1034725"/>
            <a:ext cx="7997700" cy="280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18th recommendation: Provide guidelines for metadata input or transfer</a:t>
            </a:r>
            <a:endParaRPr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2-step control needed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researchers and administrators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More relevant than relying only on guidelines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19th recommendation: Complete missing data and validate the accuracy of metadata </a:t>
            </a:r>
            <a:endParaRPr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●"/>
            </a:pPr>
            <a:r>
              <a:rPr lang="de-D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Automatic protocol to identify missing data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○"/>
            </a:pPr>
            <a:r>
              <a:rPr lang="de-DE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Additionally to be checked by humans (to assure an optimal level of control)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 txBox="1"/>
          <p:nvPr/>
        </p:nvSpPr>
        <p:spPr>
          <a:xfrm>
            <a:off x="5631312" y="6370175"/>
            <a:ext cx="3168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Group 4: Vocabularies and quality control</a:t>
            </a:r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Google Shape;19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400" y="6019798"/>
            <a:ext cx="492442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ellenform">
  <a:themeElements>
    <a:clrScheme name="Wellen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